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6" r:id="rId1"/>
  </p:sldMasterIdLst>
  <p:notesMasterIdLst>
    <p:notesMasterId r:id="rId83"/>
  </p:notesMasterIdLst>
  <p:handoutMasterIdLst>
    <p:handoutMasterId r:id="rId84"/>
  </p:handoutMasterIdLst>
  <p:sldIdLst>
    <p:sldId id="299" r:id="rId2"/>
    <p:sldId id="300" r:id="rId3"/>
    <p:sldId id="301" r:id="rId4"/>
    <p:sldId id="303" r:id="rId5"/>
    <p:sldId id="266" r:id="rId6"/>
    <p:sldId id="265" r:id="rId7"/>
    <p:sldId id="257" r:id="rId8"/>
    <p:sldId id="258" r:id="rId9"/>
    <p:sldId id="361" r:id="rId10"/>
    <p:sldId id="356" r:id="rId11"/>
    <p:sldId id="358" r:id="rId12"/>
    <p:sldId id="359" r:id="rId13"/>
    <p:sldId id="357" r:id="rId14"/>
    <p:sldId id="360" r:id="rId15"/>
    <p:sldId id="362" r:id="rId16"/>
    <p:sldId id="363" r:id="rId17"/>
    <p:sldId id="305" r:id="rId18"/>
    <p:sldId id="306" r:id="rId19"/>
    <p:sldId id="328" r:id="rId20"/>
    <p:sldId id="329" r:id="rId21"/>
    <p:sldId id="330" r:id="rId22"/>
    <p:sldId id="327" r:id="rId23"/>
    <p:sldId id="309" r:id="rId24"/>
    <p:sldId id="334" r:id="rId25"/>
    <p:sldId id="310" r:id="rId26"/>
    <p:sldId id="345" r:id="rId27"/>
    <p:sldId id="346" r:id="rId28"/>
    <p:sldId id="347" r:id="rId29"/>
    <p:sldId id="344" r:id="rId30"/>
    <p:sldId id="312" r:id="rId31"/>
    <p:sldId id="332" r:id="rId32"/>
    <p:sldId id="335" r:id="rId33"/>
    <p:sldId id="352" r:id="rId34"/>
    <p:sldId id="333" r:id="rId35"/>
    <p:sldId id="348" r:id="rId36"/>
    <p:sldId id="349" r:id="rId37"/>
    <p:sldId id="350" r:id="rId38"/>
    <p:sldId id="351" r:id="rId39"/>
    <p:sldId id="326" r:id="rId40"/>
    <p:sldId id="343" r:id="rId41"/>
    <p:sldId id="316" r:id="rId42"/>
    <p:sldId id="317" r:id="rId43"/>
    <p:sldId id="353" r:id="rId44"/>
    <p:sldId id="339" r:id="rId45"/>
    <p:sldId id="336" r:id="rId46"/>
    <p:sldId id="337" r:id="rId47"/>
    <p:sldId id="355" r:id="rId48"/>
    <p:sldId id="320" r:id="rId49"/>
    <p:sldId id="321" r:id="rId50"/>
    <p:sldId id="338" r:id="rId51"/>
    <p:sldId id="322" r:id="rId52"/>
    <p:sldId id="324" r:id="rId53"/>
    <p:sldId id="323" r:id="rId54"/>
    <p:sldId id="342" r:id="rId55"/>
    <p:sldId id="304" r:id="rId56"/>
    <p:sldId id="280" r:id="rId57"/>
    <p:sldId id="308" r:id="rId58"/>
    <p:sldId id="281" r:id="rId59"/>
    <p:sldId id="374" r:id="rId60"/>
    <p:sldId id="375" r:id="rId61"/>
    <p:sldId id="376" r:id="rId62"/>
    <p:sldId id="377" r:id="rId63"/>
    <p:sldId id="267" r:id="rId64"/>
    <p:sldId id="269" r:id="rId65"/>
    <p:sldId id="268" r:id="rId66"/>
    <p:sldId id="270" r:id="rId67"/>
    <p:sldId id="271" r:id="rId68"/>
    <p:sldId id="272" r:id="rId69"/>
    <p:sldId id="279" r:id="rId70"/>
    <p:sldId id="273" r:id="rId71"/>
    <p:sldId id="275" r:id="rId72"/>
    <p:sldId id="274" r:id="rId73"/>
    <p:sldId id="378" r:id="rId74"/>
    <p:sldId id="379" r:id="rId75"/>
    <p:sldId id="276" r:id="rId76"/>
    <p:sldId id="380" r:id="rId77"/>
    <p:sldId id="381" r:id="rId78"/>
    <p:sldId id="298" r:id="rId79"/>
    <p:sldId id="382" r:id="rId80"/>
    <p:sldId id="383" r:id="rId81"/>
    <p:sldId id="302" r:id="rId82"/>
  </p:sldIdLst>
  <p:sldSz cx="12192000" cy="6858000"/>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tandaardsectie" id="{66057786-7B7A-4E7B-B768-198349F5ACA0}">
          <p14:sldIdLst>
            <p14:sldId id="299"/>
            <p14:sldId id="300"/>
            <p14:sldId id="301"/>
            <p14:sldId id="303"/>
            <p14:sldId id="266"/>
            <p14:sldId id="265"/>
            <p14:sldId id="257"/>
            <p14:sldId id="258"/>
            <p14:sldId id="361"/>
            <p14:sldId id="356"/>
            <p14:sldId id="358"/>
            <p14:sldId id="359"/>
            <p14:sldId id="357"/>
            <p14:sldId id="360"/>
            <p14:sldId id="362"/>
            <p14:sldId id="363"/>
            <p14:sldId id="305"/>
            <p14:sldId id="306"/>
            <p14:sldId id="328"/>
            <p14:sldId id="329"/>
            <p14:sldId id="330"/>
            <p14:sldId id="327"/>
            <p14:sldId id="309"/>
            <p14:sldId id="334"/>
            <p14:sldId id="310"/>
            <p14:sldId id="345"/>
            <p14:sldId id="346"/>
            <p14:sldId id="347"/>
            <p14:sldId id="344"/>
            <p14:sldId id="312"/>
            <p14:sldId id="332"/>
            <p14:sldId id="335"/>
            <p14:sldId id="352"/>
            <p14:sldId id="333"/>
            <p14:sldId id="348"/>
            <p14:sldId id="349"/>
            <p14:sldId id="350"/>
            <p14:sldId id="351"/>
            <p14:sldId id="326"/>
            <p14:sldId id="343"/>
            <p14:sldId id="316"/>
            <p14:sldId id="317"/>
            <p14:sldId id="353"/>
            <p14:sldId id="339"/>
            <p14:sldId id="336"/>
            <p14:sldId id="337"/>
            <p14:sldId id="355"/>
            <p14:sldId id="320"/>
            <p14:sldId id="321"/>
            <p14:sldId id="338"/>
            <p14:sldId id="322"/>
            <p14:sldId id="324"/>
            <p14:sldId id="323"/>
            <p14:sldId id="342"/>
            <p14:sldId id="304"/>
            <p14:sldId id="280"/>
            <p14:sldId id="308"/>
            <p14:sldId id="281"/>
            <p14:sldId id="374"/>
            <p14:sldId id="375"/>
            <p14:sldId id="376"/>
            <p14:sldId id="377"/>
            <p14:sldId id="267"/>
            <p14:sldId id="269"/>
            <p14:sldId id="268"/>
            <p14:sldId id="270"/>
            <p14:sldId id="271"/>
            <p14:sldId id="272"/>
            <p14:sldId id="279"/>
            <p14:sldId id="273"/>
            <p14:sldId id="275"/>
            <p14:sldId id="274"/>
            <p14:sldId id="378"/>
            <p14:sldId id="379"/>
            <p14:sldId id="276"/>
            <p14:sldId id="380"/>
            <p14:sldId id="381"/>
            <p14:sldId id="298"/>
            <p14:sldId id="382"/>
            <p14:sldId id="383"/>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2C94"/>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C43462-9FAA-44CA-A62E-77F87FD72CAF}" type="datetimeFigureOut">
              <a:rPr lang="nl-BE" smtClean="0"/>
              <a:t>19/09/2024</a:t>
            </a:fld>
            <a:endParaRPr lang="nl-BE"/>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6F0FB5-5066-4F8D-9B1E-A03C354513B1}" type="slidenum">
              <a:rPr lang="nl-BE" smtClean="0"/>
              <a:t>‹#›</a:t>
            </a:fld>
            <a:endParaRPr lang="nl-BE"/>
          </a:p>
        </p:txBody>
      </p:sp>
    </p:spTree>
    <p:extLst>
      <p:ext uri="{BB962C8B-B14F-4D97-AF65-F5344CB8AC3E}">
        <p14:creationId xmlns:p14="http://schemas.microsoft.com/office/powerpoint/2010/main" val="1332933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1060B9D-08F3-4A72-8932-74B25722629B}" type="datetimeFigureOut">
              <a:rPr lang="nl-NL"/>
              <a:pPr>
                <a:defRPr/>
              </a:pPr>
              <a:t>19-9-2024</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D462D24F-C35E-4E86-8530-DECAC4480F89}" type="slidenum">
              <a:rPr lang="nl-NL"/>
              <a:pPr>
                <a:defRPr/>
              </a:pPr>
              <a:t>‹#›</a:t>
            </a:fld>
            <a:endParaRPr lang="nl-NL"/>
          </a:p>
        </p:txBody>
      </p:sp>
    </p:spTree>
    <p:extLst>
      <p:ext uri="{BB962C8B-B14F-4D97-AF65-F5344CB8AC3E}">
        <p14:creationId xmlns:p14="http://schemas.microsoft.com/office/powerpoint/2010/main" val="11546570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85000" lnSpcReduction="20000"/>
          </a:bodyPr>
          <a:lstStyle/>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Vandaag zullen we over de basisconcepten gaan in procesdynamica, het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regeln</a:t>
            </a:r>
            <a:r>
              <a:rPr lang="nl-NL" sz="1800" kern="100">
                <a:effectLst/>
                <a:latin typeface="Calibri" panose="020F0502020204030204" pitchFamily="34" charset="0"/>
                <a:ea typeface="Calibri" panose="020F0502020204030204" pitchFamily="34" charset="0"/>
                <a:cs typeface="Times New Roman" panose="02020603050405020304" pitchFamily="18" charset="0"/>
              </a:rPr>
              <a:t> of controleren van dergelijke processen. We gaan typisch dynamica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caracteristen</a:t>
            </a:r>
            <a:r>
              <a:rPr lang="nl-NL" sz="1800" kern="100">
                <a:effectLst/>
                <a:latin typeface="Calibri" panose="020F0502020204030204" pitchFamily="34" charset="0"/>
                <a:ea typeface="Calibri" panose="020F0502020204030204" pitchFamily="34" charset="0"/>
                <a:cs typeface="Times New Roman" panose="02020603050405020304" pitchFamily="18" charset="0"/>
              </a:rPr>
              <a:t> en verschillende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regelstrategin</a:t>
            </a:r>
            <a:r>
              <a:rPr lang="nl-NL" sz="1800" kern="100">
                <a:effectLst/>
                <a:latin typeface="Calibri" panose="020F0502020204030204" pitchFamily="34" charset="0"/>
                <a:ea typeface="Calibri" panose="020F0502020204030204" pitchFamily="34" charset="0"/>
                <a:cs typeface="Times New Roman" panose="02020603050405020304" pitchFamily="18" charset="0"/>
              </a:rPr>
              <a:t> voorstellen.</a:t>
            </a: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Om alles wat vatbaarder te maken hebben we een educatieve opstelling, die wordt gebruikt bij de burgerlijk ingenieurs als labo-opdracht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voo</a:t>
            </a:r>
            <a:r>
              <a:rPr lang="nl-NL" sz="1800" kern="100">
                <a:effectLst/>
                <a:latin typeface="Calibri" panose="020F0502020204030204" pitchFamily="34" charset="0"/>
                <a:ea typeface="Calibri" panose="020F0502020204030204" pitchFamily="34" charset="0"/>
                <a:cs typeface="Times New Roman" panose="02020603050405020304" pitchFamily="18" charset="0"/>
              </a:rPr>
              <a:t> het vak modelleren en regelen van dynamische systemen.</a:t>
            </a: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De bedoeling van deze opstelling is om de bal niet alleen stabiel te krijgen, maar dit ook op eender welke plaats. Op de bal werkt de zwaartekracht, en Via een luchtstroom opgewekt door een ventilator, een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weerstandsrakcht</a:t>
            </a:r>
            <a:r>
              <a:rPr lang="nl-NL" sz="1800" kern="100">
                <a:effectLst/>
                <a:latin typeface="Calibri" panose="020F0502020204030204" pitchFamily="34" charset="0"/>
                <a:ea typeface="Calibri" panose="020F0502020204030204" pitchFamily="34" charset="0"/>
                <a:cs typeface="Times New Roman" panose="02020603050405020304" pitchFamily="18" charset="0"/>
              </a:rPr>
              <a:t> (drag force). Simpelweg als de weerstandkracht de zwaartekracht perfect compenseert staat de bal stil. Maar op welke positie.</a:t>
            </a: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Ik heb in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simple</a:t>
            </a:r>
            <a:r>
              <a:rPr lang="nl-NL" sz="1800" kern="100">
                <a:effectLst/>
                <a:latin typeface="Calibri" panose="020F0502020204030204" pitchFamily="34" charset="0"/>
                <a:ea typeface="Calibri" panose="020F0502020204030204" pitchFamily="34" charset="0"/>
                <a:cs typeface="Times New Roman" panose="02020603050405020304" pitchFamily="18" charset="0"/>
              </a:rPr>
              <a:t> woorden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uitgelegt</a:t>
            </a:r>
            <a:r>
              <a:rPr lang="nl-NL" sz="1800" kern="100">
                <a:effectLst/>
                <a:latin typeface="Calibri" panose="020F0502020204030204" pitchFamily="34" charset="0"/>
                <a:ea typeface="Calibri" panose="020F0502020204030204" pitchFamily="34" charset="0"/>
                <a:cs typeface="Times New Roman" panose="02020603050405020304" pitchFamily="18" charset="0"/>
              </a:rPr>
              <a:t> hoe deze opstelling werkt, maar laten we dit systeem nu in een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generieker</a:t>
            </a:r>
            <a:r>
              <a:rPr lang="nl-NL" sz="1800" kern="100">
                <a:effectLst/>
                <a:latin typeface="Calibri" panose="020F0502020204030204" pitchFamily="34" charset="0"/>
                <a:ea typeface="Calibri" panose="020F0502020204030204" pitchFamily="34" charset="0"/>
                <a:cs typeface="Times New Roman" panose="02020603050405020304" pitchFamily="18" charset="0"/>
              </a:rPr>
              <a:t> kader gieten om dynamische systemen in het algemeen te bestuderen, het doel van de les.</a:t>
            </a:r>
          </a:p>
          <a:p>
            <a:endParaRPr lang="LID4096"/>
          </a:p>
        </p:txBody>
      </p:sp>
      <p:sp>
        <p:nvSpPr>
          <p:cNvPr id="4" name="Tijdelijke aanduiding voor dianummer 3"/>
          <p:cNvSpPr>
            <a:spLocks noGrp="1"/>
          </p:cNvSpPr>
          <p:nvPr>
            <p:ph type="sldNum" sz="quarter" idx="5"/>
          </p:nvPr>
        </p:nvSpPr>
        <p:spPr/>
        <p:txBody>
          <a:bodyPr/>
          <a:lstStyle/>
          <a:p>
            <a:pPr>
              <a:defRPr/>
            </a:pPr>
            <a:fld id="{D462D24F-C35E-4E86-8530-DECAC4480F89}" type="slidenum">
              <a:rPr lang="nl-NL" smtClean="0"/>
              <a:pPr>
                <a:defRPr/>
              </a:pPr>
              <a:t>5</a:t>
            </a:fld>
            <a:endParaRPr lang="nl-NL"/>
          </a:p>
        </p:txBody>
      </p:sp>
    </p:spTree>
    <p:extLst>
      <p:ext uri="{BB962C8B-B14F-4D97-AF65-F5344CB8AC3E}">
        <p14:creationId xmlns:p14="http://schemas.microsoft.com/office/powerpoint/2010/main" val="175817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62500" lnSpcReduction="20000"/>
          </a:bodyPr>
          <a:lstStyle/>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Allereerst, het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process</a:t>
            </a:r>
            <a:r>
              <a:rPr lang="nl-NL" sz="1800" kern="100">
                <a:effectLst/>
                <a:latin typeface="Calibri" panose="020F0502020204030204" pitchFamily="34" charset="0"/>
                <a:ea typeface="Calibri" panose="020F0502020204030204" pitchFamily="34" charset="0"/>
                <a:cs typeface="Times New Roman" panose="02020603050405020304" pitchFamily="18" charset="0"/>
              </a:rPr>
              <a:t> heeft een ingang, een parameter we volledige controle over hebben die de uitgang, hetgeen we willen aansturen . Hier is de ingang de snelheid van de ventilator en de uitgang de positie van de bal. Met deze blokken stellen we het oorzakelijk verband voor.</a:t>
            </a:r>
          </a:p>
          <a:p>
            <a:pPr>
              <a:lnSpc>
                <a:spcPct val="107000"/>
              </a:lnSpc>
              <a:spcAft>
                <a:spcPts val="800"/>
              </a:spcAft>
            </a:pPr>
            <a:endParaRPr lang="nl-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Zoals daarnet gezegd worden er krachten uitgeoefend op de bal, die met de tweede wet van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netwon</a:t>
            </a:r>
            <a:r>
              <a:rPr lang="nl-NL" sz="1800" kern="100">
                <a:effectLst/>
                <a:latin typeface="Calibri" panose="020F0502020204030204" pitchFamily="34" charset="0"/>
                <a:ea typeface="Calibri" panose="020F0502020204030204" pitchFamily="34" charset="0"/>
                <a:cs typeface="Times New Roman" panose="02020603050405020304" pitchFamily="18" charset="0"/>
              </a:rPr>
              <a:t> een differentiaalvergelijking geven. Typisch in de dynamica zijn er behoud of krachtwetten of balansen die het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process</a:t>
            </a:r>
            <a:r>
              <a:rPr lang="nl-NL" sz="1800" kern="100">
                <a:effectLst/>
                <a:latin typeface="Calibri" panose="020F0502020204030204" pitchFamily="34" charset="0"/>
                <a:ea typeface="Calibri" panose="020F0502020204030204" pitchFamily="34" charset="0"/>
                <a:cs typeface="Times New Roman" panose="02020603050405020304" pitchFamily="18" charset="0"/>
              </a:rPr>
              <a: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mbv</a:t>
            </a:r>
            <a:r>
              <a:rPr lang="nl-NL" sz="1800" kern="100">
                <a:effectLst/>
                <a:latin typeface="Calibri" panose="020F0502020204030204" pitchFamily="34" charset="0"/>
                <a:ea typeface="Calibri" panose="020F0502020204030204" pitchFamily="34" charset="0"/>
                <a:cs typeface="Times New Roman" panose="02020603050405020304" pitchFamily="18" charset="0"/>
              </a:rPr>
              <a:t> zulke vergelijking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mdoelleren</a:t>
            </a:r>
            <a:r>
              <a:rPr lang="nl-NL" sz="1800" kern="100">
                <a:effectLst/>
                <a:latin typeface="Calibri" panose="020F0502020204030204" pitchFamily="34" charset="0"/>
                <a:ea typeface="Calibri" panose="020F0502020204030204" pitchFamily="34" charset="0"/>
                <a:cs typeface="Times New Roman" panose="02020603050405020304" pitchFamily="18" charset="0"/>
              </a:rPr>
              <a:t>. De weerstandskracht is evenredig met het kwadraat van het snelheidsverschil.</a:t>
            </a: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Zoals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gezegt</a:t>
            </a:r>
            <a:r>
              <a:rPr lang="nl-NL" sz="1800" kern="100">
                <a:effectLst/>
                <a:latin typeface="Calibri" panose="020F0502020204030204" pitchFamily="34" charset="0"/>
                <a:ea typeface="Calibri" panose="020F0502020204030204" pitchFamily="34" charset="0"/>
                <a:cs typeface="Times New Roman" panose="02020603050405020304" pitchFamily="18" charset="0"/>
              </a:rPr>
              <a:t> moet de weerstandskracht de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zwaarterkracht</a:t>
            </a:r>
            <a:r>
              <a:rPr lang="nl-NL" sz="1800" kern="100">
                <a:effectLst/>
                <a:latin typeface="Calibri" panose="020F0502020204030204" pitchFamily="34" charset="0"/>
                <a:ea typeface="Calibri" panose="020F0502020204030204" pitchFamily="34" charset="0"/>
                <a:cs typeface="Times New Roman" panose="02020603050405020304" pitchFamily="18" charset="0"/>
              </a:rPr>
              <a:t> volledig compenseren zodat de bal niet beweegt. Bij elke Kleine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afwijkijng</a:t>
            </a:r>
            <a:r>
              <a:rPr lang="nl-NL" sz="1800" kern="100">
                <a:effectLst/>
                <a:latin typeface="Calibri" panose="020F0502020204030204" pitchFamily="34" charset="0"/>
                <a:ea typeface="Calibri" panose="020F0502020204030204" pitchFamily="34" charset="0"/>
                <a:cs typeface="Times New Roman" panose="02020603050405020304" pitchFamily="18" charset="0"/>
              </a:rPr>
              <a:t> echter, zal de versnelling van het balletje er voor zorgen dat het balletje ofwel blijft stijgen of dalen. Doordat we met onze ingang eigenlijk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rechstreeks</a:t>
            </a:r>
            <a:r>
              <a:rPr lang="nl-NL" sz="1800" kern="100">
                <a:effectLst/>
                <a:latin typeface="Calibri" panose="020F0502020204030204" pitchFamily="34" charset="0"/>
                <a:ea typeface="Calibri" panose="020F0502020204030204" pitchFamily="34" charset="0"/>
                <a:cs typeface="Times New Roman" panose="02020603050405020304" pitchFamily="18" charset="0"/>
              </a:rPr>
              <a:t> de tweede afgeleide aanpassen van de uitgang, wordt dit een integrerend proces genoemd, omdat we de versnelling twee keer moeten integreren.</a:t>
            </a:r>
            <a:br>
              <a:rPr lang="nl-NL" sz="1800" kern="100">
                <a:effectLst/>
                <a:latin typeface="Calibri" panose="020F0502020204030204" pitchFamily="34" charset="0"/>
                <a:ea typeface="Calibri" panose="020F0502020204030204" pitchFamily="34" charset="0"/>
                <a:cs typeface="Times New Roman" panose="02020603050405020304" pitchFamily="18" charset="0"/>
              </a:rPr>
            </a:br>
            <a:endParaRPr lang="nl-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NU is het niet zo dat alles wat onze uitgang doet volledig door onze aanpasbare ingang komt. Een verstoring of andere ingang die we niet helemaal in de hand hebben kan ook invloed hebben op de uitgang. Verder als we een sensor gebruiken, komt er vaak ruis bij.</a:t>
            </a:r>
          </a:p>
          <a:p>
            <a:endParaRPr lang="LID4096"/>
          </a:p>
        </p:txBody>
      </p:sp>
      <p:sp>
        <p:nvSpPr>
          <p:cNvPr id="4" name="Tijdelijke aanduiding voor dianummer 3"/>
          <p:cNvSpPr>
            <a:spLocks noGrp="1"/>
          </p:cNvSpPr>
          <p:nvPr>
            <p:ph type="sldNum" sz="quarter" idx="5"/>
          </p:nvPr>
        </p:nvSpPr>
        <p:spPr/>
        <p:txBody>
          <a:bodyPr/>
          <a:lstStyle/>
          <a:p>
            <a:pPr>
              <a:defRPr/>
            </a:pPr>
            <a:fld id="{D462D24F-C35E-4E86-8530-DECAC4480F89}" type="slidenum">
              <a:rPr lang="nl-NL" smtClean="0"/>
              <a:pPr>
                <a:defRPr/>
              </a:pPr>
              <a:t>6</a:t>
            </a:fld>
            <a:endParaRPr lang="nl-NL"/>
          </a:p>
        </p:txBody>
      </p:sp>
    </p:spTree>
    <p:extLst>
      <p:ext uri="{BB962C8B-B14F-4D97-AF65-F5344CB8AC3E}">
        <p14:creationId xmlns:p14="http://schemas.microsoft.com/office/powerpoint/2010/main" val="7335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85000" lnSpcReduction="10000"/>
          </a:bodyPr>
          <a:lstStyle/>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Om de positie van de bal naar een gewenste positie te brengen, gaan we gebruik maken van een sturing of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regelalgorime</a:t>
            </a:r>
            <a:r>
              <a:rPr lang="nl-NL" sz="1800" kern="1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Een regelalgoritme zal, zolang de gewenste positie niet bereikt is, de ingang bijsturen. Het verschil tussen gewenste waarde en gemeten waarde heet de fout.</a:t>
            </a:r>
            <a:br>
              <a:rPr lang="nl-NL" sz="1800" kern="100">
                <a:effectLst/>
                <a:latin typeface="Calibri" panose="020F0502020204030204" pitchFamily="34" charset="0"/>
                <a:ea typeface="Calibri" panose="020F0502020204030204" pitchFamily="34" charset="0"/>
                <a:cs typeface="Times New Roman" panose="02020603050405020304" pitchFamily="18" charset="0"/>
              </a:rPr>
            </a:br>
            <a:endParaRPr lang="nl-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We passen dus zelf niet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niet</a:t>
            </a:r>
            <a:r>
              <a:rPr lang="nl-NL" sz="1800" kern="100">
                <a:effectLst/>
                <a:latin typeface="Calibri" panose="020F0502020204030204" pitchFamily="34" charset="0"/>
                <a:ea typeface="Calibri" panose="020F0502020204030204" pitchFamily="34" charset="0"/>
                <a:cs typeface="Times New Roman" panose="02020603050405020304" pitchFamily="18" charset="0"/>
              </a:rPr>
              <a:t> meer de ingang aan, maar het algoritme doet dit.</a:t>
            </a:r>
          </a:p>
          <a:p>
            <a:pPr>
              <a:lnSpc>
                <a:spcPct val="107000"/>
              </a:lnSpc>
              <a:spcAft>
                <a:spcPts val="800"/>
              </a:spcAft>
            </a:pPr>
            <a:r>
              <a:rPr lang="nl-NL" sz="1800" kern="100">
                <a:effectLst/>
                <a:latin typeface="Calibri" panose="020F0502020204030204" pitchFamily="34" charset="0"/>
                <a:ea typeface="Calibri" panose="020F0502020204030204" pitchFamily="34" charset="0"/>
                <a:cs typeface="Times New Roman" panose="02020603050405020304" pitchFamily="18" charset="0"/>
              </a:rPr>
              <a:t>Een gangbare, maar verre van optimale en die voor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bais</a:t>
            </a:r>
            <a:r>
              <a:rPr lang="nl-NL" sz="1800" kern="100">
                <a:effectLst/>
                <a:latin typeface="Calibri" panose="020F0502020204030204" pitchFamily="34" charset="0"/>
                <a:ea typeface="Calibri" panose="020F0502020204030204" pitchFamily="34" charset="0"/>
                <a:cs typeface="Times New Roman" panose="02020603050405020304" pitchFamily="18" charset="0"/>
              </a:rPr>
              <a:t> kan zorgen is een on/off regeling. Dit kennen we van de centrale verwarming, waar zolang de gewenste temperatuur niet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bereijkt</a:t>
            </a:r>
            <a:r>
              <a:rPr lang="nl-NL" sz="1800" kern="100">
                <a:effectLst/>
                <a:latin typeface="Calibri" panose="020F0502020204030204" pitchFamily="34" charset="0"/>
                <a:ea typeface="Calibri" panose="020F0502020204030204" pitchFamily="34" charset="0"/>
                <a:cs typeface="Times New Roman" panose="02020603050405020304" pitchFamily="18" charset="0"/>
              </a:rPr>
              <a:t> worden de verwarming aan gaat. Eenmaal bereikt gaat de verwarming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uti</a:t>
            </a:r>
            <a:r>
              <a:rPr lang="nl-NL" sz="1800" kern="100">
                <a:effectLst/>
                <a:latin typeface="Calibri" panose="020F0502020204030204" pitchFamily="34" charset="0"/>
                <a:ea typeface="Calibri" panose="020F0502020204030204" pitchFamily="34" charset="0"/>
                <a:cs typeface="Times New Roman" panose="02020603050405020304" pitchFamily="18" charset="0"/>
              </a:rPr>
              <a:t>. Typisch gaat de uitgang dat in een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sorot</a:t>
            </a:r>
            <a:r>
              <a:rPr lang="nl-NL" sz="1800" kern="100">
                <a:effectLst/>
                <a:latin typeface="Calibri" panose="020F0502020204030204" pitchFamily="34" charset="0"/>
                <a:ea typeface="Calibri" panose="020F0502020204030204" pitchFamily="34" charset="0"/>
                <a:cs typeface="Times New Roman" panose="02020603050405020304" pitchFamily="18" charset="0"/>
              </a:rPr>
              <a:t> band rond de wenswaarde liggen, met vaak veel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energiegvebruik</a:t>
            </a:r>
            <a:r>
              <a:rPr lang="nl-NL" sz="1800" kern="100">
                <a:effectLst/>
                <a:latin typeface="Calibri" panose="020F0502020204030204" pitchFamily="34" charset="0"/>
                <a:ea typeface="Calibri" panose="020F0502020204030204" pitchFamily="34" charset="0"/>
                <a:cs typeface="Times New Roman" panose="02020603050405020304" pitchFamily="18" charset="0"/>
              </a:rPr>
              <a:t>.</a:t>
            </a:r>
          </a:p>
          <a:p>
            <a:endParaRPr lang="LID4096"/>
          </a:p>
        </p:txBody>
      </p:sp>
      <p:sp>
        <p:nvSpPr>
          <p:cNvPr id="4" name="Tijdelijke aanduiding voor dianummer 3"/>
          <p:cNvSpPr>
            <a:spLocks noGrp="1"/>
          </p:cNvSpPr>
          <p:nvPr>
            <p:ph type="sldNum" sz="quarter" idx="5"/>
          </p:nvPr>
        </p:nvSpPr>
        <p:spPr/>
        <p:txBody>
          <a:bodyPr/>
          <a:lstStyle/>
          <a:p>
            <a:pPr>
              <a:defRPr/>
            </a:pPr>
            <a:fld id="{D462D24F-C35E-4E86-8530-DECAC4480F89}" type="slidenum">
              <a:rPr lang="nl-NL" smtClean="0"/>
              <a:pPr>
                <a:defRPr/>
              </a:pPr>
              <a:t>7</a:t>
            </a:fld>
            <a:endParaRPr lang="nl-NL"/>
          </a:p>
        </p:txBody>
      </p:sp>
    </p:spTree>
    <p:extLst>
      <p:ext uri="{BB962C8B-B14F-4D97-AF65-F5344CB8AC3E}">
        <p14:creationId xmlns:p14="http://schemas.microsoft.com/office/powerpoint/2010/main" val="277836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nl-NL" sz="1800" kern="100">
                <a:effectLst/>
                <a:latin typeface="Calibri" panose="020F0502020204030204" pitchFamily="34" charset="0"/>
                <a:ea typeface="Calibri" panose="020F0502020204030204" pitchFamily="34" charset="0"/>
                <a:cs typeface="Times New Roman" panose="02020603050405020304" pitchFamily="18" charset="0"/>
              </a:rPr>
              <a:t>In deze les gaan we doordachter om met controle. Een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gekent</a:t>
            </a:r>
            <a:r>
              <a:rPr lang="nl-NL" sz="1800" kern="100">
                <a:effectLst/>
                <a:latin typeface="Calibri" panose="020F0502020204030204" pitchFamily="34" charset="0"/>
                <a:ea typeface="Calibri" panose="020F0502020204030204" pitchFamily="34" charset="0"/>
                <a:cs typeface="Times New Roman" panose="02020603050405020304" pitchFamily="18" charset="0"/>
              </a:rPr>
              <a:t> algoritme is de PID waarde, die op basis van de fout, en de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integral</a:t>
            </a:r>
            <a:r>
              <a:rPr lang="nl-NL" sz="1800" kern="100">
                <a:effectLst/>
                <a:latin typeface="Calibri" panose="020F0502020204030204" pitchFamily="34" charset="0"/>
                <a:ea typeface="Calibri" panose="020F0502020204030204" pitchFamily="34" charset="0"/>
                <a:cs typeface="Times New Roman" panose="02020603050405020304" pitchFamily="18" charset="0"/>
              </a:rPr>
              <a:t> en afgeleide er. De P, of proportioneel is redelijk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intuitief</a:t>
            </a:r>
            <a:r>
              <a:rPr lang="nl-NL" sz="1800" kern="100">
                <a:effectLst/>
                <a:latin typeface="Calibri" panose="020F0502020204030204" pitchFamily="34" charset="0"/>
                <a:ea typeface="Calibri" panose="020F0502020204030204" pitchFamily="34" charset="0"/>
                <a:cs typeface="Times New Roman" panose="02020603050405020304" pitchFamily="18" charset="0"/>
              </a:rPr>
              <a:t>. Zolang de fout niet 0, blijf bijsturen. De D of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differential</a:t>
            </a:r>
            <a:r>
              <a:rPr lang="nl-NL" sz="1800" kern="100">
                <a:effectLst/>
                <a:latin typeface="Calibri" panose="020F0502020204030204" pitchFamily="34" charset="0"/>
                <a:ea typeface="Calibri" panose="020F0502020204030204" pitchFamily="34" charset="0"/>
                <a:cs typeface="Times New Roman" panose="02020603050405020304" pitchFamily="18" charset="0"/>
              </a:rPr>
              <a:t> zal bijsturen zolang  de fout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wijzigd</a:t>
            </a:r>
            <a:r>
              <a:rPr lang="nl-NL" sz="1800" kern="100">
                <a:effectLst/>
                <a:latin typeface="Calibri" panose="020F0502020204030204" pitchFamily="34" charset="0"/>
                <a:ea typeface="Calibri" panose="020F0502020204030204" pitchFamily="34" charset="0"/>
                <a:cs typeface="Times New Roman" panose="02020603050405020304" pitchFamily="18" charset="0"/>
              </a:rPr>
              <a:t>. De I-actie  of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integrende</a:t>
            </a:r>
            <a:r>
              <a:rPr lang="nl-NL" sz="1800" kern="100">
                <a:effectLst/>
                <a:latin typeface="Calibri" panose="020F0502020204030204" pitchFamily="34" charset="0"/>
                <a:ea typeface="Calibri" panose="020F0502020204030204" pitchFamily="34" charset="0"/>
                <a:cs typeface="Times New Roman" panose="02020603050405020304" pitchFamily="18" charset="0"/>
              </a:rPr>
              <a:t> actie de fout optellen (die positief of negatief kan zijn). Typisch zal dit er voor zorgen dat, als met een P regelaar er een fout blijft, deze wordt </a:t>
            </a:r>
            <a:r>
              <a:rPr lang="nl-NL" sz="1800" kern="100" err="1">
                <a:effectLst/>
                <a:latin typeface="Calibri" panose="020F0502020204030204" pitchFamily="34" charset="0"/>
                <a:ea typeface="Calibri" panose="020F0502020204030204" pitchFamily="34" charset="0"/>
                <a:cs typeface="Times New Roman" panose="02020603050405020304" pitchFamily="18" charset="0"/>
              </a:rPr>
              <a:t>weggerelegld</a:t>
            </a:r>
            <a:r>
              <a:rPr lang="nl-NL" sz="1800" kern="100">
                <a:effectLst/>
                <a:latin typeface="Calibri" panose="020F0502020204030204" pitchFamily="34" charset="0"/>
                <a:ea typeface="Calibri" panose="020F0502020204030204" pitchFamily="34" charset="0"/>
                <a:cs typeface="Times New Roman" panose="02020603050405020304" pitchFamily="18" charset="0"/>
              </a:rPr>
              <a:t>.</a:t>
            </a:r>
          </a:p>
          <a:p>
            <a:endParaRPr lang="LID4096"/>
          </a:p>
        </p:txBody>
      </p:sp>
      <p:sp>
        <p:nvSpPr>
          <p:cNvPr id="4" name="Tijdelijke aanduiding voor dianummer 3"/>
          <p:cNvSpPr>
            <a:spLocks noGrp="1"/>
          </p:cNvSpPr>
          <p:nvPr>
            <p:ph type="sldNum" sz="quarter" idx="5"/>
          </p:nvPr>
        </p:nvSpPr>
        <p:spPr/>
        <p:txBody>
          <a:bodyPr/>
          <a:lstStyle/>
          <a:p>
            <a:pPr>
              <a:defRPr/>
            </a:pPr>
            <a:fld id="{D462D24F-C35E-4E86-8530-DECAC4480F89}" type="slidenum">
              <a:rPr lang="nl-NL" smtClean="0"/>
              <a:pPr>
                <a:defRPr/>
              </a:pPr>
              <a:t>8</a:t>
            </a:fld>
            <a:endParaRPr lang="nl-NL"/>
          </a:p>
        </p:txBody>
      </p:sp>
    </p:spTree>
    <p:extLst>
      <p:ext uri="{BB962C8B-B14F-4D97-AF65-F5344CB8AC3E}">
        <p14:creationId xmlns:p14="http://schemas.microsoft.com/office/powerpoint/2010/main" val="253785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56</a:t>
            </a:fld>
            <a:endParaRPr lang="en-GB"/>
          </a:p>
        </p:txBody>
      </p:sp>
    </p:spTree>
    <p:extLst>
      <p:ext uri="{BB962C8B-B14F-4D97-AF65-F5344CB8AC3E}">
        <p14:creationId xmlns:p14="http://schemas.microsoft.com/office/powerpoint/2010/main" val="275030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process</a:t>
            </a:r>
          </a:p>
          <a:p>
            <a:pPr marL="171450" indent="-171450">
              <a:buFontTx/>
              <a:buChar char="-"/>
            </a:pPr>
            <a:r>
              <a:rPr lang="en-GB" dirty="0"/>
              <a:t>Beam deformation</a:t>
            </a:r>
          </a:p>
          <a:p>
            <a:pPr marL="171450" indent="-171450">
              <a:buFontTx/>
              <a:buChar char="-"/>
            </a:pPr>
            <a:r>
              <a:rPr lang="en-GB" dirty="0"/>
              <a:t>Two direction apply </a:t>
            </a:r>
          </a:p>
          <a:p>
            <a:pPr marL="171450" indent="-171450">
              <a:buFontTx/>
              <a:buChar char="-"/>
            </a:pPr>
            <a:r>
              <a:rPr lang="en-GB" dirty="0"/>
              <a:t>Control rolling force</a:t>
            </a:r>
          </a:p>
          <a:p>
            <a:pPr marL="171450" indent="-171450">
              <a:buFontTx/>
              <a:buChar char="-"/>
            </a:pPr>
            <a:r>
              <a:rPr lang="en-GB" dirty="0"/>
              <a:t>Also uncontrolled variables: gap thickness</a:t>
            </a:r>
          </a:p>
          <a:p>
            <a:pPr marL="171450" indent="-171450">
              <a:buFontTx/>
              <a:buChar char="-"/>
            </a:pPr>
            <a:r>
              <a:rPr lang="en-GB" dirty="0"/>
              <a:t>Input is a force</a:t>
            </a:r>
          </a:p>
          <a:p>
            <a:pPr marL="171450" indent="-171450">
              <a:buFontTx/>
              <a:buChar char="-"/>
            </a:pPr>
            <a:r>
              <a:rPr lang="en-GB" dirty="0"/>
              <a:t>Focus on robust control (i.e. against disturbances)</a:t>
            </a:r>
          </a:p>
          <a:p>
            <a:r>
              <a:rPr lang="en-GB" dirty="0"/>
              <a:t>Advanced control techniques developed throughout the example (illustration) </a:t>
            </a:r>
          </a:p>
          <a:p>
            <a:r>
              <a:rPr lang="en-GB" dirty="0"/>
              <a:t>Goal is to develop some feeling with these techniques, what they mean, how they apply, challenges </a:t>
            </a:r>
          </a:p>
        </p:txBody>
      </p:sp>
      <p:sp>
        <p:nvSpPr>
          <p:cNvPr id="4" name="Slide Number Placeholder 3"/>
          <p:cNvSpPr>
            <a:spLocks noGrp="1"/>
          </p:cNvSpPr>
          <p:nvPr>
            <p:ph type="sldNum" sz="quarter" idx="10"/>
          </p:nvPr>
        </p:nvSpPr>
        <p:spPr/>
        <p:txBody>
          <a:bodyPr/>
          <a:lstStyle/>
          <a:p>
            <a:fld id="{539A0A48-EDB1-4AFE-B1B7-10CE2A416496}" type="slidenum">
              <a:rPr lang="en-GB" smtClean="0"/>
              <a:t>60</a:t>
            </a:fld>
            <a:endParaRPr lang="en-GB"/>
          </a:p>
        </p:txBody>
      </p:sp>
    </p:spTree>
    <p:extLst>
      <p:ext uri="{BB962C8B-B14F-4D97-AF65-F5344CB8AC3E}">
        <p14:creationId xmlns:p14="http://schemas.microsoft.com/office/powerpoint/2010/main" val="202470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simple: neglect on direction </a:t>
            </a:r>
          </a:p>
        </p:txBody>
      </p:sp>
      <p:sp>
        <p:nvSpPr>
          <p:cNvPr id="4" name="Slide Number Placeholder 3"/>
          <p:cNvSpPr>
            <a:spLocks noGrp="1"/>
          </p:cNvSpPr>
          <p:nvPr>
            <p:ph type="sldNum" sz="quarter" idx="10"/>
          </p:nvPr>
        </p:nvSpPr>
        <p:spPr/>
        <p:txBody>
          <a:bodyPr/>
          <a:lstStyle/>
          <a:p>
            <a:fld id="{539A0A48-EDB1-4AFE-B1B7-10CE2A416496}" type="slidenum">
              <a:rPr lang="en-GB" smtClean="0"/>
              <a:t>61</a:t>
            </a:fld>
            <a:endParaRPr lang="en-GB"/>
          </a:p>
        </p:txBody>
      </p:sp>
    </p:spTree>
    <p:extLst>
      <p:ext uri="{BB962C8B-B14F-4D97-AF65-F5344CB8AC3E}">
        <p14:creationId xmlns:p14="http://schemas.microsoft.com/office/powerpoint/2010/main" val="4020252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earlier reference not important for optimal solution </a:t>
            </a:r>
          </a:p>
        </p:txBody>
      </p:sp>
      <p:sp>
        <p:nvSpPr>
          <p:cNvPr id="4" name="Slide Number Placeholder 3"/>
          <p:cNvSpPr>
            <a:spLocks noGrp="1"/>
          </p:cNvSpPr>
          <p:nvPr>
            <p:ph type="sldNum" sz="quarter" idx="5"/>
          </p:nvPr>
        </p:nvSpPr>
        <p:spPr/>
        <p:txBody>
          <a:bodyPr/>
          <a:lstStyle/>
          <a:p>
            <a:fld id="{539A0A48-EDB1-4AFE-B1B7-10CE2A416496}" type="slidenum">
              <a:rPr lang="en-GB" smtClean="0"/>
              <a:t>63</a:t>
            </a:fld>
            <a:endParaRPr lang="en-GB"/>
          </a:p>
        </p:txBody>
      </p:sp>
    </p:spTree>
    <p:extLst>
      <p:ext uri="{BB962C8B-B14F-4D97-AF65-F5344CB8AC3E}">
        <p14:creationId xmlns:p14="http://schemas.microsoft.com/office/powerpoint/2010/main" val="203179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71</a:t>
            </a:fld>
            <a:endParaRPr lang="en-GB"/>
          </a:p>
        </p:txBody>
      </p:sp>
    </p:spTree>
    <p:extLst>
      <p:ext uri="{BB962C8B-B14F-4D97-AF65-F5344CB8AC3E}">
        <p14:creationId xmlns:p14="http://schemas.microsoft.com/office/powerpoint/2010/main" val="1079007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1A3CA4-FB03-40FE-85DC-6D818F04E9A8}" type="datetime1">
              <a:rPr lang="nl-BE" smtClean="0"/>
              <a:t>19/09/2024</a:t>
            </a:fld>
            <a:endParaRPr lang="en-GB"/>
          </a:p>
        </p:txBody>
      </p:sp>
      <p:sp>
        <p:nvSpPr>
          <p:cNvPr id="3" name="Footer Placeholder 2"/>
          <p:cNvSpPr>
            <a:spLocks noGrp="1"/>
          </p:cNvSpPr>
          <p:nvPr>
            <p:ph type="ftr" sz="quarter" idx="11"/>
          </p:nvPr>
        </p:nvSpPr>
        <p:spPr>
          <a:xfrm>
            <a:off x="4788740" y="6324204"/>
            <a:ext cx="5873958" cy="307921"/>
          </a:xfrm>
          <a:prstGeom prst="rect">
            <a:avLst/>
          </a:prstGeom>
        </p:spPr>
        <p:txBody>
          <a:bodyPr/>
          <a:lstStyle/>
          <a:p>
            <a:r>
              <a:rPr lang="en-GB" err="1"/>
              <a:t>Opleiding</a:t>
            </a:r>
            <a:r>
              <a:rPr lang="en-GB"/>
              <a:t> </a:t>
            </a:r>
            <a:r>
              <a:rPr lang="en-GB" err="1"/>
              <a:t>Expertisetechnieken</a:t>
            </a:r>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682" y="1599810"/>
            <a:ext cx="3840722" cy="2933944"/>
          </a:xfrm>
          <a:prstGeom prst="rect">
            <a:avLst/>
          </a:prstGeom>
        </p:spPr>
      </p:pic>
    </p:spTree>
    <p:extLst>
      <p:ext uri="{BB962C8B-B14F-4D97-AF65-F5344CB8AC3E}">
        <p14:creationId xmlns:p14="http://schemas.microsoft.com/office/powerpoint/2010/main" val="687078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642977" y="979594"/>
            <a:ext cx="11549023" cy="4573969"/>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5" name="Tijdelijke aanduiding voor tekst 4"/>
          <p:cNvSpPr>
            <a:spLocks noGrp="1"/>
          </p:cNvSpPr>
          <p:nvPr>
            <p:ph type="body" sz="quarter" idx="10" hasCustomPrompt="1"/>
          </p:nvPr>
        </p:nvSpPr>
        <p:spPr bwMode="white">
          <a:xfrm>
            <a:off x="6480395" y="2176874"/>
            <a:ext cx="5103311" cy="1506497"/>
          </a:xfrm>
        </p:spPr>
        <p:txBody>
          <a:bodyPr>
            <a:normAutofit/>
          </a:bodyPr>
          <a:lstStyle>
            <a:lvl1pPr marL="0" indent="0">
              <a:lnSpc>
                <a:spcPts val="2461"/>
              </a:lnSpc>
              <a:buNone/>
              <a:defRPr sz="1687">
                <a:solidFill>
                  <a:schemeClr val="bg1"/>
                </a:solidFill>
              </a:defRPr>
            </a:lvl1pPr>
          </a:lstStyle>
          <a:p>
            <a:pPr lvl="0"/>
            <a:r>
              <a:rPr lang="nl-NL"/>
              <a:t>Klik om de namen van </a:t>
            </a:r>
            <a:r>
              <a:rPr lang="nl-NL" err="1"/>
              <a:t>social</a:t>
            </a:r>
            <a:r>
              <a:rPr lang="nl-NL"/>
              <a:t> media in te typen</a:t>
            </a:r>
          </a:p>
        </p:txBody>
      </p:sp>
      <p:sp>
        <p:nvSpPr>
          <p:cNvPr id="2" name="Title 1"/>
          <p:cNvSpPr>
            <a:spLocks noGrp="1"/>
          </p:cNvSpPr>
          <p:nvPr>
            <p:ph type="ctrTitle" hasCustomPrompt="1"/>
          </p:nvPr>
        </p:nvSpPr>
        <p:spPr bwMode="white">
          <a:xfrm>
            <a:off x="907842" y="1225716"/>
            <a:ext cx="5217185" cy="4056750"/>
          </a:xfrm>
        </p:spPr>
        <p:txBody>
          <a:bodyPr anchor="t" anchorCtr="0">
            <a:noAutofit/>
          </a:bodyPr>
          <a:lstStyle>
            <a:lvl1pPr algn="l" defTabSz="381731">
              <a:lnSpc>
                <a:spcPts val="2461"/>
              </a:lnSpc>
              <a:defRPr sz="1758" u="none" cap="none" baseline="0">
                <a:solidFill>
                  <a:schemeClr val="bg1"/>
                </a:solidFill>
                <a:uFill>
                  <a:solidFill>
                    <a:schemeClr val="bg1"/>
                  </a:solidFill>
                </a:uFill>
                <a:latin typeface="+mn-lt"/>
              </a:defRPr>
            </a:lvl1pPr>
          </a:lstStyle>
          <a:p>
            <a:r>
              <a:rPr lang="nl-BE" noProof="0"/>
              <a:t>Klik om de gegevens van de presentator in te typen</a:t>
            </a:r>
          </a:p>
        </p:txBody>
      </p:sp>
      <p:sp>
        <p:nvSpPr>
          <p:cNvPr id="8" name="Titles positoning box" hidden="1"/>
          <p:cNvSpPr/>
          <p:nvPr userDrawn="1"/>
        </p:nvSpPr>
        <p:spPr>
          <a:xfrm>
            <a:off x="964465" y="1285875"/>
            <a:ext cx="10555957" cy="421858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4914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FA71-49A7-471E-ABE7-D1926F0950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A712D86-6006-49CC-BC25-DD2B032BED91}"/>
              </a:ext>
            </a:extLst>
          </p:cNvPr>
          <p:cNvSpPr>
            <a:spLocks noGrp="1"/>
          </p:cNvSpPr>
          <p:nvPr>
            <p:ph type="dt" sz="half" idx="10"/>
          </p:nvPr>
        </p:nvSpPr>
        <p:spPr/>
        <p:txBody>
          <a:bodyPr/>
          <a:lstStyle/>
          <a:p>
            <a:fld id="{6080C841-E486-4A5C-8D34-06BCC4C99D5F}" type="datetimeFigureOut">
              <a:rPr lang="en-GB" smtClean="0"/>
              <a:t>19/09/2024</a:t>
            </a:fld>
            <a:endParaRPr lang="en-GB"/>
          </a:p>
        </p:txBody>
      </p:sp>
      <p:sp>
        <p:nvSpPr>
          <p:cNvPr id="4" name="Footer Placeholder 3">
            <a:extLst>
              <a:ext uri="{FF2B5EF4-FFF2-40B4-BE49-F238E27FC236}">
                <a16:creationId xmlns:a16="http://schemas.microsoft.com/office/drawing/2014/main" id="{7BE400BA-8FB4-4B42-BAF6-BB33B939614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3521A6F-4265-49C2-9E13-09F481159B6E}"/>
              </a:ext>
            </a:extLst>
          </p:cNvPr>
          <p:cNvSpPr>
            <a:spLocks noGrp="1"/>
          </p:cNvSpPr>
          <p:nvPr>
            <p:ph type="sldNum" sz="quarter" idx="12"/>
          </p:nvPr>
        </p:nvSpPr>
        <p:spPr/>
        <p:txBody>
          <a:bodyPr/>
          <a:lstStyle/>
          <a:p>
            <a:fld id="{B32E4F0B-B730-43A8-AE76-A3D7D2D5F11E}" type="slidenum">
              <a:rPr lang="en-GB" smtClean="0"/>
              <a:t>‹#›</a:t>
            </a:fld>
            <a:endParaRPr lang="en-GB"/>
          </a:p>
        </p:txBody>
      </p:sp>
    </p:spTree>
    <p:extLst>
      <p:ext uri="{BB962C8B-B14F-4D97-AF65-F5344CB8AC3E}">
        <p14:creationId xmlns:p14="http://schemas.microsoft.com/office/powerpoint/2010/main" val="302682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642977" y="979594"/>
            <a:ext cx="11549023" cy="4573969"/>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1"/>
          <p:cNvSpPr>
            <a:spLocks noGrp="1"/>
          </p:cNvSpPr>
          <p:nvPr>
            <p:ph type="ctrTitle"/>
          </p:nvPr>
        </p:nvSpPr>
        <p:spPr bwMode="white">
          <a:xfrm>
            <a:off x="907842" y="1607344"/>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nl-NL" noProof="0"/>
              <a:t>Klik om stijl te bewerken</a:t>
            </a:r>
            <a:endParaRPr lang="nl-BE" noProof="0"/>
          </a:p>
        </p:txBody>
      </p:sp>
      <p:sp>
        <p:nvSpPr>
          <p:cNvPr id="3" name="Subtitle 2"/>
          <p:cNvSpPr>
            <a:spLocks noGrp="1"/>
          </p:cNvSpPr>
          <p:nvPr>
            <p:ph type="subTitle" idx="1" hasCustomPrompt="1"/>
          </p:nvPr>
        </p:nvSpPr>
        <p:spPr bwMode="white">
          <a:xfrm>
            <a:off x="902456" y="4833784"/>
            <a:ext cx="10681842" cy="410063"/>
          </a:xfrm>
        </p:spPr>
        <p:txBody>
          <a:bodyPr>
            <a:normAutofit/>
          </a:bodyPr>
          <a:lstStyle>
            <a:lvl1pPr marL="0" indent="0" algn="l">
              <a:lnSpc>
                <a:spcPts val="2531"/>
              </a:lnSpc>
              <a:buNone/>
              <a:defRPr sz="2109" baseline="0">
                <a:solidFill>
                  <a:schemeClr val="accent6"/>
                </a:solidFill>
              </a:defRPr>
            </a:lvl1pPr>
            <a:lvl2pPr marL="457144" indent="0" algn="ctr">
              <a:buNone/>
              <a:defRPr sz="2000"/>
            </a:lvl2pPr>
            <a:lvl3pPr marL="914289" indent="0" algn="ctr">
              <a:buNone/>
              <a:defRPr sz="1800"/>
            </a:lvl3pPr>
            <a:lvl4pPr marL="1371433" indent="0" algn="ctr">
              <a:buNone/>
              <a:defRPr sz="1600"/>
            </a:lvl4pPr>
            <a:lvl5pPr marL="1828577" indent="0" algn="ctr">
              <a:buNone/>
              <a:defRPr sz="1600"/>
            </a:lvl5pPr>
            <a:lvl6pPr marL="2285723" indent="0" algn="ctr">
              <a:buNone/>
              <a:defRPr sz="1600"/>
            </a:lvl6pPr>
            <a:lvl7pPr marL="2742867" indent="0" algn="ctr">
              <a:buNone/>
              <a:defRPr sz="1600"/>
            </a:lvl7pPr>
            <a:lvl8pPr marL="3200011" indent="0" algn="ctr">
              <a:buNone/>
              <a:defRPr sz="1600"/>
            </a:lvl8pPr>
            <a:lvl9pPr marL="3657156" indent="0" algn="ctr">
              <a:buNone/>
              <a:defRPr sz="1600"/>
            </a:lvl9pPr>
          </a:lstStyle>
          <a:p>
            <a:r>
              <a:rPr lang="nl-BE" noProof="0"/>
              <a:t>Klik om de ondertitel / presentator / datum [</a:t>
            </a:r>
            <a:r>
              <a:rPr lang="nl-BE" noProof="0" err="1"/>
              <a:t>dd</a:t>
            </a:r>
            <a:r>
              <a:rPr lang="nl-BE" noProof="0"/>
              <a:t>-mm-</a:t>
            </a:r>
            <a:r>
              <a:rPr lang="nl-BE" noProof="0" err="1"/>
              <a:t>yyyy</a:t>
            </a:r>
            <a:r>
              <a:rPr lang="nl-BE" noProof="0"/>
              <a:t>] te maken</a:t>
            </a:r>
          </a:p>
        </p:txBody>
      </p:sp>
      <p:sp>
        <p:nvSpPr>
          <p:cNvPr id="8" name="Titles positoning box" hidden="1"/>
          <p:cNvSpPr/>
          <p:nvPr userDrawn="1"/>
        </p:nvSpPr>
        <p:spPr>
          <a:xfrm>
            <a:off x="964465" y="4505625"/>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6022247" y="273186"/>
            <a:ext cx="5832070" cy="379688"/>
          </a:xfrm>
        </p:spPr>
        <p:txBody>
          <a:bodyPr anchor="b" anchorCtr="0">
            <a:normAutofit/>
          </a:bodyPr>
          <a:lstStyle>
            <a:lvl1pPr marL="0" indent="0">
              <a:lnSpc>
                <a:spcPts val="1195"/>
              </a:lnSpc>
              <a:buNone/>
              <a:defRPr sz="984" b="1" i="0" u="sng" cap="all" baseline="0">
                <a:solidFill>
                  <a:srgbClr val="1E64C8"/>
                </a:solidFill>
                <a:uFill>
                  <a:solidFill>
                    <a:schemeClr val="bg1"/>
                  </a:solidFill>
                </a:uFill>
              </a:defRPr>
            </a:lvl1pPr>
            <a:lvl2pPr marL="0" indent="0">
              <a:lnSpc>
                <a:spcPts val="1195"/>
              </a:lnSpc>
              <a:buNone/>
              <a:defRPr sz="984" cap="all" baseline="0">
                <a:solidFill>
                  <a:srgbClr val="1E64C8"/>
                </a:solidFill>
                <a:uFill>
                  <a:solidFill>
                    <a:schemeClr val="bg1"/>
                  </a:solidFill>
                </a:uFill>
              </a:defRPr>
            </a:lvl2pPr>
          </a:lstStyle>
          <a:p>
            <a:pPr lvl="0"/>
            <a:r>
              <a:rPr lang="nl-BE" noProof="0"/>
              <a:t>Klik om de organisatie stijlen te bewerken</a:t>
            </a:r>
          </a:p>
          <a:p>
            <a:pPr lvl="1"/>
            <a:r>
              <a:rPr lang="nl-BE" noProof="0"/>
              <a:t>tweede niveau</a:t>
            </a:r>
          </a:p>
        </p:txBody>
      </p:sp>
      <p:sp>
        <p:nvSpPr>
          <p:cNvPr id="12" name="Picture Placeholder 11"/>
          <p:cNvSpPr>
            <a:spLocks noGrp="1"/>
          </p:cNvSpPr>
          <p:nvPr>
            <p:ph type="pic" sz="quarter" idx="11" hasCustomPrompt="1"/>
          </p:nvPr>
        </p:nvSpPr>
        <p:spPr>
          <a:xfrm>
            <a:off x="2250419" y="5882625"/>
            <a:ext cx="1607442" cy="653063"/>
          </a:xfrm>
        </p:spPr>
        <p:txBody>
          <a:bodyPr/>
          <a:lstStyle>
            <a:lvl1pPr>
              <a:defRPr sz="1125">
                <a:solidFill>
                  <a:schemeClr val="bg1">
                    <a:lumMod val="50000"/>
                  </a:schemeClr>
                </a:solidFill>
              </a:defRPr>
            </a:lvl1pPr>
          </a:lstStyle>
          <a:p>
            <a:r>
              <a:rPr lang="nl-BE" noProof="0"/>
              <a:t>Partnerlogo 1</a:t>
            </a:r>
          </a:p>
        </p:txBody>
      </p:sp>
      <p:sp>
        <p:nvSpPr>
          <p:cNvPr id="13" name="Picture Placeholder 11"/>
          <p:cNvSpPr>
            <a:spLocks noGrp="1"/>
          </p:cNvSpPr>
          <p:nvPr>
            <p:ph type="pic" sz="quarter" idx="12" hasCustomPrompt="1"/>
          </p:nvPr>
        </p:nvSpPr>
        <p:spPr>
          <a:xfrm>
            <a:off x="4017339" y="5882625"/>
            <a:ext cx="1607442" cy="653063"/>
          </a:xfrm>
        </p:spPr>
        <p:txBody>
          <a:bodyPr/>
          <a:lstStyle>
            <a:lvl1pPr>
              <a:defRPr sz="1125">
                <a:solidFill>
                  <a:schemeClr val="bg1">
                    <a:lumMod val="50000"/>
                  </a:schemeClr>
                </a:solidFill>
              </a:defRPr>
            </a:lvl1pPr>
          </a:lstStyle>
          <a:p>
            <a:r>
              <a:rPr lang="nl-BE" noProof="0"/>
              <a:t>Partnerlogo 2</a:t>
            </a:r>
          </a:p>
        </p:txBody>
      </p:sp>
      <p:sp>
        <p:nvSpPr>
          <p:cNvPr id="14" name="Picture Placeholder 11"/>
          <p:cNvSpPr>
            <a:spLocks noGrp="1"/>
          </p:cNvSpPr>
          <p:nvPr>
            <p:ph type="pic" sz="quarter" idx="13" hasCustomPrompt="1"/>
          </p:nvPr>
        </p:nvSpPr>
        <p:spPr>
          <a:xfrm>
            <a:off x="5786791" y="5882625"/>
            <a:ext cx="1632756" cy="653063"/>
          </a:xfrm>
        </p:spPr>
        <p:txBody>
          <a:bodyPr/>
          <a:lstStyle>
            <a:lvl1pPr>
              <a:defRPr sz="1125">
                <a:solidFill>
                  <a:schemeClr val="bg1">
                    <a:lumMod val="50000"/>
                  </a:schemeClr>
                </a:solidFill>
              </a:defRPr>
            </a:lvl1pPr>
          </a:lstStyle>
          <a:p>
            <a:r>
              <a:rPr lang="nl-BE" noProof="0"/>
              <a:t>Partnerlogo 3</a:t>
            </a:r>
          </a:p>
        </p:txBody>
      </p:sp>
      <p:sp>
        <p:nvSpPr>
          <p:cNvPr id="15" name="Picture Placeholder 11"/>
          <p:cNvSpPr>
            <a:spLocks noGrp="1"/>
          </p:cNvSpPr>
          <p:nvPr>
            <p:ph type="pic" sz="quarter" idx="14" hasCustomPrompt="1"/>
          </p:nvPr>
        </p:nvSpPr>
        <p:spPr>
          <a:xfrm>
            <a:off x="7556242" y="5882625"/>
            <a:ext cx="1632756" cy="653063"/>
          </a:xfrm>
        </p:spPr>
        <p:txBody>
          <a:bodyPr/>
          <a:lstStyle>
            <a:lvl1pPr>
              <a:defRPr sz="1125">
                <a:solidFill>
                  <a:schemeClr val="bg1">
                    <a:lumMod val="50000"/>
                  </a:schemeClr>
                </a:solidFill>
              </a:defRPr>
            </a:lvl1pPr>
          </a:lstStyle>
          <a:p>
            <a:r>
              <a:rPr lang="nl-BE" noProof="0"/>
              <a:t>Partnerlogo 4</a:t>
            </a:r>
          </a:p>
        </p:txBody>
      </p:sp>
      <p:sp>
        <p:nvSpPr>
          <p:cNvPr id="5" name="Rectangle 4" hidden="1"/>
          <p:cNvSpPr/>
          <p:nvPr userDrawn="1"/>
        </p:nvSpPr>
        <p:spPr>
          <a:xfrm>
            <a:off x="642977" y="326531"/>
            <a:ext cx="10941321" cy="326531"/>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5787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642977" y="0"/>
            <a:ext cx="11549023" cy="5553563"/>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1"/>
          <p:cNvSpPr>
            <a:spLocks noGrp="1"/>
          </p:cNvSpPr>
          <p:nvPr>
            <p:ph type="ctrTitle" hasCustomPrompt="1"/>
          </p:nvPr>
        </p:nvSpPr>
        <p:spPr bwMode="white">
          <a:xfrm>
            <a:off x="907842" y="2282428"/>
            <a:ext cx="10676456" cy="3119285"/>
          </a:xfrm>
        </p:spPr>
        <p:txBody>
          <a:bodyPr anchor="b">
            <a:noAutofit/>
          </a:bodyPr>
          <a:lstStyle>
            <a:lvl1pPr algn="l">
              <a:lnSpc>
                <a:spcPts val="7734"/>
              </a:lnSpc>
              <a:defRPr sz="7031" u="sng" baseline="0">
                <a:solidFill>
                  <a:schemeClr val="bg1"/>
                </a:solidFill>
                <a:uFill>
                  <a:solidFill>
                    <a:schemeClr val="bg1"/>
                  </a:solidFill>
                </a:uFill>
              </a:defRPr>
            </a:lvl1pPr>
          </a:lstStyle>
          <a:p>
            <a:r>
              <a:rPr lang="nl-BE" noProof="0"/>
              <a:t>klik om een hoofdstuktitel te maken.</a:t>
            </a:r>
          </a:p>
        </p:txBody>
      </p:sp>
      <p:sp>
        <p:nvSpPr>
          <p:cNvPr id="8" name="Titles positoning box" hidden="1"/>
          <p:cNvSpPr/>
          <p:nvPr userDrawn="1"/>
        </p:nvSpPr>
        <p:spPr>
          <a:xfrm>
            <a:off x="964465" y="5163750"/>
            <a:ext cx="10555957" cy="405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7AE184E0-0BD4-4705-A12B-9B71DDE63301}" type="slidenum">
              <a:rPr lang="nl-BE" noProof="0" smtClean="0"/>
              <a:pPr/>
              <a:t>‹#›</a:t>
            </a:fld>
            <a:endParaRPr lang="nl-BE" noProof="0"/>
          </a:p>
        </p:txBody>
      </p:sp>
      <p:sp>
        <p:nvSpPr>
          <p:cNvPr id="10" name="Rectangle 9" hidden="1"/>
          <p:cNvSpPr/>
          <p:nvPr userDrawn="1"/>
        </p:nvSpPr>
        <p:spPr>
          <a:xfrm>
            <a:off x="642977" y="326531"/>
            <a:ext cx="10941321" cy="326531"/>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2474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3" name="Content Placeholder 2"/>
          <p:cNvSpPr>
            <a:spLocks noGrp="1"/>
          </p:cNvSpPr>
          <p:nvPr>
            <p:ph idx="1" hasCustomPrompt="1"/>
          </p:nvPr>
        </p:nvSpPr>
        <p:spPr>
          <a:xfrm>
            <a:off x="587726" y="839787"/>
            <a:ext cx="11039437" cy="4708125"/>
          </a:xfrm>
        </p:spPr>
        <p:txBody>
          <a:bodyPr/>
          <a:lstStyle>
            <a:lvl1pPr defTabSz="321457">
              <a:lnSpc>
                <a:spcPct val="120000"/>
              </a:lnSpc>
              <a:defRPr/>
            </a:lvl1pPr>
            <a:lvl2pPr>
              <a:lnSpc>
                <a:spcPct val="120000"/>
              </a:lnSpc>
              <a:defRPr/>
            </a:lvl2pPr>
            <a:lvl3pPr defTabSz="321457">
              <a:lnSpc>
                <a:spcPct val="120000"/>
              </a:lnSpc>
              <a:defRPr/>
            </a:lvl3pPr>
            <a:lvl4pPr marL="1637424" indent="-387312" defTabSz="1344987">
              <a:lnSpc>
                <a:spcPct val="120000"/>
              </a:lnSpc>
              <a:tabLst/>
              <a:defRPr/>
            </a:lvl4pPr>
            <a:lvl5pPr marL="2082776" indent="-311412" defTabSz="321457">
              <a:lnSpc>
                <a:spcPct val="120000"/>
              </a:lnSpc>
              <a:buFont typeface="Arial" panose="020B0604020202020204" pitchFamily="34" charset="0"/>
              <a:buChar char="̶"/>
              <a:defRPr/>
            </a:lvl5p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a:p>
            <a:pPr lvl="3"/>
            <a:r>
              <a:rPr lang="nl-BE" noProof="0" err="1"/>
              <a:t>Fourth</a:t>
            </a:r>
            <a:r>
              <a:rPr lang="nl-BE" noProof="0"/>
              <a:t> level</a:t>
            </a:r>
          </a:p>
          <a:p>
            <a:pPr lvl="4"/>
            <a:r>
              <a:rPr lang="nl-BE" noProof="0" err="1"/>
              <a:t>Fifth</a:t>
            </a:r>
            <a:r>
              <a:rPr lang="nl-BE" noProof="0"/>
              <a:t> level</a:t>
            </a:r>
          </a:p>
        </p:txBody>
      </p:sp>
      <p:sp>
        <p:nvSpPr>
          <p:cNvPr id="4" name="Date Placeholder 3"/>
          <p:cNvSpPr>
            <a:spLocks noGrp="1"/>
          </p:cNvSpPr>
          <p:nvPr>
            <p:ph type="dt" sz="half" idx="10"/>
          </p:nvPr>
        </p:nvSpPr>
        <p:spPr/>
        <p:txBody>
          <a:bodyPr/>
          <a:lstStyle/>
          <a:p>
            <a:fld id="{E9E27FA1-C02B-4F84-970D-76221CA3C4D3}" type="datetime1">
              <a:rPr lang="nl-BE" noProof="0" smtClean="0"/>
              <a:t>19/09/2024</a:t>
            </a:fld>
            <a:endParaRPr lang="nl-BE" noProof="0"/>
          </a:p>
        </p:txBody>
      </p:sp>
      <p:sp>
        <p:nvSpPr>
          <p:cNvPr id="5" name="Footer Placeholder 4"/>
          <p:cNvSpPr>
            <a:spLocks noGrp="1"/>
          </p:cNvSpPr>
          <p:nvPr>
            <p:ph type="ftr" sz="quarter" idx="11"/>
          </p:nvPr>
        </p:nvSpPr>
        <p:spPr>
          <a:xfrm>
            <a:off x="4788740" y="6324204"/>
            <a:ext cx="5873958" cy="307921"/>
          </a:xfrm>
          <a:prstGeom prst="rect">
            <a:avLst/>
          </a:prstGeom>
        </p:spPr>
        <p:txBody>
          <a:bodyPr/>
          <a:lstStyle/>
          <a:p>
            <a:r>
              <a:rPr lang="nl-BE"/>
              <a:t>Opleiding Expertisetechnieken</a:t>
            </a:r>
            <a:endParaRPr lang="nl-BE" noProof="0"/>
          </a:p>
        </p:txBody>
      </p:sp>
      <p:sp>
        <p:nvSpPr>
          <p:cNvPr id="6" name="Slide Number Placeholder 5"/>
          <p:cNvSpPr>
            <a:spLocks noGrp="1"/>
          </p:cNvSpPr>
          <p:nvPr>
            <p:ph type="sldNum" sz="quarter" idx="12"/>
          </p:nvPr>
        </p:nvSpPr>
        <p:spPr/>
        <p:txBody>
          <a:bodyPr/>
          <a:lstStyle/>
          <a:p>
            <a:fld id="{7AE184E0-0BD4-4705-A12B-9B71DDE63301}" type="slidenum">
              <a:rPr lang="nl-BE" noProof="0" smtClean="0"/>
              <a:t>‹#›</a:t>
            </a:fld>
            <a:endParaRPr lang="nl-BE" noProof="0"/>
          </a:p>
        </p:txBody>
      </p:sp>
    </p:spTree>
    <p:extLst>
      <p:ext uri="{BB962C8B-B14F-4D97-AF65-F5344CB8AC3E}">
        <p14:creationId xmlns:p14="http://schemas.microsoft.com/office/powerpoint/2010/main" val="2564958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4" name="Date Placeholder 3"/>
          <p:cNvSpPr>
            <a:spLocks noGrp="1"/>
          </p:cNvSpPr>
          <p:nvPr>
            <p:ph type="dt" sz="half" idx="10"/>
          </p:nvPr>
        </p:nvSpPr>
        <p:spPr/>
        <p:txBody>
          <a:bodyPr/>
          <a:lstStyle/>
          <a:p>
            <a:fld id="{718B93A2-3591-467A-947A-7A19D9EA6882}" type="datetime1">
              <a:rPr lang="nl-BE" noProof="0" smtClean="0"/>
              <a:t>19/09/2024</a:t>
            </a:fld>
            <a:endParaRPr lang="nl-BE" noProof="0"/>
          </a:p>
        </p:txBody>
      </p:sp>
      <p:sp>
        <p:nvSpPr>
          <p:cNvPr id="8" name="Picture Placeholder 7"/>
          <p:cNvSpPr>
            <a:spLocks noGrp="1"/>
          </p:cNvSpPr>
          <p:nvPr>
            <p:ph type="pic" sz="quarter" idx="13" hasCustomPrompt="1"/>
          </p:nvPr>
        </p:nvSpPr>
        <p:spPr>
          <a:xfrm>
            <a:off x="7105117" y="964630"/>
            <a:ext cx="4429958" cy="4568906"/>
          </a:xfrm>
        </p:spPr>
        <p:txBody>
          <a:bodyPr/>
          <a:lstStyle>
            <a:lvl1pPr marL="60273" indent="0">
              <a:buNone/>
              <a:defRPr>
                <a:solidFill>
                  <a:schemeClr val="bg1">
                    <a:lumMod val="50000"/>
                  </a:schemeClr>
                </a:solidFill>
              </a:defRPr>
            </a:lvl1pPr>
          </a:lstStyle>
          <a:p>
            <a:r>
              <a:rPr lang="nl-BE" noProof="0"/>
              <a:t>Photo</a:t>
            </a:r>
          </a:p>
        </p:txBody>
      </p:sp>
      <p:sp>
        <p:nvSpPr>
          <p:cNvPr id="9"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7AE184E0-0BD4-4705-A12B-9B71DDE63301}" type="slidenum">
              <a:rPr lang="nl-BE" noProof="0" smtClean="0"/>
              <a:pPr/>
              <a:t>‹#›</a:t>
            </a:fld>
            <a:endParaRPr lang="nl-BE" noProof="0"/>
          </a:p>
        </p:txBody>
      </p:sp>
      <p:sp>
        <p:nvSpPr>
          <p:cNvPr id="12" name="Content Placeholder 2"/>
          <p:cNvSpPr>
            <a:spLocks noGrp="1"/>
          </p:cNvSpPr>
          <p:nvPr>
            <p:ph idx="1" hasCustomPrompt="1"/>
          </p:nvPr>
        </p:nvSpPr>
        <p:spPr>
          <a:xfrm>
            <a:off x="587725" y="839787"/>
            <a:ext cx="5936144" cy="4708125"/>
          </a:xfrm>
        </p:spPr>
        <p:txBody>
          <a:bodyPr/>
          <a:lstStyle>
            <a:lvl1pPr defTabSz="321457">
              <a:lnSpc>
                <a:spcPct val="120000"/>
              </a:lnSpc>
              <a:defRPr/>
            </a:lvl1pPr>
            <a:lvl2pPr>
              <a:lnSpc>
                <a:spcPct val="120000"/>
              </a:lnSpc>
              <a:defRPr/>
            </a:lvl2pPr>
            <a:lvl3pPr defTabSz="321457">
              <a:lnSpc>
                <a:spcPct val="120000"/>
              </a:lnSpc>
              <a:defRPr/>
            </a:lvl3pPr>
            <a:lvl4pPr defTabSz="321457">
              <a:lnSpc>
                <a:spcPct val="120000"/>
              </a:lnSpc>
              <a:defRPr/>
            </a:lvl4pPr>
            <a:lvl5pPr defTabSz="321457">
              <a:lnSpc>
                <a:spcPct val="120000"/>
              </a:lnSpc>
              <a:defRPr/>
            </a:lvl5p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p:txBody>
      </p:sp>
    </p:spTree>
    <p:extLst>
      <p:ext uri="{BB962C8B-B14F-4D97-AF65-F5344CB8AC3E}">
        <p14:creationId xmlns:p14="http://schemas.microsoft.com/office/powerpoint/2010/main" val="2034542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3" name="Date Placeholder 2"/>
          <p:cNvSpPr>
            <a:spLocks noGrp="1"/>
          </p:cNvSpPr>
          <p:nvPr>
            <p:ph type="dt" sz="half" idx="10"/>
          </p:nvPr>
        </p:nvSpPr>
        <p:spPr/>
        <p:txBody>
          <a:bodyPr/>
          <a:lstStyle/>
          <a:p>
            <a:fld id="{AE3CD18D-AACB-4846-9582-5D66E355EC99}" type="datetime1">
              <a:rPr lang="nl-BE" noProof="0" smtClean="0"/>
              <a:t>19/09/2024</a:t>
            </a:fld>
            <a:endParaRPr lang="nl-BE" noProof="0"/>
          </a:p>
        </p:txBody>
      </p:sp>
      <p:sp>
        <p:nvSpPr>
          <p:cNvPr id="4" name="Footer Placeholder 3"/>
          <p:cNvSpPr>
            <a:spLocks noGrp="1"/>
          </p:cNvSpPr>
          <p:nvPr>
            <p:ph type="ftr" sz="quarter" idx="11"/>
          </p:nvPr>
        </p:nvSpPr>
        <p:spPr>
          <a:xfrm>
            <a:off x="4788740" y="6324204"/>
            <a:ext cx="5873958" cy="307921"/>
          </a:xfrm>
          <a:prstGeom prst="rect">
            <a:avLst/>
          </a:prstGeom>
        </p:spPr>
        <p:txBody>
          <a:bodyPr/>
          <a:lstStyle/>
          <a:p>
            <a:r>
              <a:rPr lang="nl-BE"/>
              <a:t>Opleiding Expertisetechnieken</a:t>
            </a:r>
            <a:endParaRPr lang="nl-BE" noProof="0"/>
          </a:p>
        </p:txBody>
      </p:sp>
      <p:sp>
        <p:nvSpPr>
          <p:cNvPr id="5" name="Slide Number Placeholder 4"/>
          <p:cNvSpPr>
            <a:spLocks noGrp="1"/>
          </p:cNvSpPr>
          <p:nvPr>
            <p:ph type="sldNum" sz="quarter" idx="12"/>
          </p:nvPr>
        </p:nvSpPr>
        <p:spPr/>
        <p:txBody>
          <a:bodyPr/>
          <a:lstStyle/>
          <a:p>
            <a:fld id="{7AE184E0-0BD4-4705-A12B-9B71DDE63301}" type="slidenum">
              <a:rPr lang="nl-BE" noProof="0" smtClean="0"/>
              <a:t>‹#›</a:t>
            </a:fld>
            <a:endParaRPr lang="nl-BE" noProof="0"/>
          </a:p>
        </p:txBody>
      </p:sp>
      <p:sp>
        <p:nvSpPr>
          <p:cNvPr id="7" name="Picture Placeholder 6"/>
          <p:cNvSpPr>
            <a:spLocks noGrp="1"/>
          </p:cNvSpPr>
          <p:nvPr>
            <p:ph type="pic" sz="quarter" idx="13" hasCustomPrompt="1"/>
          </p:nvPr>
        </p:nvSpPr>
        <p:spPr>
          <a:xfrm>
            <a:off x="669443" y="964406"/>
            <a:ext cx="10885039" cy="4571438"/>
          </a:xfrm>
        </p:spPr>
        <p:txBody>
          <a:bodyPr/>
          <a:lstStyle>
            <a:lvl1pPr marL="0"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276324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9006B-95F2-49D9-80F0-A91D12213F6B}" type="datetime1">
              <a:rPr lang="nl-BE" noProof="0" smtClean="0"/>
              <a:t>19/09/2024</a:t>
            </a:fld>
            <a:endParaRPr lang="nl-NL" noProof="0"/>
          </a:p>
        </p:txBody>
      </p:sp>
      <p:sp>
        <p:nvSpPr>
          <p:cNvPr id="3" name="Footer Placeholder 2"/>
          <p:cNvSpPr>
            <a:spLocks noGrp="1"/>
          </p:cNvSpPr>
          <p:nvPr>
            <p:ph type="ftr" sz="quarter" idx="11"/>
          </p:nvPr>
        </p:nvSpPr>
        <p:spPr>
          <a:xfrm>
            <a:off x="4788740" y="6324204"/>
            <a:ext cx="5873958" cy="307921"/>
          </a:xfrm>
          <a:prstGeom prst="rect">
            <a:avLst/>
          </a:prstGeom>
        </p:spPr>
        <p:txBody>
          <a:bodyPr/>
          <a:lstStyle/>
          <a:p>
            <a:r>
              <a:rPr lang="nl-NL" noProof="0"/>
              <a:t>Opleiding Expertisetechnieken</a:t>
            </a:r>
          </a:p>
        </p:txBody>
      </p:sp>
      <p:sp>
        <p:nvSpPr>
          <p:cNvPr id="7" name="Covering Background"/>
          <p:cNvSpPr/>
          <p:nvPr userDrawn="1"/>
        </p:nvSpPr>
        <p:spPr>
          <a:xfrm>
            <a:off x="-1" y="0"/>
            <a:ext cx="1219124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 name="Picture Placeholder 5"/>
          <p:cNvSpPr>
            <a:spLocks noGrp="1"/>
          </p:cNvSpPr>
          <p:nvPr>
            <p:ph type="pic" sz="quarter" idx="12" hasCustomPrompt="1"/>
          </p:nvPr>
        </p:nvSpPr>
        <p:spPr>
          <a:xfrm>
            <a:off x="-1" y="0"/>
            <a:ext cx="12191244" cy="6858000"/>
          </a:xfrm>
        </p:spPr>
        <p:txBody>
          <a:bodyPr/>
          <a:lstStyle>
            <a:lvl1pPr marL="60273"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880419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p>
        </p:txBody>
      </p:sp>
      <p:sp>
        <p:nvSpPr>
          <p:cNvPr id="2" name="Date Placeholder 1"/>
          <p:cNvSpPr>
            <a:spLocks noGrp="1"/>
          </p:cNvSpPr>
          <p:nvPr>
            <p:ph type="dt" sz="half" idx="10"/>
          </p:nvPr>
        </p:nvSpPr>
        <p:spPr/>
        <p:txBody>
          <a:bodyPr/>
          <a:lstStyle/>
          <a:p>
            <a:fld id="{90E0BE0A-B7CB-4E15-9A75-1A6B9F9F10E8}" type="datetime1">
              <a:rPr lang="nl-BE" noProof="0" smtClean="0"/>
              <a:t>19/09/2024</a:t>
            </a:fld>
            <a:endParaRPr lang="nl-NL" noProof="0"/>
          </a:p>
        </p:txBody>
      </p:sp>
      <p:sp>
        <p:nvSpPr>
          <p:cNvPr id="3" name="Footer Placeholder 2"/>
          <p:cNvSpPr>
            <a:spLocks noGrp="1"/>
          </p:cNvSpPr>
          <p:nvPr>
            <p:ph type="ftr" sz="quarter" idx="11"/>
          </p:nvPr>
        </p:nvSpPr>
        <p:spPr>
          <a:xfrm>
            <a:off x="4788740" y="6324204"/>
            <a:ext cx="5873958" cy="307921"/>
          </a:xfrm>
          <a:prstGeom prst="rect">
            <a:avLst/>
          </a:prstGeom>
        </p:spPr>
        <p:txBody>
          <a:bodyPr/>
          <a:lstStyle/>
          <a:p>
            <a:r>
              <a:rPr lang="nl-NL"/>
              <a:t>Opleiding Expertisetechnieken</a:t>
            </a:r>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642977" y="1892798"/>
            <a:ext cx="4756509" cy="3677906"/>
          </a:xfrm>
          <a:solidFill>
            <a:srgbClr val="1E64C8"/>
          </a:solidFill>
        </p:spPr>
        <p:txBody>
          <a:bodyPr anchor="b" anchorCtr="0">
            <a:noAutofit/>
          </a:bodyPr>
          <a:lstStyle>
            <a:lvl1pPr marL="60273" indent="0">
              <a:buNone/>
              <a:defRPr sz="7031" u="sng" cap="all" baseline="0">
                <a:solidFill>
                  <a:schemeClr val="bg1"/>
                </a:solidFill>
              </a:defRPr>
            </a:lvl1pPr>
            <a:lvl2pPr marL="692026" indent="-43977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234492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642977" y="0"/>
            <a:ext cx="11549023" cy="5553563"/>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6" name="Picture Placeholder 5"/>
          <p:cNvSpPr>
            <a:spLocks noGrp="1"/>
          </p:cNvSpPr>
          <p:nvPr>
            <p:ph type="pic" sz="quarter" idx="12" hasCustomPrompt="1"/>
          </p:nvPr>
        </p:nvSpPr>
        <p:spPr>
          <a:xfrm>
            <a:off x="642977" y="0"/>
            <a:ext cx="11549023" cy="5568750"/>
          </a:xfrm>
        </p:spPr>
        <p:txBody>
          <a:bodyPr/>
          <a:lstStyle>
            <a:lvl1pPr marL="60273" indent="0">
              <a:buNone/>
              <a:defRPr>
                <a:solidFill>
                  <a:schemeClr val="bg1">
                    <a:lumMod val="50000"/>
                  </a:schemeClr>
                </a:solidFill>
              </a:defRPr>
            </a:lvl1pPr>
          </a:lstStyle>
          <a:p>
            <a:r>
              <a:rPr lang="nl-BE" noProof="0"/>
              <a:t>Picture</a:t>
            </a:r>
          </a:p>
        </p:txBody>
      </p:sp>
      <p:sp>
        <p:nvSpPr>
          <p:cNvPr id="2" name="Date Placeholder 1"/>
          <p:cNvSpPr>
            <a:spLocks noGrp="1"/>
          </p:cNvSpPr>
          <p:nvPr>
            <p:ph type="dt" sz="half" idx="10"/>
          </p:nvPr>
        </p:nvSpPr>
        <p:spPr/>
        <p:txBody>
          <a:bodyPr/>
          <a:lstStyle/>
          <a:p>
            <a:fld id="{4A7872EF-CAB5-4A32-9D90-8C1359D22178}" type="datetime1">
              <a:rPr lang="nl-BE" noProof="0" smtClean="0"/>
              <a:t>19/09/2024</a:t>
            </a:fld>
            <a:endParaRPr lang="nl-NL" noProof="0"/>
          </a:p>
        </p:txBody>
      </p:sp>
      <p:sp>
        <p:nvSpPr>
          <p:cNvPr id="3" name="Footer Placeholder 2"/>
          <p:cNvSpPr>
            <a:spLocks noGrp="1"/>
          </p:cNvSpPr>
          <p:nvPr>
            <p:ph type="ftr" sz="quarter" idx="11"/>
          </p:nvPr>
        </p:nvSpPr>
        <p:spPr>
          <a:xfrm>
            <a:off x="4788740" y="6324204"/>
            <a:ext cx="5873958" cy="307921"/>
          </a:xfrm>
          <a:prstGeom prst="rect">
            <a:avLst/>
          </a:prstGeom>
        </p:spPr>
        <p:txBody>
          <a:bodyPr/>
          <a:lstStyle/>
          <a:p>
            <a:r>
              <a:rPr lang="nl-NL"/>
              <a:t>Opleiding Expertisetechnieken</a:t>
            </a:r>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642976" y="711283"/>
            <a:ext cx="5453024" cy="4857467"/>
          </a:xfrm>
          <a:solidFill>
            <a:srgbClr val="E9F0FA"/>
          </a:solidFill>
        </p:spPr>
        <p:txBody>
          <a:bodyPr>
            <a:normAutofit/>
          </a:bodyPr>
          <a:lstStyle>
            <a:lvl1pPr marL="60273" indent="0">
              <a:buNone/>
              <a:defRPr sz="3797" u="sng" cap="all" baseline="0">
                <a:solidFill>
                  <a:srgbClr val="1E64C8"/>
                </a:solidFill>
              </a:defRPr>
            </a:lvl1pPr>
            <a:lvl2pPr marL="692026" indent="-439771">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221322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713" y="177188"/>
            <a:ext cx="11043450" cy="607284"/>
          </a:xfrm>
          <a:prstGeom prst="rect">
            <a:avLst/>
          </a:prstGeom>
        </p:spPr>
        <p:txBody>
          <a:bodyPr vert="horz" lIns="91440" tIns="45720" rIns="91440" bIns="45720" rtlCol="0" anchor="t" anchorCtr="0">
            <a:noAutofit/>
          </a:bodyPr>
          <a:lstStyle/>
          <a:p>
            <a:r>
              <a:rPr lang="nl-BE" noProof="0"/>
              <a:t>Klik om de stijl te bewerken</a:t>
            </a:r>
          </a:p>
        </p:txBody>
      </p:sp>
      <p:sp>
        <p:nvSpPr>
          <p:cNvPr id="3" name="Text Placeholder 2"/>
          <p:cNvSpPr>
            <a:spLocks noGrp="1"/>
          </p:cNvSpPr>
          <p:nvPr>
            <p:ph type="body" idx="1"/>
          </p:nvPr>
        </p:nvSpPr>
        <p:spPr>
          <a:xfrm>
            <a:off x="587726" y="839787"/>
            <a:ext cx="11039437" cy="4708125"/>
          </a:xfrm>
          <a:prstGeom prst="rect">
            <a:avLst/>
          </a:prstGeom>
        </p:spPr>
        <p:txBody>
          <a:bodyPr vert="horz" lIns="91440" tIns="45720" rIns="91440" bIns="45720" rtlCol="0">
            <a:normAutofit/>
          </a:body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p:txBody>
      </p:sp>
      <p:sp>
        <p:nvSpPr>
          <p:cNvPr id="4" name="Date Placeholder 3"/>
          <p:cNvSpPr>
            <a:spLocks noGrp="1"/>
          </p:cNvSpPr>
          <p:nvPr>
            <p:ph type="dt" sz="half" idx="2"/>
          </p:nvPr>
        </p:nvSpPr>
        <p:spPr>
          <a:xfrm>
            <a:off x="2863577" y="6292057"/>
            <a:ext cx="161582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82C09-CC82-4C0D-9B52-6BA16E3E24FF}" type="datetime1">
              <a:rPr lang="nl-BE" noProof="0" smtClean="0"/>
              <a:t>19/09/2024</a:t>
            </a:fld>
            <a:endParaRPr lang="nl-BE" noProof="0"/>
          </a:p>
        </p:txBody>
      </p:sp>
      <p:sp>
        <p:nvSpPr>
          <p:cNvPr id="6" name="Slide Number Placeholder 5"/>
          <p:cNvSpPr>
            <a:spLocks noGrp="1"/>
          </p:cNvSpPr>
          <p:nvPr>
            <p:ph type="sldNum" sz="quarter" idx="4"/>
          </p:nvPr>
        </p:nvSpPr>
        <p:spPr>
          <a:xfrm>
            <a:off x="10962754" y="6292057"/>
            <a:ext cx="648236" cy="365125"/>
          </a:xfrm>
          <a:prstGeom prst="rect">
            <a:avLst/>
          </a:prstGeom>
        </p:spPr>
        <p:txBody>
          <a:bodyPr vert="horz" lIns="91440" tIns="45720" rIns="91440" bIns="45720" rtlCol="0" anchor="ctr"/>
          <a:lstStyle>
            <a:lvl1pPr algn="r">
              <a:defRPr sz="1200">
                <a:solidFill>
                  <a:srgbClr val="1E64C8"/>
                </a:solidFill>
              </a:defRPr>
            </a:lvl1pPr>
          </a:lstStyle>
          <a:p>
            <a:fld id="{7AE184E0-0BD4-4705-A12B-9B71DDE63301}" type="slidenum">
              <a:rPr lang="nl-BE" noProof="0" smtClean="0"/>
              <a:pPr/>
              <a:t>‹#›</a:t>
            </a:fld>
            <a:endParaRPr lang="nl-BE" noProof="0"/>
          </a:p>
        </p:txBody>
      </p:sp>
      <p:sp>
        <p:nvSpPr>
          <p:cNvPr id="7" name="Title positioning box" hidden="1"/>
          <p:cNvSpPr/>
          <p:nvPr userDrawn="1"/>
        </p:nvSpPr>
        <p:spPr>
          <a:xfrm>
            <a:off x="652023" y="258187"/>
            <a:ext cx="10885039" cy="32599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652023" y="1113750"/>
            <a:ext cx="5786791" cy="44296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653103" y="5539811"/>
            <a:ext cx="10883960" cy="99587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40064" y="5559019"/>
            <a:ext cx="1623178" cy="1298981"/>
          </a:xfrm>
          <a:prstGeom prst="rect">
            <a:avLst/>
          </a:prstGeom>
        </p:spPr>
      </p:pic>
      <p:sp>
        <p:nvSpPr>
          <p:cNvPr id="12" name="Text positoning box" hidden="1"/>
          <p:cNvSpPr/>
          <p:nvPr userDrawn="1"/>
        </p:nvSpPr>
        <p:spPr>
          <a:xfrm>
            <a:off x="6449530" y="1113750"/>
            <a:ext cx="642977" cy="442968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7101553" y="953691"/>
            <a:ext cx="4435509" cy="458974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7294619"/>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hf hdr="0" ftr="0" dt="0"/>
  <p:txStyles>
    <p:titleStyle>
      <a:lvl1pPr algn="l" defTabSz="914289" rtl="0" eaLnBrk="1" latinLnBrk="0" hangingPunct="1">
        <a:lnSpc>
          <a:spcPct val="90000"/>
        </a:lnSpc>
        <a:spcBef>
          <a:spcPct val="0"/>
        </a:spcBef>
        <a:buNone/>
        <a:defRPr sz="3797" u="sng" kern="1200" cap="all" baseline="0">
          <a:solidFill>
            <a:srgbClr val="1E64C8"/>
          </a:solidFill>
          <a:uFill>
            <a:solidFill>
              <a:srgbClr val="1E64C8"/>
            </a:solidFill>
          </a:uFill>
          <a:latin typeface="+mj-lt"/>
          <a:ea typeface="+mj-ea"/>
          <a:cs typeface="+mj-cs"/>
        </a:defRPr>
      </a:lvl1pPr>
    </p:titleStyle>
    <p:bodyStyle>
      <a:lvl1pPr marL="377266" indent="-316993"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1pPr>
      <a:lvl2pPr marL="822619" indent="-316993" algn="l" defTabSz="321457" rtl="0" eaLnBrk="1" latinLnBrk="0" hangingPunct="1">
        <a:lnSpc>
          <a:spcPct val="120000"/>
        </a:lnSpc>
        <a:spcBef>
          <a:spcPts val="0"/>
        </a:spcBef>
        <a:buFont typeface="Arial" panose="020B0604020202020204" pitchFamily="34" charset="0"/>
        <a:buChar char="̶"/>
        <a:tabLst/>
        <a:defRPr sz="3375" kern="1200">
          <a:solidFill>
            <a:schemeClr val="tx1"/>
          </a:solidFill>
          <a:latin typeface="+mn-lt"/>
          <a:ea typeface="+mn-ea"/>
          <a:cs typeface="+mn-cs"/>
        </a:defRPr>
      </a:lvl2pPr>
      <a:lvl3pPr marL="1234485" indent="-316395"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3pPr>
      <a:lvl4pPr marL="1013483" indent="-387312" algn="l" defTabSz="914289"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4pPr>
      <a:lvl5pPr marL="1828289" indent="-814805" algn="l" defTabSz="914289" rtl="0" eaLnBrk="1" latinLnBrk="0" hangingPunct="1">
        <a:lnSpc>
          <a:spcPct val="120000"/>
        </a:lnSpc>
        <a:spcBef>
          <a:spcPts val="0"/>
        </a:spcBef>
        <a:buFont typeface="Arial" panose="020B0604020202020204" pitchFamily="34" charset="0"/>
        <a:buNone/>
        <a:defRPr sz="3375" kern="1200">
          <a:solidFill>
            <a:schemeClr val="tx1"/>
          </a:solidFill>
          <a:latin typeface="+mn-lt"/>
          <a:ea typeface="+mn-ea"/>
          <a:cs typeface="+mn-cs"/>
        </a:defRPr>
      </a:lvl5pPr>
      <a:lvl6pPr marL="2514295"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9"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83"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28"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3" algn="l" defTabSz="914289" rtl="0" eaLnBrk="1" latinLnBrk="0" hangingPunct="1">
        <a:defRPr sz="1800" kern="1200">
          <a:solidFill>
            <a:schemeClr val="tx1"/>
          </a:solidFill>
          <a:latin typeface="+mn-lt"/>
          <a:ea typeface="+mn-ea"/>
          <a:cs typeface="+mn-cs"/>
        </a:defRPr>
      </a:lvl4pPr>
      <a:lvl5pPr marL="1828577" algn="l" defTabSz="914289" rtl="0" eaLnBrk="1" latinLnBrk="0" hangingPunct="1">
        <a:defRPr sz="1800" kern="1200">
          <a:solidFill>
            <a:schemeClr val="tx1"/>
          </a:solidFill>
          <a:latin typeface="+mn-lt"/>
          <a:ea typeface="+mn-ea"/>
          <a:cs typeface="+mn-cs"/>
        </a:defRPr>
      </a:lvl5pPr>
      <a:lvl6pPr marL="2285723" algn="l" defTabSz="914289" rtl="0" eaLnBrk="1" latinLnBrk="0" hangingPunct="1">
        <a:defRPr sz="1800" kern="1200">
          <a:solidFill>
            <a:schemeClr val="tx1"/>
          </a:solidFill>
          <a:latin typeface="+mn-lt"/>
          <a:ea typeface="+mn-ea"/>
          <a:cs typeface="+mn-cs"/>
        </a:defRPr>
      </a:lvl6pPr>
      <a:lvl7pPr marL="2742867"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6" algn="l" defTabSz="914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users.ugent.be/~kdkemele/rocket2018/"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5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hyperlink" Target="https://odysc.ugent.be/" TargetMode="Externa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12.xml"/><Relationship Id="rId7" Type="http://schemas.openxmlformats.org/officeDocument/2006/relationships/image" Target="../media/image9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15.xml"/><Relationship Id="rId7" Type="http://schemas.openxmlformats.org/officeDocument/2006/relationships/image" Target="../media/image10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04.PNG"/><Relationship Id="rId5" Type="http://schemas.openxmlformats.org/officeDocument/2006/relationships/notesSlide" Target="../notesSlides/notesSlide7.xml"/><Relationship Id="rId10" Type="http://schemas.openxmlformats.org/officeDocument/2006/relationships/image" Target="../media/image108.png"/><Relationship Id="rId4" Type="http://schemas.openxmlformats.org/officeDocument/2006/relationships/slideLayout" Target="../slideLayouts/slideLayout4.xml"/><Relationship Id="rId9" Type="http://schemas.openxmlformats.org/officeDocument/2006/relationships/image" Target="../media/image107.png"/></Relationships>
</file>

<file path=ppt/slides/_rels/slide6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6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18.xml"/><Relationship Id="rId7" Type="http://schemas.openxmlformats.org/officeDocument/2006/relationships/image" Target="../media/image11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8.xml"/><Relationship Id="rId11" Type="http://schemas.openxmlformats.org/officeDocument/2006/relationships/image" Target="../media/image121.png"/><Relationship Id="rId5" Type="http://schemas.openxmlformats.org/officeDocument/2006/relationships/slideLayout" Target="../slideLayouts/slideLayout4.xml"/><Relationship Id="rId10" Type="http://schemas.openxmlformats.org/officeDocument/2006/relationships/image" Target="../media/image120.png"/><Relationship Id="rId4" Type="http://schemas.openxmlformats.org/officeDocument/2006/relationships/tags" Target="../tags/tag19.xml"/><Relationship Id="rId9"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24.xml"/><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slideLayout" Target="../slideLayouts/slideLayout4.xml"/><Relationship Id="rId10" Type="http://schemas.openxmlformats.org/officeDocument/2006/relationships/image" Target="../media/image132.png"/><Relationship Id="rId4" Type="http://schemas.openxmlformats.org/officeDocument/2006/relationships/tags" Target="../tags/tag25.xml"/><Relationship Id="rId9" Type="http://schemas.openxmlformats.org/officeDocument/2006/relationships/image" Target="../media/image13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30.xml"/><Relationship Id="rId7" Type="http://schemas.openxmlformats.org/officeDocument/2006/relationships/image" Target="../media/image1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39.png"/><Relationship Id="rId5" Type="http://schemas.openxmlformats.org/officeDocument/2006/relationships/image" Target="../media/image126.PNG"/><Relationship Id="rId4"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156.png"/><Relationship Id="rId4" Type="http://schemas.openxmlformats.org/officeDocument/2006/relationships/image" Target="../media/image155.png"/></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tags" Target="../tags/tag36.xml"/><Relationship Id="rId7" Type="http://schemas.openxmlformats.org/officeDocument/2006/relationships/image" Target="../media/image16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slideLayout" Target="../slideLayouts/slideLayout4.xml"/><Relationship Id="rId9" Type="http://schemas.openxmlformats.org/officeDocument/2006/relationships/image" Target="../media/image168.png"/></Relationships>
</file>

<file path=ppt/slides/_rels/slide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tags" Target="../tags/tag5.xml"/><Relationship Id="rId7" Type="http://schemas.openxmlformats.org/officeDocument/2006/relationships/notesSlide" Target="../notesSlides/notesSlide4.xml"/><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4.xml"/><Relationship Id="rId11" Type="http://schemas.openxmlformats.org/officeDocument/2006/relationships/image" Target="../media/image14.png"/><Relationship Id="rId5" Type="http://schemas.openxmlformats.org/officeDocument/2006/relationships/tags" Target="../tags/tag7.xml"/><Relationship Id="rId10" Type="http://schemas.openxmlformats.org/officeDocument/2006/relationships/image" Target="../media/image13.png"/><Relationship Id="rId4" Type="http://schemas.openxmlformats.org/officeDocument/2006/relationships/tags" Target="../tags/tag6.xml"/><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6.png"/><Relationship Id="rId1" Type="http://schemas.openxmlformats.org/officeDocument/2006/relationships/slideLayout" Target="../slideLayouts/slideLayout11.xml"/><Relationship Id="rId4" Type="http://schemas.openxmlformats.org/officeDocument/2006/relationships/image" Target="../media/image17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82F1047D-A735-8E9D-27AA-A94B584272B9}"/>
              </a:ext>
            </a:extLst>
          </p:cNvPr>
          <p:cNvSpPr>
            <a:spLocks noGrp="1"/>
          </p:cNvSpPr>
          <p:nvPr>
            <p:ph type="subTitle" idx="1"/>
          </p:nvPr>
        </p:nvSpPr>
        <p:spPr/>
        <p:txBody>
          <a:bodyPr/>
          <a:lstStyle/>
          <a:p>
            <a:r>
              <a:rPr lang="nl-BE"/>
              <a:t>Kevin Dekemele, Jasper Juchem, Michel De Roeck</a:t>
            </a:r>
          </a:p>
        </p:txBody>
      </p:sp>
      <p:sp>
        <p:nvSpPr>
          <p:cNvPr id="4" name="Tijdelijke aanduiding voor tekst 3">
            <a:extLst>
              <a:ext uri="{FF2B5EF4-FFF2-40B4-BE49-F238E27FC236}">
                <a16:creationId xmlns:a16="http://schemas.microsoft.com/office/drawing/2014/main" id="{3B47D51A-B0C5-CBB2-A9A9-6EACC8980AEC}"/>
              </a:ext>
            </a:extLst>
          </p:cNvPr>
          <p:cNvSpPr>
            <a:spLocks noGrp="1"/>
          </p:cNvSpPr>
          <p:nvPr>
            <p:ph type="body" sz="quarter" idx="10"/>
          </p:nvPr>
        </p:nvSpPr>
        <p:spPr/>
        <p:txBody>
          <a:bodyPr/>
          <a:lstStyle/>
          <a:p>
            <a:r>
              <a:rPr lang="nl-BE" err="1"/>
              <a:t>Department</a:t>
            </a:r>
            <a:r>
              <a:rPr lang="nl-BE"/>
              <a:t> of </a:t>
            </a:r>
            <a:r>
              <a:rPr lang="nl-BE" err="1"/>
              <a:t>Electromechanical</a:t>
            </a:r>
            <a:r>
              <a:rPr lang="nl-BE"/>
              <a:t>, Systems </a:t>
            </a:r>
            <a:r>
              <a:rPr lang="nl-BE" err="1"/>
              <a:t>and</a:t>
            </a:r>
            <a:r>
              <a:rPr lang="nl-BE"/>
              <a:t> Metal Engineering</a:t>
            </a:r>
          </a:p>
        </p:txBody>
      </p:sp>
      <p:sp>
        <p:nvSpPr>
          <p:cNvPr id="5" name="Tijdelijke aanduiding voor afbeelding 4">
            <a:extLst>
              <a:ext uri="{FF2B5EF4-FFF2-40B4-BE49-F238E27FC236}">
                <a16:creationId xmlns:a16="http://schemas.microsoft.com/office/drawing/2014/main" id="{AEF3087D-5A3E-8AF2-C06C-40235C470A2C}"/>
              </a:ext>
            </a:extLst>
          </p:cNvPr>
          <p:cNvSpPr>
            <a:spLocks noGrp="1"/>
          </p:cNvSpPr>
          <p:nvPr>
            <p:ph type="pic" sz="quarter" idx="11"/>
          </p:nvPr>
        </p:nvSpPr>
        <p:spPr/>
        <p:txBody>
          <a:bodyPr/>
          <a:lstStyle/>
          <a:p>
            <a:endParaRPr lang="nl-BE"/>
          </a:p>
        </p:txBody>
      </p:sp>
      <p:sp>
        <p:nvSpPr>
          <p:cNvPr id="6" name="Tijdelijke aanduiding voor afbeelding 5">
            <a:extLst>
              <a:ext uri="{FF2B5EF4-FFF2-40B4-BE49-F238E27FC236}">
                <a16:creationId xmlns:a16="http://schemas.microsoft.com/office/drawing/2014/main" id="{C0FC09B6-3522-9FEA-B8A3-1ED2025558CD}"/>
              </a:ext>
            </a:extLst>
          </p:cNvPr>
          <p:cNvSpPr>
            <a:spLocks noGrp="1"/>
          </p:cNvSpPr>
          <p:nvPr>
            <p:ph type="pic" sz="quarter" idx="12"/>
          </p:nvPr>
        </p:nvSpPr>
        <p:spPr/>
        <p:txBody>
          <a:bodyPr/>
          <a:lstStyle/>
          <a:p>
            <a:endParaRPr lang="nl-BE"/>
          </a:p>
        </p:txBody>
      </p:sp>
      <p:sp>
        <p:nvSpPr>
          <p:cNvPr id="7" name="Tijdelijke aanduiding voor afbeelding 6">
            <a:extLst>
              <a:ext uri="{FF2B5EF4-FFF2-40B4-BE49-F238E27FC236}">
                <a16:creationId xmlns:a16="http://schemas.microsoft.com/office/drawing/2014/main" id="{2B1A7472-939D-D5A0-7EC5-75B97F74FC07}"/>
              </a:ext>
            </a:extLst>
          </p:cNvPr>
          <p:cNvSpPr>
            <a:spLocks noGrp="1"/>
          </p:cNvSpPr>
          <p:nvPr>
            <p:ph type="pic" sz="quarter" idx="13"/>
          </p:nvPr>
        </p:nvSpPr>
        <p:spPr/>
        <p:txBody>
          <a:bodyPr/>
          <a:lstStyle/>
          <a:p>
            <a:endParaRPr lang="nl-BE"/>
          </a:p>
        </p:txBody>
      </p:sp>
      <p:sp>
        <p:nvSpPr>
          <p:cNvPr id="8" name="Tijdelijke aanduiding voor afbeelding 7">
            <a:extLst>
              <a:ext uri="{FF2B5EF4-FFF2-40B4-BE49-F238E27FC236}">
                <a16:creationId xmlns:a16="http://schemas.microsoft.com/office/drawing/2014/main" id="{18A9CAEA-F303-45CE-0211-96F8A4598958}"/>
              </a:ext>
            </a:extLst>
          </p:cNvPr>
          <p:cNvSpPr>
            <a:spLocks noGrp="1"/>
          </p:cNvSpPr>
          <p:nvPr>
            <p:ph type="pic" sz="quarter" idx="14"/>
          </p:nvPr>
        </p:nvSpPr>
        <p:spPr/>
        <p:txBody>
          <a:bodyPr/>
          <a:lstStyle/>
          <a:p>
            <a:endParaRPr lang="nl-BE"/>
          </a:p>
        </p:txBody>
      </p:sp>
      <p:sp>
        <p:nvSpPr>
          <p:cNvPr id="9" name="Titel 8">
            <a:extLst>
              <a:ext uri="{FF2B5EF4-FFF2-40B4-BE49-F238E27FC236}">
                <a16:creationId xmlns:a16="http://schemas.microsoft.com/office/drawing/2014/main" id="{D6B73DC8-4498-D8E4-8A18-F8E5BFE98EE4}"/>
              </a:ext>
            </a:extLst>
          </p:cNvPr>
          <p:cNvSpPr>
            <a:spLocks noGrp="1"/>
          </p:cNvSpPr>
          <p:nvPr>
            <p:ph type="ctrTitle"/>
          </p:nvPr>
        </p:nvSpPr>
        <p:spPr/>
        <p:txBody>
          <a:bodyPr/>
          <a:lstStyle/>
          <a:p>
            <a:r>
              <a:rPr lang="nl-BE"/>
              <a:t>Control </a:t>
            </a:r>
            <a:r>
              <a:rPr lang="nl-BE" err="1"/>
              <a:t>Theory</a:t>
            </a:r>
            <a:endParaRPr lang="nl-BE"/>
          </a:p>
        </p:txBody>
      </p:sp>
      <p:pic>
        <p:nvPicPr>
          <p:cNvPr id="10" name="Afbeelding 9">
            <a:extLst>
              <a:ext uri="{FF2B5EF4-FFF2-40B4-BE49-F238E27FC236}">
                <a16:creationId xmlns:a16="http://schemas.microsoft.com/office/drawing/2014/main" id="{C5534B8E-B6E6-2290-4E27-3D7948FD5186}"/>
              </a:ext>
            </a:extLst>
          </p:cNvPr>
          <p:cNvPicPr>
            <a:picLocks noChangeAspect="1"/>
          </p:cNvPicPr>
          <p:nvPr/>
        </p:nvPicPr>
        <p:blipFill>
          <a:blip r:embed="rId2"/>
          <a:stretch>
            <a:fillRect/>
          </a:stretch>
        </p:blipFill>
        <p:spPr>
          <a:xfrm>
            <a:off x="9893307" y="5803252"/>
            <a:ext cx="1948337" cy="811807"/>
          </a:xfrm>
          <a:prstGeom prst="rect">
            <a:avLst/>
          </a:prstGeom>
        </p:spPr>
      </p:pic>
    </p:spTree>
    <p:extLst>
      <p:ext uri="{BB962C8B-B14F-4D97-AF65-F5344CB8AC3E}">
        <p14:creationId xmlns:p14="http://schemas.microsoft.com/office/powerpoint/2010/main" val="103029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C519E5-569F-9E3E-FE81-668A7B0B56C8}"/>
              </a:ext>
            </a:extLst>
          </p:cNvPr>
          <p:cNvSpPr>
            <a:spLocks noGrp="1"/>
          </p:cNvSpPr>
          <p:nvPr>
            <p:ph type="title"/>
          </p:nvPr>
        </p:nvSpPr>
        <p:spPr/>
        <p:txBody>
          <a:bodyPr/>
          <a:lstStyle/>
          <a:p>
            <a:r>
              <a:rPr lang="nl-NL" sz="3750" err="1">
                <a:cs typeface="Arial"/>
              </a:rPr>
              <a:t>Self</a:t>
            </a:r>
            <a:r>
              <a:rPr lang="nl-NL" sz="3750">
                <a:cs typeface="Arial"/>
              </a:rPr>
              <a:t> </a:t>
            </a:r>
            <a:r>
              <a:rPr lang="nl-NL" sz="3750" err="1">
                <a:cs typeface="Arial"/>
              </a:rPr>
              <a:t>driving</a:t>
            </a:r>
          </a:p>
        </p:txBody>
      </p:sp>
      <p:sp>
        <p:nvSpPr>
          <p:cNvPr id="3" name="Tijdelijke aanduiding voor inhoud 2">
            <a:extLst>
              <a:ext uri="{FF2B5EF4-FFF2-40B4-BE49-F238E27FC236}">
                <a16:creationId xmlns:a16="http://schemas.microsoft.com/office/drawing/2014/main" id="{A543D6FC-0EAC-DA85-C6A8-5BC241BFB2F4}"/>
              </a:ext>
            </a:extLst>
          </p:cNvPr>
          <p:cNvSpPr>
            <a:spLocks noGrp="1"/>
          </p:cNvSpPr>
          <p:nvPr>
            <p:ph idx="1"/>
          </p:nvPr>
        </p:nvSpPr>
        <p:spPr/>
        <p:txBody>
          <a:bodyPr vert="horz" lIns="91440" tIns="45720" rIns="91440" bIns="45720" rtlCol="0" anchor="t">
            <a:normAutofit/>
          </a:bodyPr>
          <a:lstStyle/>
          <a:p>
            <a:pPr marL="377190" indent="-316865"/>
            <a:r>
              <a:rPr lang="nl-NL" sz="3350">
                <a:cs typeface="Arial"/>
              </a:rPr>
              <a:t>Vehicle </a:t>
            </a:r>
            <a:r>
              <a:rPr lang="nl-NL" sz="3350" err="1">
                <a:cs typeface="Arial"/>
              </a:rPr>
              <a:t>dynamics</a:t>
            </a:r>
            <a:endParaRPr lang="nl-NL" err="1">
              <a:cs typeface="Arial"/>
            </a:endParaRPr>
          </a:p>
          <a:p>
            <a:pPr marL="377190" indent="-316865"/>
            <a:r>
              <a:rPr lang="nl-NL" sz="3350">
                <a:cs typeface="Arial"/>
              </a:rPr>
              <a:t>Tracking </a:t>
            </a:r>
            <a:r>
              <a:rPr lang="nl-NL" sz="3350" err="1">
                <a:cs typeface="Arial"/>
              </a:rPr>
              <a:t>road</a:t>
            </a:r>
          </a:p>
          <a:p>
            <a:pPr marL="377190" indent="-316865"/>
            <a:r>
              <a:rPr lang="nl-NL" sz="3350" err="1">
                <a:cs typeface="Arial"/>
              </a:rPr>
              <a:t>Disturbance</a:t>
            </a:r>
            <a:r>
              <a:rPr lang="nl-NL" sz="3350">
                <a:cs typeface="Arial"/>
              </a:rPr>
              <a:t> </a:t>
            </a:r>
            <a:r>
              <a:rPr lang="nl-NL" sz="3350" err="1">
                <a:cs typeface="Arial"/>
              </a:rPr>
              <a:t>road</a:t>
            </a:r>
            <a:endParaRPr lang="nl-NL" sz="3350">
              <a:cs typeface="Arial"/>
            </a:endParaRPr>
          </a:p>
          <a:p>
            <a:pPr marL="377190" indent="-316865"/>
            <a:endParaRPr lang="nl-NL" sz="3350">
              <a:cs typeface="Arial"/>
            </a:endParaRPr>
          </a:p>
          <a:p>
            <a:pPr marL="377190" indent="-316865"/>
            <a:r>
              <a:rPr lang="nl-NL" sz="3350">
                <a:cs typeface="Arial"/>
              </a:rPr>
              <a:t>Sensors &amp; GPS</a:t>
            </a:r>
          </a:p>
          <a:p>
            <a:pPr marL="377190" indent="-316865"/>
            <a:r>
              <a:rPr lang="nl-NL" sz="3350" err="1">
                <a:cs typeface="Arial"/>
              </a:rPr>
              <a:t>Decide</a:t>
            </a:r>
            <a:r>
              <a:rPr lang="nl-NL" sz="3350">
                <a:cs typeface="Arial"/>
              </a:rPr>
              <a:t> </a:t>
            </a:r>
            <a:r>
              <a:rPr lang="nl-NL" sz="3350" err="1">
                <a:cs typeface="Arial"/>
              </a:rPr>
              <a:t>fuel</a:t>
            </a:r>
            <a:r>
              <a:rPr lang="nl-NL" sz="3350">
                <a:cs typeface="Arial"/>
              </a:rPr>
              <a:t> </a:t>
            </a:r>
            <a:r>
              <a:rPr lang="nl-NL" sz="3350" err="1">
                <a:cs typeface="Arial"/>
              </a:rPr>
              <a:t>and</a:t>
            </a:r>
            <a:r>
              <a:rPr lang="nl-NL" sz="3350">
                <a:cs typeface="Arial"/>
              </a:rPr>
              <a:t> </a:t>
            </a:r>
            <a:r>
              <a:rPr lang="nl-NL" sz="3350" err="1">
                <a:cs typeface="Arial"/>
              </a:rPr>
              <a:t>steer</a:t>
            </a:r>
            <a:r>
              <a:rPr lang="nl-NL" sz="3350">
                <a:cs typeface="Arial"/>
              </a:rPr>
              <a:t> angels </a:t>
            </a:r>
            <a:r>
              <a:rPr lang="nl-NL" sz="3350" err="1">
                <a:cs typeface="Arial"/>
              </a:rPr>
              <a:t>based</a:t>
            </a:r>
            <a:r>
              <a:rPr lang="nl-NL" sz="3350">
                <a:cs typeface="Arial"/>
              </a:rPr>
              <a:t> on </a:t>
            </a:r>
            <a:r>
              <a:rPr lang="nl-NL" sz="3350" err="1">
                <a:cs typeface="Arial"/>
              </a:rPr>
              <a:t>this</a:t>
            </a:r>
            <a:r>
              <a:rPr lang="nl-NL" sz="3350">
                <a:cs typeface="Arial"/>
              </a:rPr>
              <a:t> information</a:t>
            </a:r>
          </a:p>
        </p:txBody>
      </p:sp>
      <p:sp>
        <p:nvSpPr>
          <p:cNvPr id="4" name="Tijdelijke aanduiding voor dianummer 3">
            <a:extLst>
              <a:ext uri="{FF2B5EF4-FFF2-40B4-BE49-F238E27FC236}">
                <a16:creationId xmlns:a16="http://schemas.microsoft.com/office/drawing/2014/main" id="{5DC51867-DE8A-31DF-6781-982C4A1BA284}"/>
              </a:ext>
            </a:extLst>
          </p:cNvPr>
          <p:cNvSpPr>
            <a:spLocks noGrp="1"/>
          </p:cNvSpPr>
          <p:nvPr>
            <p:ph type="sldNum" sz="quarter" idx="12"/>
          </p:nvPr>
        </p:nvSpPr>
        <p:spPr/>
        <p:txBody>
          <a:bodyPr/>
          <a:lstStyle/>
          <a:p>
            <a:fld id="{7AE184E0-0BD4-4705-A12B-9B71DDE63301}" type="slidenum">
              <a:rPr lang="nl-BE" noProof="0" smtClean="0"/>
              <a:t>10</a:t>
            </a:fld>
            <a:endParaRPr lang="nl-BE" noProof="0"/>
          </a:p>
        </p:txBody>
      </p:sp>
      <p:pic>
        <p:nvPicPr>
          <p:cNvPr id="1026" name="Picture 2">
            <a:extLst>
              <a:ext uri="{FF2B5EF4-FFF2-40B4-BE49-F238E27FC236}">
                <a16:creationId xmlns:a16="http://schemas.microsoft.com/office/drawing/2014/main" id="{5E71EACD-C392-B21F-F71D-E18A4B0FC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389" y="839787"/>
            <a:ext cx="4887928" cy="244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9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3939D1-8A81-D3ED-419F-B80C2929FFDD}"/>
              </a:ext>
            </a:extLst>
          </p:cNvPr>
          <p:cNvSpPr>
            <a:spLocks noGrp="1"/>
          </p:cNvSpPr>
          <p:nvPr>
            <p:ph type="title"/>
          </p:nvPr>
        </p:nvSpPr>
        <p:spPr/>
        <p:txBody>
          <a:bodyPr/>
          <a:lstStyle/>
          <a:p>
            <a:r>
              <a:rPr lang="nl-NL" sz="3750" err="1">
                <a:cs typeface="Arial"/>
              </a:rPr>
              <a:t>Aerospace</a:t>
            </a:r>
          </a:p>
        </p:txBody>
      </p:sp>
      <p:sp>
        <p:nvSpPr>
          <p:cNvPr id="3" name="Tijdelijke aanduiding voor inhoud 2">
            <a:extLst>
              <a:ext uri="{FF2B5EF4-FFF2-40B4-BE49-F238E27FC236}">
                <a16:creationId xmlns:a16="http://schemas.microsoft.com/office/drawing/2014/main" id="{37CFF326-E7DB-5993-8E84-2DA44CCB0022}"/>
              </a:ext>
            </a:extLst>
          </p:cNvPr>
          <p:cNvSpPr>
            <a:spLocks noGrp="1"/>
          </p:cNvSpPr>
          <p:nvPr>
            <p:ph idx="1"/>
          </p:nvPr>
        </p:nvSpPr>
        <p:spPr/>
        <p:txBody>
          <a:bodyPr>
            <a:normAutofit/>
          </a:bodyPr>
          <a:lstStyle/>
          <a:p>
            <a:r>
              <a:rPr lang="nl-NL" err="1"/>
              <a:t>Rocket</a:t>
            </a:r>
            <a:r>
              <a:rPr lang="nl-NL"/>
              <a:t> </a:t>
            </a:r>
            <a:r>
              <a:rPr lang="nl-NL" err="1"/>
              <a:t>dynamics</a:t>
            </a:r>
            <a:endParaRPr lang="nl-NL"/>
          </a:p>
          <a:p>
            <a:r>
              <a:rPr lang="nl-NL" err="1"/>
              <a:t>Stabilize</a:t>
            </a:r>
            <a:r>
              <a:rPr lang="nl-NL"/>
              <a:t> </a:t>
            </a:r>
            <a:r>
              <a:rPr lang="nl-NL" err="1"/>
              <a:t>and</a:t>
            </a:r>
            <a:r>
              <a:rPr lang="nl-NL"/>
              <a:t> </a:t>
            </a:r>
            <a:r>
              <a:rPr lang="nl-NL" err="1"/>
              <a:t>desired</a:t>
            </a:r>
            <a:r>
              <a:rPr lang="nl-NL"/>
              <a:t> </a:t>
            </a:r>
            <a:r>
              <a:rPr lang="nl-NL" err="1"/>
              <a:t>location</a:t>
            </a:r>
            <a:endParaRPr lang="nl-NL"/>
          </a:p>
          <a:p>
            <a:r>
              <a:rPr lang="nl-NL"/>
              <a:t>Side </a:t>
            </a:r>
            <a:r>
              <a:rPr lang="nl-NL" err="1"/>
              <a:t>and</a:t>
            </a:r>
            <a:r>
              <a:rPr lang="nl-NL"/>
              <a:t> </a:t>
            </a:r>
            <a:r>
              <a:rPr lang="nl-NL" err="1"/>
              <a:t>main</a:t>
            </a:r>
            <a:r>
              <a:rPr lang="nl-NL"/>
              <a:t> </a:t>
            </a:r>
            <a:r>
              <a:rPr lang="nl-NL" err="1"/>
              <a:t>thrusters</a:t>
            </a:r>
            <a:endParaRPr lang="nl-NL"/>
          </a:p>
          <a:p>
            <a:pPr marL="60273" indent="0">
              <a:buNone/>
            </a:pPr>
            <a:endParaRPr lang="nl-NL">
              <a:hlinkClick r:id="rId2"/>
            </a:endParaRPr>
          </a:p>
          <a:p>
            <a:pPr marL="60273" indent="0">
              <a:buNone/>
            </a:pPr>
            <a:endParaRPr lang="nl-NL">
              <a:hlinkClick r:id="rId2"/>
            </a:endParaRPr>
          </a:p>
          <a:p>
            <a:pPr marL="60273" indent="0">
              <a:buNone/>
            </a:pPr>
            <a:r>
              <a:rPr lang="nl-NL">
                <a:hlinkClick r:id="rId2"/>
              </a:rPr>
              <a:t>https://users.ugent.be/~kdkemele</a:t>
            </a:r>
          </a:p>
          <a:p>
            <a:pPr marL="60273" indent="0">
              <a:buNone/>
            </a:pPr>
            <a:r>
              <a:rPr lang="nl-NL">
                <a:hlinkClick r:id="rId2"/>
              </a:rPr>
              <a:t>/rocket2018/</a:t>
            </a:r>
            <a:endParaRPr lang="nl-NL"/>
          </a:p>
          <a:p>
            <a:pPr marL="60273" indent="0">
              <a:buNone/>
            </a:pPr>
            <a:endParaRPr lang="nl-NL"/>
          </a:p>
        </p:txBody>
      </p:sp>
      <p:sp>
        <p:nvSpPr>
          <p:cNvPr id="4" name="Tijdelijke aanduiding voor dianummer 3">
            <a:extLst>
              <a:ext uri="{FF2B5EF4-FFF2-40B4-BE49-F238E27FC236}">
                <a16:creationId xmlns:a16="http://schemas.microsoft.com/office/drawing/2014/main" id="{B1340FC9-080B-563F-B523-B1F99A361D8A}"/>
              </a:ext>
            </a:extLst>
          </p:cNvPr>
          <p:cNvSpPr>
            <a:spLocks noGrp="1"/>
          </p:cNvSpPr>
          <p:nvPr>
            <p:ph type="sldNum" sz="quarter" idx="12"/>
          </p:nvPr>
        </p:nvSpPr>
        <p:spPr/>
        <p:txBody>
          <a:bodyPr/>
          <a:lstStyle/>
          <a:p>
            <a:fld id="{7AE184E0-0BD4-4705-A12B-9B71DDE63301}" type="slidenum">
              <a:rPr lang="nl-BE" noProof="0" smtClean="0"/>
              <a:t>11</a:t>
            </a:fld>
            <a:endParaRPr lang="nl-BE" noProof="0"/>
          </a:p>
        </p:txBody>
      </p:sp>
      <p:pic>
        <p:nvPicPr>
          <p:cNvPr id="6" name="Afbeelding 5">
            <a:extLst>
              <a:ext uri="{FF2B5EF4-FFF2-40B4-BE49-F238E27FC236}">
                <a16:creationId xmlns:a16="http://schemas.microsoft.com/office/drawing/2014/main" id="{A36DFA50-54CB-43AD-F92E-7489434BD159}"/>
              </a:ext>
            </a:extLst>
          </p:cNvPr>
          <p:cNvPicPr>
            <a:picLocks noChangeAspect="1"/>
          </p:cNvPicPr>
          <p:nvPr/>
        </p:nvPicPr>
        <p:blipFill>
          <a:blip r:embed="rId3"/>
          <a:stretch>
            <a:fillRect/>
          </a:stretch>
        </p:blipFill>
        <p:spPr>
          <a:xfrm>
            <a:off x="9419704" y="2172831"/>
            <a:ext cx="3086100" cy="4391025"/>
          </a:xfrm>
          <a:prstGeom prst="rect">
            <a:avLst/>
          </a:prstGeom>
        </p:spPr>
      </p:pic>
    </p:spTree>
    <p:extLst>
      <p:ext uri="{BB962C8B-B14F-4D97-AF65-F5344CB8AC3E}">
        <p14:creationId xmlns:p14="http://schemas.microsoft.com/office/powerpoint/2010/main" val="42609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89D6C7-CBDE-B2E1-D025-D85D1AAFD10E}"/>
              </a:ext>
            </a:extLst>
          </p:cNvPr>
          <p:cNvSpPr>
            <a:spLocks noGrp="1"/>
          </p:cNvSpPr>
          <p:nvPr>
            <p:ph type="title"/>
          </p:nvPr>
        </p:nvSpPr>
        <p:spPr/>
        <p:txBody>
          <a:bodyPr/>
          <a:lstStyle/>
          <a:p>
            <a:r>
              <a:rPr lang="nl-NL" sz="3750">
                <a:cs typeface="Arial"/>
              </a:rPr>
              <a:t>HEATING</a:t>
            </a:r>
            <a:endParaRPr lang="nl-NL"/>
          </a:p>
        </p:txBody>
      </p:sp>
      <p:sp>
        <p:nvSpPr>
          <p:cNvPr id="3" name="Tijdelijke aanduiding voor inhoud 2">
            <a:extLst>
              <a:ext uri="{FF2B5EF4-FFF2-40B4-BE49-F238E27FC236}">
                <a16:creationId xmlns:a16="http://schemas.microsoft.com/office/drawing/2014/main" id="{550ADE57-D76B-9B68-029A-36A59E2EE2E7}"/>
              </a:ext>
            </a:extLst>
          </p:cNvPr>
          <p:cNvSpPr>
            <a:spLocks noGrp="1"/>
          </p:cNvSpPr>
          <p:nvPr>
            <p:ph idx="1"/>
          </p:nvPr>
        </p:nvSpPr>
        <p:spPr/>
        <p:txBody>
          <a:bodyPr/>
          <a:lstStyle/>
          <a:p>
            <a:r>
              <a:rPr lang="nl-NL" err="1"/>
              <a:t>Heating</a:t>
            </a:r>
            <a:r>
              <a:rPr lang="nl-NL"/>
              <a:t> room</a:t>
            </a:r>
          </a:p>
          <a:p>
            <a:r>
              <a:rPr lang="nl-NL" err="1"/>
              <a:t>Disturbance</a:t>
            </a:r>
            <a:r>
              <a:rPr lang="nl-NL"/>
              <a:t> (</a:t>
            </a:r>
            <a:r>
              <a:rPr lang="nl-NL" err="1"/>
              <a:t>window</a:t>
            </a:r>
            <a:r>
              <a:rPr lang="nl-NL"/>
              <a:t>, </a:t>
            </a:r>
            <a:r>
              <a:rPr lang="nl-NL" err="1"/>
              <a:t>sun</a:t>
            </a:r>
            <a:r>
              <a:rPr lang="nl-NL"/>
              <a:t>)</a:t>
            </a:r>
          </a:p>
          <a:p>
            <a:r>
              <a:rPr lang="nl-NL"/>
              <a:t>Lowering energy </a:t>
            </a:r>
            <a:r>
              <a:rPr lang="nl-NL" err="1"/>
              <a:t>use</a:t>
            </a:r>
            <a:endParaRPr lang="nl-NL"/>
          </a:p>
          <a:p>
            <a:r>
              <a:rPr lang="nl-NL"/>
              <a:t>Energy </a:t>
            </a:r>
            <a:r>
              <a:rPr lang="nl-NL" err="1"/>
              <a:t>balance</a:t>
            </a:r>
            <a:endParaRPr lang="nl-NL"/>
          </a:p>
          <a:p>
            <a:endParaRPr lang="nl-NL"/>
          </a:p>
        </p:txBody>
      </p:sp>
      <p:sp>
        <p:nvSpPr>
          <p:cNvPr id="4" name="Tijdelijke aanduiding voor dianummer 3">
            <a:extLst>
              <a:ext uri="{FF2B5EF4-FFF2-40B4-BE49-F238E27FC236}">
                <a16:creationId xmlns:a16="http://schemas.microsoft.com/office/drawing/2014/main" id="{BC32C1B3-ECA2-770D-0BA8-7550E82DB672}"/>
              </a:ext>
            </a:extLst>
          </p:cNvPr>
          <p:cNvSpPr>
            <a:spLocks noGrp="1"/>
          </p:cNvSpPr>
          <p:nvPr>
            <p:ph type="sldNum" sz="quarter" idx="12"/>
          </p:nvPr>
        </p:nvSpPr>
        <p:spPr/>
        <p:txBody>
          <a:bodyPr/>
          <a:lstStyle/>
          <a:p>
            <a:fld id="{7AE184E0-0BD4-4705-A12B-9B71DDE63301}" type="slidenum">
              <a:rPr lang="nl-BE" noProof="0" smtClean="0"/>
              <a:t>12</a:t>
            </a:fld>
            <a:endParaRPr lang="nl-BE" noProof="0"/>
          </a:p>
        </p:txBody>
      </p:sp>
      <p:pic>
        <p:nvPicPr>
          <p:cNvPr id="5" name="Afbeelding 4">
            <a:extLst>
              <a:ext uri="{FF2B5EF4-FFF2-40B4-BE49-F238E27FC236}">
                <a16:creationId xmlns:a16="http://schemas.microsoft.com/office/drawing/2014/main" id="{2615F1A0-D6EA-8379-7807-12EE52597B68}"/>
              </a:ext>
            </a:extLst>
          </p:cNvPr>
          <p:cNvPicPr>
            <a:picLocks noChangeAspect="1"/>
          </p:cNvPicPr>
          <p:nvPr/>
        </p:nvPicPr>
        <p:blipFill rotWithShape="1">
          <a:blip r:embed="rId2"/>
          <a:srcRect l="5555" t="5950" r="4630"/>
          <a:stretch/>
        </p:blipFill>
        <p:spPr>
          <a:xfrm>
            <a:off x="4619498" y="2862628"/>
            <a:ext cx="6984776" cy="4076853"/>
          </a:xfrm>
          <a:prstGeom prst="rect">
            <a:avLst/>
          </a:prstGeom>
        </p:spPr>
      </p:pic>
    </p:spTree>
    <p:extLst>
      <p:ext uri="{BB962C8B-B14F-4D97-AF65-F5344CB8AC3E}">
        <p14:creationId xmlns:p14="http://schemas.microsoft.com/office/powerpoint/2010/main" val="79175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8F2667-83CA-4140-CE5E-E952F7444F82}"/>
              </a:ext>
            </a:extLst>
          </p:cNvPr>
          <p:cNvSpPr>
            <a:spLocks noGrp="1"/>
          </p:cNvSpPr>
          <p:nvPr>
            <p:ph type="title"/>
          </p:nvPr>
        </p:nvSpPr>
        <p:spPr/>
        <p:txBody>
          <a:bodyPr/>
          <a:lstStyle/>
          <a:p>
            <a:r>
              <a:rPr lang="nl-NL" sz="3750">
                <a:cs typeface="Arial"/>
              </a:rPr>
              <a:t>predator </a:t>
            </a:r>
            <a:r>
              <a:rPr lang="nl-NL" sz="3750" err="1">
                <a:cs typeface="Arial"/>
              </a:rPr>
              <a:t>Prey</a:t>
            </a:r>
            <a:r>
              <a:rPr lang="nl-NL" sz="3750">
                <a:cs typeface="Arial"/>
              </a:rPr>
              <a:t>/ </a:t>
            </a:r>
            <a:r>
              <a:rPr lang="nl-NL" sz="3750" err="1">
                <a:cs typeface="Arial"/>
              </a:rPr>
              <a:t>Infection</a:t>
            </a:r>
            <a:endParaRPr lang="nl-NL" sz="3750">
              <a:cs typeface="Arial"/>
            </a:endParaRPr>
          </a:p>
        </p:txBody>
      </p:sp>
      <p:sp>
        <p:nvSpPr>
          <p:cNvPr id="3" name="Tijdelijke aanduiding voor inhoud 2">
            <a:extLst>
              <a:ext uri="{FF2B5EF4-FFF2-40B4-BE49-F238E27FC236}">
                <a16:creationId xmlns:a16="http://schemas.microsoft.com/office/drawing/2014/main" id="{AF60ECEE-D329-F845-80D1-C9F5455D3D3A}"/>
              </a:ext>
            </a:extLst>
          </p:cNvPr>
          <p:cNvSpPr>
            <a:spLocks noGrp="1"/>
          </p:cNvSpPr>
          <p:nvPr>
            <p:ph idx="1"/>
          </p:nvPr>
        </p:nvSpPr>
        <p:spPr/>
        <p:txBody>
          <a:bodyPr/>
          <a:lstStyle/>
          <a:p>
            <a:r>
              <a:rPr lang="nl-NL" err="1"/>
              <a:t>Many</a:t>
            </a:r>
            <a:r>
              <a:rPr lang="nl-NL"/>
              <a:t> </a:t>
            </a:r>
            <a:r>
              <a:rPr lang="nl-NL" err="1"/>
              <a:t>prey</a:t>
            </a:r>
            <a:r>
              <a:rPr lang="nl-NL"/>
              <a:t> -&gt; </a:t>
            </a:r>
            <a:r>
              <a:rPr lang="nl-NL" err="1"/>
              <a:t>many</a:t>
            </a:r>
            <a:r>
              <a:rPr lang="nl-NL"/>
              <a:t> predators</a:t>
            </a:r>
          </a:p>
          <a:p>
            <a:r>
              <a:rPr lang="nl-NL"/>
              <a:t>Too </a:t>
            </a:r>
            <a:r>
              <a:rPr lang="nl-NL" err="1"/>
              <a:t>much</a:t>
            </a:r>
            <a:r>
              <a:rPr lang="nl-NL"/>
              <a:t> </a:t>
            </a:r>
            <a:r>
              <a:rPr lang="nl-NL" err="1"/>
              <a:t>compitino</a:t>
            </a:r>
            <a:r>
              <a:rPr lang="nl-NL"/>
              <a:t> </a:t>
            </a:r>
            <a:r>
              <a:rPr lang="nl-NL" err="1"/>
              <a:t>and</a:t>
            </a:r>
            <a:r>
              <a:rPr lang="nl-NL"/>
              <a:t> </a:t>
            </a:r>
            <a:r>
              <a:rPr lang="nl-NL" err="1"/>
              <a:t>less</a:t>
            </a:r>
            <a:r>
              <a:rPr lang="nl-NL"/>
              <a:t> food -&gt; </a:t>
            </a:r>
            <a:r>
              <a:rPr lang="nl-NL" err="1"/>
              <a:t>less</a:t>
            </a:r>
            <a:r>
              <a:rPr lang="nl-NL"/>
              <a:t> predators</a:t>
            </a:r>
          </a:p>
          <a:p>
            <a:r>
              <a:rPr lang="nl-NL" err="1"/>
              <a:t>Less</a:t>
            </a:r>
            <a:r>
              <a:rPr lang="nl-NL"/>
              <a:t> predators -&gt; more </a:t>
            </a:r>
            <a:r>
              <a:rPr lang="nl-NL" err="1"/>
              <a:t>prey</a:t>
            </a:r>
            <a:endParaRPr lang="nl-NL"/>
          </a:p>
          <a:p>
            <a:r>
              <a:rPr lang="nl-NL" err="1"/>
              <a:t>Compition</a:t>
            </a:r>
            <a:r>
              <a:rPr lang="nl-NL"/>
              <a:t> model</a:t>
            </a:r>
          </a:p>
          <a:p>
            <a:r>
              <a:rPr lang="nl-NL" err="1"/>
              <a:t>What</a:t>
            </a:r>
            <a:r>
              <a:rPr lang="nl-NL"/>
              <a:t> </a:t>
            </a:r>
            <a:r>
              <a:rPr lang="nl-NL" err="1"/>
              <a:t>happens</a:t>
            </a:r>
            <a:r>
              <a:rPr lang="nl-NL"/>
              <a:t> </a:t>
            </a:r>
            <a:r>
              <a:rPr lang="nl-NL" err="1"/>
              <a:t>with</a:t>
            </a:r>
            <a:r>
              <a:rPr lang="nl-NL"/>
              <a:t> </a:t>
            </a:r>
            <a:r>
              <a:rPr lang="nl-NL" err="1"/>
              <a:t>disturbance</a:t>
            </a:r>
            <a:r>
              <a:rPr lang="nl-NL"/>
              <a:t>?</a:t>
            </a:r>
          </a:p>
        </p:txBody>
      </p:sp>
      <p:sp>
        <p:nvSpPr>
          <p:cNvPr id="4" name="Tijdelijke aanduiding voor dianummer 3">
            <a:extLst>
              <a:ext uri="{FF2B5EF4-FFF2-40B4-BE49-F238E27FC236}">
                <a16:creationId xmlns:a16="http://schemas.microsoft.com/office/drawing/2014/main" id="{33A238E9-B7C8-E042-8D69-FF06C277FA9D}"/>
              </a:ext>
            </a:extLst>
          </p:cNvPr>
          <p:cNvSpPr>
            <a:spLocks noGrp="1"/>
          </p:cNvSpPr>
          <p:nvPr>
            <p:ph type="sldNum" sz="quarter" idx="12"/>
          </p:nvPr>
        </p:nvSpPr>
        <p:spPr/>
        <p:txBody>
          <a:bodyPr/>
          <a:lstStyle/>
          <a:p>
            <a:fld id="{7AE184E0-0BD4-4705-A12B-9B71DDE63301}" type="slidenum">
              <a:rPr lang="nl-BE" noProof="0" smtClean="0"/>
              <a:t>13</a:t>
            </a:fld>
            <a:endParaRPr lang="nl-BE" noProof="0"/>
          </a:p>
        </p:txBody>
      </p:sp>
      <p:pic>
        <p:nvPicPr>
          <p:cNvPr id="2050" name="Picture 2">
            <a:extLst>
              <a:ext uri="{FF2B5EF4-FFF2-40B4-BE49-F238E27FC236}">
                <a16:creationId xmlns:a16="http://schemas.microsoft.com/office/drawing/2014/main" id="{C220D1CF-D708-D9DE-702E-7DB20016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3693814"/>
            <a:ext cx="5468475" cy="316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94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338079-40EA-1CA8-E821-6BC53E6A303A}"/>
              </a:ext>
            </a:extLst>
          </p:cNvPr>
          <p:cNvSpPr>
            <a:spLocks noGrp="1"/>
          </p:cNvSpPr>
          <p:nvPr>
            <p:ph type="title"/>
          </p:nvPr>
        </p:nvSpPr>
        <p:spPr/>
        <p:txBody>
          <a:bodyPr/>
          <a:lstStyle/>
          <a:p>
            <a:r>
              <a:rPr lang="nl-NL" sz="3750">
                <a:cs typeface="Arial"/>
              </a:rPr>
              <a:t>(Bio) Chemical reactor</a:t>
            </a:r>
            <a:endParaRPr lang="nl-NL"/>
          </a:p>
        </p:txBody>
      </p:sp>
      <p:sp>
        <p:nvSpPr>
          <p:cNvPr id="3" name="Tijdelijke aanduiding voor inhoud 2">
            <a:extLst>
              <a:ext uri="{FF2B5EF4-FFF2-40B4-BE49-F238E27FC236}">
                <a16:creationId xmlns:a16="http://schemas.microsoft.com/office/drawing/2014/main" id="{F940868A-197E-2F30-0808-4C4010797CFC}"/>
              </a:ext>
            </a:extLst>
          </p:cNvPr>
          <p:cNvSpPr>
            <a:spLocks noGrp="1"/>
          </p:cNvSpPr>
          <p:nvPr>
            <p:ph idx="1"/>
          </p:nvPr>
        </p:nvSpPr>
        <p:spPr/>
        <p:txBody>
          <a:bodyPr/>
          <a:lstStyle/>
          <a:p>
            <a:r>
              <a:rPr lang="nl-NL"/>
              <a:t>Balance </a:t>
            </a:r>
            <a:r>
              <a:rPr lang="nl-NL" err="1"/>
              <a:t>Removed</a:t>
            </a:r>
            <a:r>
              <a:rPr lang="nl-NL"/>
              <a:t> heat = </a:t>
            </a:r>
            <a:r>
              <a:rPr lang="nl-NL" err="1"/>
              <a:t>generated</a:t>
            </a:r>
            <a:r>
              <a:rPr lang="nl-NL"/>
              <a:t> heat</a:t>
            </a:r>
          </a:p>
          <a:p>
            <a:r>
              <a:rPr lang="nl-NL"/>
              <a:t>‘</a:t>
            </a:r>
            <a:r>
              <a:rPr lang="nl-NL" err="1"/>
              <a:t>Instable</a:t>
            </a:r>
            <a:r>
              <a:rPr lang="nl-NL"/>
              <a:t>’ points </a:t>
            </a:r>
            <a:r>
              <a:rPr lang="nl-NL" err="1"/>
              <a:t>might</a:t>
            </a:r>
            <a:r>
              <a:rPr lang="nl-NL"/>
              <a:t> </a:t>
            </a:r>
            <a:r>
              <a:rPr lang="nl-NL" err="1"/>
              <a:t>provide</a:t>
            </a:r>
            <a:r>
              <a:rPr lang="nl-NL"/>
              <a:t> best </a:t>
            </a:r>
            <a:r>
              <a:rPr lang="nl-NL" err="1"/>
              <a:t>generation</a:t>
            </a:r>
            <a:r>
              <a:rPr lang="nl-NL"/>
              <a:t> of </a:t>
            </a:r>
            <a:r>
              <a:rPr lang="nl-NL" err="1"/>
              <a:t>substance</a:t>
            </a:r>
            <a:r>
              <a:rPr lang="nl-NL"/>
              <a:t> B</a:t>
            </a:r>
          </a:p>
          <a:p>
            <a:r>
              <a:rPr lang="nl-NL"/>
              <a:t>Feedback</a:t>
            </a:r>
          </a:p>
        </p:txBody>
      </p:sp>
      <p:sp>
        <p:nvSpPr>
          <p:cNvPr id="4" name="Tijdelijke aanduiding voor dianummer 3">
            <a:extLst>
              <a:ext uri="{FF2B5EF4-FFF2-40B4-BE49-F238E27FC236}">
                <a16:creationId xmlns:a16="http://schemas.microsoft.com/office/drawing/2014/main" id="{C4FB9F08-6600-C665-02C8-DF5561933AFF}"/>
              </a:ext>
            </a:extLst>
          </p:cNvPr>
          <p:cNvSpPr>
            <a:spLocks noGrp="1"/>
          </p:cNvSpPr>
          <p:nvPr>
            <p:ph type="sldNum" sz="quarter" idx="12"/>
          </p:nvPr>
        </p:nvSpPr>
        <p:spPr/>
        <p:txBody>
          <a:bodyPr/>
          <a:lstStyle/>
          <a:p>
            <a:fld id="{7AE184E0-0BD4-4705-A12B-9B71DDE63301}" type="slidenum">
              <a:rPr lang="nl-BE" noProof="0" smtClean="0"/>
              <a:t>14</a:t>
            </a:fld>
            <a:endParaRPr lang="nl-BE" noProof="0"/>
          </a:p>
        </p:txBody>
      </p:sp>
      <p:pic>
        <p:nvPicPr>
          <p:cNvPr id="6" name="Afbeelding 5">
            <a:extLst>
              <a:ext uri="{FF2B5EF4-FFF2-40B4-BE49-F238E27FC236}">
                <a16:creationId xmlns:a16="http://schemas.microsoft.com/office/drawing/2014/main" id="{3D1C9549-2339-1F4D-91E8-F91AEFD30900}"/>
              </a:ext>
            </a:extLst>
          </p:cNvPr>
          <p:cNvPicPr>
            <a:picLocks noChangeAspect="1"/>
          </p:cNvPicPr>
          <p:nvPr/>
        </p:nvPicPr>
        <p:blipFill>
          <a:blip r:embed="rId2"/>
          <a:stretch>
            <a:fillRect/>
          </a:stretch>
        </p:blipFill>
        <p:spPr>
          <a:xfrm>
            <a:off x="7216114" y="2901157"/>
            <a:ext cx="4505325" cy="3390900"/>
          </a:xfrm>
          <a:prstGeom prst="rect">
            <a:avLst/>
          </a:prstGeom>
        </p:spPr>
      </p:pic>
      <p:pic>
        <p:nvPicPr>
          <p:cNvPr id="8" name="Afbeelding 7">
            <a:extLst>
              <a:ext uri="{FF2B5EF4-FFF2-40B4-BE49-F238E27FC236}">
                <a16:creationId xmlns:a16="http://schemas.microsoft.com/office/drawing/2014/main" id="{89183813-B95C-6368-A45B-D9C9F1019906}"/>
              </a:ext>
            </a:extLst>
          </p:cNvPr>
          <p:cNvPicPr>
            <a:picLocks noChangeAspect="1"/>
          </p:cNvPicPr>
          <p:nvPr/>
        </p:nvPicPr>
        <p:blipFill>
          <a:blip r:embed="rId3"/>
          <a:stretch>
            <a:fillRect/>
          </a:stretch>
        </p:blipFill>
        <p:spPr>
          <a:xfrm>
            <a:off x="992249" y="3583830"/>
            <a:ext cx="5572125" cy="2571750"/>
          </a:xfrm>
          <a:prstGeom prst="rect">
            <a:avLst/>
          </a:prstGeom>
        </p:spPr>
      </p:pic>
    </p:spTree>
    <p:extLst>
      <p:ext uri="{BB962C8B-B14F-4D97-AF65-F5344CB8AC3E}">
        <p14:creationId xmlns:p14="http://schemas.microsoft.com/office/powerpoint/2010/main" val="45098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302D6-533D-71A9-99A1-60993B09C2AD}"/>
              </a:ext>
            </a:extLst>
          </p:cNvPr>
          <p:cNvSpPr>
            <a:spLocks noGrp="1"/>
          </p:cNvSpPr>
          <p:nvPr>
            <p:ph type="title"/>
          </p:nvPr>
        </p:nvSpPr>
        <p:spPr/>
        <p:txBody>
          <a:bodyPr/>
          <a:lstStyle/>
          <a:p>
            <a:r>
              <a:rPr lang="nl-BE"/>
              <a:t>Steel </a:t>
            </a:r>
            <a:r>
              <a:rPr lang="nl-BE" err="1"/>
              <a:t>factory</a:t>
            </a:r>
            <a:endParaRPr lang="nl-BE"/>
          </a:p>
        </p:txBody>
      </p:sp>
      <p:sp>
        <p:nvSpPr>
          <p:cNvPr id="3" name="Tijdelijke aanduiding voor inhoud 2">
            <a:extLst>
              <a:ext uri="{FF2B5EF4-FFF2-40B4-BE49-F238E27FC236}">
                <a16:creationId xmlns:a16="http://schemas.microsoft.com/office/drawing/2014/main" id="{D13D457E-9E26-6567-CBA6-B8D00EAF0F5A}"/>
              </a:ext>
            </a:extLst>
          </p:cNvPr>
          <p:cNvSpPr>
            <a:spLocks noGrp="1"/>
          </p:cNvSpPr>
          <p:nvPr>
            <p:ph idx="1"/>
          </p:nvPr>
        </p:nvSpPr>
        <p:spPr/>
        <p:txBody>
          <a:bodyPr/>
          <a:lstStyle/>
          <a:p>
            <a:pPr marL="60273" indent="0">
              <a:buNone/>
            </a:pPr>
            <a:endParaRPr lang="nl-BE"/>
          </a:p>
        </p:txBody>
      </p:sp>
      <p:sp>
        <p:nvSpPr>
          <p:cNvPr id="4" name="Tijdelijke aanduiding voor dianummer 3">
            <a:extLst>
              <a:ext uri="{FF2B5EF4-FFF2-40B4-BE49-F238E27FC236}">
                <a16:creationId xmlns:a16="http://schemas.microsoft.com/office/drawing/2014/main" id="{B2C80451-BC28-AC8D-140E-6AED63CB2E5E}"/>
              </a:ext>
            </a:extLst>
          </p:cNvPr>
          <p:cNvSpPr>
            <a:spLocks noGrp="1"/>
          </p:cNvSpPr>
          <p:nvPr>
            <p:ph type="sldNum" sz="quarter" idx="12"/>
          </p:nvPr>
        </p:nvSpPr>
        <p:spPr/>
        <p:txBody>
          <a:bodyPr/>
          <a:lstStyle/>
          <a:p>
            <a:fld id="{7AE184E0-0BD4-4705-A12B-9B71DDE63301}" type="slidenum">
              <a:rPr lang="nl-BE" noProof="0" smtClean="0"/>
              <a:t>15</a:t>
            </a:fld>
            <a:endParaRPr lang="nl-BE" noProof="0"/>
          </a:p>
        </p:txBody>
      </p:sp>
      <p:pic>
        <p:nvPicPr>
          <p:cNvPr id="5" name="Afbeelding 4">
            <a:extLst>
              <a:ext uri="{FF2B5EF4-FFF2-40B4-BE49-F238E27FC236}">
                <a16:creationId xmlns:a16="http://schemas.microsoft.com/office/drawing/2014/main" id="{759A18A4-2BB6-4F49-AF3D-E7A92E2E4667}"/>
              </a:ext>
            </a:extLst>
          </p:cNvPr>
          <p:cNvPicPr>
            <a:picLocks noChangeAspect="1"/>
          </p:cNvPicPr>
          <p:nvPr/>
        </p:nvPicPr>
        <p:blipFill>
          <a:blip r:embed="rId2"/>
          <a:stretch>
            <a:fillRect/>
          </a:stretch>
        </p:blipFill>
        <p:spPr>
          <a:xfrm>
            <a:off x="214828" y="1198962"/>
            <a:ext cx="5012852" cy="3545676"/>
          </a:xfrm>
          <a:prstGeom prst="rect">
            <a:avLst/>
          </a:prstGeom>
        </p:spPr>
      </p:pic>
      <p:pic>
        <p:nvPicPr>
          <p:cNvPr id="6" name="Afbeelding 5">
            <a:extLst>
              <a:ext uri="{FF2B5EF4-FFF2-40B4-BE49-F238E27FC236}">
                <a16:creationId xmlns:a16="http://schemas.microsoft.com/office/drawing/2014/main" id="{55FBEB7D-2063-4611-A104-E0D08C2E06B5}"/>
              </a:ext>
            </a:extLst>
          </p:cNvPr>
          <p:cNvPicPr>
            <a:picLocks noChangeAspect="1"/>
          </p:cNvPicPr>
          <p:nvPr/>
        </p:nvPicPr>
        <p:blipFill>
          <a:blip r:embed="rId3"/>
          <a:stretch>
            <a:fillRect/>
          </a:stretch>
        </p:blipFill>
        <p:spPr>
          <a:xfrm>
            <a:off x="7225579" y="1672192"/>
            <a:ext cx="3513537" cy="2831862"/>
          </a:xfrm>
          <a:prstGeom prst="rect">
            <a:avLst/>
          </a:prstGeom>
        </p:spPr>
      </p:pic>
    </p:spTree>
    <p:extLst>
      <p:ext uri="{BB962C8B-B14F-4D97-AF65-F5344CB8AC3E}">
        <p14:creationId xmlns:p14="http://schemas.microsoft.com/office/powerpoint/2010/main" val="4292716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D2E81A-2E37-B347-9480-0E66CB536E0A}"/>
              </a:ext>
            </a:extLst>
          </p:cNvPr>
          <p:cNvSpPr>
            <a:spLocks noGrp="1"/>
          </p:cNvSpPr>
          <p:nvPr>
            <p:ph type="title"/>
          </p:nvPr>
        </p:nvSpPr>
        <p:spPr/>
        <p:txBody>
          <a:bodyPr/>
          <a:lstStyle/>
          <a:p>
            <a:r>
              <a:rPr lang="nl-BE" err="1"/>
              <a:t>Continuous</a:t>
            </a:r>
            <a:r>
              <a:rPr lang="nl-BE"/>
              <a:t> </a:t>
            </a:r>
            <a:r>
              <a:rPr lang="nl-BE" err="1"/>
              <a:t>caster</a:t>
            </a:r>
            <a:endParaRPr lang="nl-BE"/>
          </a:p>
        </p:txBody>
      </p:sp>
      <p:sp>
        <p:nvSpPr>
          <p:cNvPr id="3" name="Tijdelijke aanduiding voor inhoud 2">
            <a:extLst>
              <a:ext uri="{FF2B5EF4-FFF2-40B4-BE49-F238E27FC236}">
                <a16:creationId xmlns:a16="http://schemas.microsoft.com/office/drawing/2014/main" id="{DE77D8A4-233A-5C08-D392-1A118ED2D045}"/>
              </a:ext>
            </a:extLst>
          </p:cNvPr>
          <p:cNvSpPr>
            <a:spLocks noGrp="1"/>
          </p:cNvSpPr>
          <p:nvPr>
            <p:ph idx="1"/>
          </p:nvPr>
        </p:nvSpPr>
        <p:spPr/>
        <p:txBody>
          <a:bodyPr/>
          <a:lstStyle/>
          <a:p>
            <a:r>
              <a:rPr lang="nl-BE"/>
              <a:t>Level of steel control</a:t>
            </a:r>
          </a:p>
          <a:p>
            <a:r>
              <a:rPr lang="nl-BE" err="1"/>
              <a:t>Determines</a:t>
            </a:r>
            <a:r>
              <a:rPr lang="nl-BE"/>
              <a:t> </a:t>
            </a:r>
            <a:r>
              <a:rPr lang="nl-BE" err="1"/>
              <a:t>quality</a:t>
            </a:r>
            <a:endParaRPr lang="nl-BE"/>
          </a:p>
          <a:p>
            <a:r>
              <a:rPr lang="nl-BE" err="1"/>
              <a:t>Two</a:t>
            </a:r>
            <a:r>
              <a:rPr lang="nl-BE"/>
              <a:t> cascades systems</a:t>
            </a:r>
          </a:p>
          <a:p>
            <a:pPr marL="1019976" lvl="1" indent="-514350">
              <a:buFont typeface="+mj-lt"/>
              <a:buAutoNum type="arabicPeriod"/>
            </a:pPr>
            <a:r>
              <a:rPr lang="nl-BE"/>
              <a:t>Stopper (</a:t>
            </a:r>
            <a:r>
              <a:rPr lang="nl-BE" err="1"/>
              <a:t>fast</a:t>
            </a:r>
            <a:r>
              <a:rPr lang="nl-BE"/>
              <a:t>)</a:t>
            </a:r>
          </a:p>
          <a:p>
            <a:pPr marL="1019976" lvl="1" indent="-514350">
              <a:buFont typeface="+mj-lt"/>
              <a:buAutoNum type="arabicPeriod"/>
            </a:pPr>
            <a:r>
              <a:rPr lang="nl-BE"/>
              <a:t>Level of  </a:t>
            </a:r>
            <a:r>
              <a:rPr lang="nl-BE" err="1"/>
              <a:t>caster</a:t>
            </a:r>
            <a:r>
              <a:rPr lang="nl-BE"/>
              <a:t> (slow)</a:t>
            </a:r>
          </a:p>
        </p:txBody>
      </p:sp>
      <p:sp>
        <p:nvSpPr>
          <p:cNvPr id="4" name="Tijdelijke aanduiding voor dianummer 3">
            <a:extLst>
              <a:ext uri="{FF2B5EF4-FFF2-40B4-BE49-F238E27FC236}">
                <a16:creationId xmlns:a16="http://schemas.microsoft.com/office/drawing/2014/main" id="{2E332110-EF9E-D389-6346-7A5E1BCC3710}"/>
              </a:ext>
            </a:extLst>
          </p:cNvPr>
          <p:cNvSpPr>
            <a:spLocks noGrp="1"/>
          </p:cNvSpPr>
          <p:nvPr>
            <p:ph type="sldNum" sz="quarter" idx="12"/>
          </p:nvPr>
        </p:nvSpPr>
        <p:spPr/>
        <p:txBody>
          <a:bodyPr/>
          <a:lstStyle/>
          <a:p>
            <a:fld id="{7AE184E0-0BD4-4705-A12B-9B71DDE63301}" type="slidenum">
              <a:rPr lang="nl-BE" noProof="0" smtClean="0"/>
              <a:t>16</a:t>
            </a:fld>
            <a:endParaRPr lang="nl-BE" noProof="0"/>
          </a:p>
        </p:txBody>
      </p:sp>
      <p:pic>
        <p:nvPicPr>
          <p:cNvPr id="7" name="Afbeelding 6">
            <a:extLst>
              <a:ext uri="{FF2B5EF4-FFF2-40B4-BE49-F238E27FC236}">
                <a16:creationId xmlns:a16="http://schemas.microsoft.com/office/drawing/2014/main" id="{E18785C9-8302-1086-BBD7-2F0ABB2E3921}"/>
              </a:ext>
            </a:extLst>
          </p:cNvPr>
          <p:cNvPicPr>
            <a:picLocks noChangeAspect="1"/>
          </p:cNvPicPr>
          <p:nvPr/>
        </p:nvPicPr>
        <p:blipFill>
          <a:blip r:embed="rId2"/>
          <a:stretch>
            <a:fillRect/>
          </a:stretch>
        </p:blipFill>
        <p:spPr>
          <a:xfrm>
            <a:off x="6096000" y="1071022"/>
            <a:ext cx="5048250" cy="2695575"/>
          </a:xfrm>
          <a:prstGeom prst="rect">
            <a:avLst/>
          </a:prstGeom>
        </p:spPr>
      </p:pic>
      <p:pic>
        <p:nvPicPr>
          <p:cNvPr id="9" name="Afbeelding 8">
            <a:extLst>
              <a:ext uri="{FF2B5EF4-FFF2-40B4-BE49-F238E27FC236}">
                <a16:creationId xmlns:a16="http://schemas.microsoft.com/office/drawing/2014/main" id="{98F27E36-A274-47A5-455C-0DF47439C0BA}"/>
              </a:ext>
            </a:extLst>
          </p:cNvPr>
          <p:cNvPicPr>
            <a:picLocks noChangeAspect="1"/>
          </p:cNvPicPr>
          <p:nvPr/>
        </p:nvPicPr>
        <p:blipFill>
          <a:blip r:embed="rId3"/>
          <a:stretch>
            <a:fillRect/>
          </a:stretch>
        </p:blipFill>
        <p:spPr>
          <a:xfrm>
            <a:off x="3116425" y="4236898"/>
            <a:ext cx="6617998" cy="1781315"/>
          </a:xfrm>
          <a:prstGeom prst="rect">
            <a:avLst/>
          </a:prstGeom>
        </p:spPr>
      </p:pic>
    </p:spTree>
    <p:extLst>
      <p:ext uri="{BB962C8B-B14F-4D97-AF65-F5344CB8AC3E}">
        <p14:creationId xmlns:p14="http://schemas.microsoft.com/office/powerpoint/2010/main" val="253503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BC5B6-E1C6-427C-1207-8D07C9251B26}"/>
              </a:ext>
            </a:extLst>
          </p:cNvPr>
          <p:cNvSpPr>
            <a:spLocks noGrp="1"/>
          </p:cNvSpPr>
          <p:nvPr>
            <p:ph type="ctrTitle"/>
          </p:nvPr>
        </p:nvSpPr>
        <p:spPr/>
        <p:txBody>
          <a:bodyPr/>
          <a:lstStyle/>
          <a:p>
            <a:r>
              <a:rPr lang="nl-BE"/>
              <a:t>State Space</a:t>
            </a:r>
          </a:p>
        </p:txBody>
      </p:sp>
      <p:sp>
        <p:nvSpPr>
          <p:cNvPr id="3" name="Tijdelijke aanduiding voor dianummer 2">
            <a:extLst>
              <a:ext uri="{FF2B5EF4-FFF2-40B4-BE49-F238E27FC236}">
                <a16:creationId xmlns:a16="http://schemas.microsoft.com/office/drawing/2014/main" id="{3B3E5CA5-C932-BF62-12FF-004A75FFE0B6}"/>
              </a:ext>
            </a:extLst>
          </p:cNvPr>
          <p:cNvSpPr>
            <a:spLocks noGrp="1"/>
          </p:cNvSpPr>
          <p:nvPr>
            <p:ph type="sldNum" sz="quarter" idx="4"/>
          </p:nvPr>
        </p:nvSpPr>
        <p:spPr/>
        <p:txBody>
          <a:bodyPr/>
          <a:lstStyle/>
          <a:p>
            <a:fld id="{7AE184E0-0BD4-4705-A12B-9B71DDE63301}" type="slidenum">
              <a:rPr lang="nl-BE" noProof="0" smtClean="0"/>
              <a:pPr/>
              <a:t>17</a:t>
            </a:fld>
            <a:endParaRPr lang="nl-BE" noProof="0"/>
          </a:p>
        </p:txBody>
      </p:sp>
    </p:spTree>
    <p:extLst>
      <p:ext uri="{BB962C8B-B14F-4D97-AF65-F5344CB8AC3E}">
        <p14:creationId xmlns:p14="http://schemas.microsoft.com/office/powerpoint/2010/main" val="257925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6E42D-F41A-F5B6-37B1-220FEEDEFE97}"/>
              </a:ext>
            </a:extLst>
          </p:cNvPr>
          <p:cNvSpPr>
            <a:spLocks noGrp="1"/>
          </p:cNvSpPr>
          <p:nvPr>
            <p:ph type="title"/>
          </p:nvPr>
        </p:nvSpPr>
        <p:spPr/>
        <p:txBody>
          <a:bodyPr/>
          <a:lstStyle/>
          <a:p>
            <a:r>
              <a:rPr lang="nl-BE"/>
              <a:t>Matrices </a:t>
            </a:r>
            <a:r>
              <a:rPr lang="nl-BE" err="1"/>
              <a:t>and</a:t>
            </a:r>
            <a:r>
              <a:rPr lang="nl-BE"/>
              <a:t> </a:t>
            </a:r>
            <a:r>
              <a:rPr lang="nl-BE" err="1"/>
              <a:t>vectors</a:t>
            </a:r>
            <a:endParaRPr lang="nl-BE"/>
          </a:p>
        </p:txBody>
      </p:sp>
      <p:sp>
        <p:nvSpPr>
          <p:cNvPr id="3" name="Tijdelijke aanduiding voor inhoud 2">
            <a:extLst>
              <a:ext uri="{FF2B5EF4-FFF2-40B4-BE49-F238E27FC236}">
                <a16:creationId xmlns:a16="http://schemas.microsoft.com/office/drawing/2014/main" id="{9BEA8EFE-81CE-893A-5655-0F6A6D6B3914}"/>
              </a:ext>
            </a:extLst>
          </p:cNvPr>
          <p:cNvSpPr>
            <a:spLocks noGrp="1"/>
          </p:cNvSpPr>
          <p:nvPr>
            <p:ph idx="1"/>
          </p:nvPr>
        </p:nvSpPr>
        <p:spPr/>
        <p:txBody>
          <a:bodyPr/>
          <a:lstStyle/>
          <a:p>
            <a:pPr marL="60273" indent="0">
              <a:buNone/>
            </a:pPr>
            <a:r>
              <a:rPr lang="nl-BE"/>
              <a:t>Matrix																				</a:t>
            </a:r>
            <a:r>
              <a:rPr lang="nl-BE" err="1"/>
              <a:t>Vectors</a:t>
            </a:r>
            <a:endParaRPr lang="nl-BE"/>
          </a:p>
          <a:p>
            <a:pPr marL="60273" indent="0">
              <a:buNone/>
            </a:pPr>
            <a:endParaRPr lang="nl-BE"/>
          </a:p>
          <a:p>
            <a:pPr marL="60273" indent="0">
              <a:buNone/>
            </a:pPr>
            <a:endParaRPr lang="nl-BE"/>
          </a:p>
          <a:p>
            <a:pPr marL="60273" indent="0">
              <a:buNone/>
            </a:pPr>
            <a:endParaRPr lang="nl-BE"/>
          </a:p>
          <a:p>
            <a:pPr marL="60273" indent="0">
              <a:buNone/>
            </a:pPr>
            <a:r>
              <a:rPr lang="nl-BE"/>
              <a:t>Determinant</a:t>
            </a:r>
          </a:p>
        </p:txBody>
      </p:sp>
      <p:sp>
        <p:nvSpPr>
          <p:cNvPr id="4" name="Tijdelijke aanduiding voor dianummer 3">
            <a:extLst>
              <a:ext uri="{FF2B5EF4-FFF2-40B4-BE49-F238E27FC236}">
                <a16:creationId xmlns:a16="http://schemas.microsoft.com/office/drawing/2014/main" id="{B2BD66FA-291E-F667-2677-374FE953C834}"/>
              </a:ext>
            </a:extLst>
          </p:cNvPr>
          <p:cNvSpPr>
            <a:spLocks noGrp="1"/>
          </p:cNvSpPr>
          <p:nvPr>
            <p:ph type="sldNum" sz="quarter" idx="12"/>
          </p:nvPr>
        </p:nvSpPr>
        <p:spPr/>
        <p:txBody>
          <a:bodyPr/>
          <a:lstStyle/>
          <a:p>
            <a:fld id="{7AE184E0-0BD4-4705-A12B-9B71DDE63301}" type="slidenum">
              <a:rPr lang="nl-BE" noProof="0" smtClean="0"/>
              <a:t>18</a:t>
            </a:fld>
            <a:endParaRPr lang="nl-BE" noProof="0"/>
          </a:p>
        </p:txBody>
      </p:sp>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F0245BA2-0581-F184-E9F0-40E1691F56B3}"/>
                  </a:ext>
                </a:extLst>
              </p:cNvPr>
              <p:cNvSpPr txBox="1"/>
              <p:nvPr/>
            </p:nvSpPr>
            <p:spPr>
              <a:xfrm>
                <a:off x="8624165" y="3012420"/>
                <a:ext cx="2338589" cy="1079591"/>
              </a:xfrm>
              <a:prstGeom prst="rect">
                <a:avLst/>
              </a:prstGeom>
              <a:noFill/>
            </p:spPr>
            <p:txBody>
              <a:bodyPr wrap="none" lIns="0" tIns="0" rIns="0" bIns="0" rtlCol="0">
                <a:spAutoFit/>
              </a:bodyPr>
              <a:lstStyle/>
              <a:p>
                <a:pPr>
                  <a:lnSpc>
                    <a:spcPct val="120000"/>
                  </a:lnSpc>
                </a:pPr>
                <a14:m>
                  <m:oMath xmlns:m="http://schemas.openxmlformats.org/officeDocument/2006/math">
                    <m:r>
                      <a:rPr lang="en-GB" sz="2500" b="0" i="1" smtClean="0">
                        <a:latin typeface="Cambria Math" panose="02040503050406030204" pitchFamily="18" charset="0"/>
                      </a:rPr>
                      <m:t>𝑥</m:t>
                    </m:r>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eqArr>
                          <m:eqArrPr>
                            <m:ctrlPr>
                              <a:rPr lang="en-GB" sz="2500" b="0" i="1" smtClean="0">
                                <a:latin typeface="Cambria Math" panose="02040503050406030204" pitchFamily="18" charset="0"/>
                              </a:rPr>
                            </m:ctrlPr>
                          </m:eqArrPr>
                          <m:e>
                            <m:m>
                              <m:mPr>
                                <m:mcs>
                                  <m:mc>
                                    <m:mcPr>
                                      <m:count m:val="1"/>
                                      <m:mcJc m:val="center"/>
                                    </m:mcPr>
                                  </m:mc>
                                </m:mcs>
                                <m:ctrlPr>
                                  <a:rPr lang="en-GB" sz="2500" b="0" i="1" smtClean="0">
                                    <a:latin typeface="Cambria Math" panose="02040503050406030204" pitchFamily="18" charset="0"/>
                                  </a:rPr>
                                </m:ctrlPr>
                              </m:mPr>
                              <m:mr>
                                <m:e>
                                  <m:sSub>
                                    <m:sSubPr>
                                      <m:ctrlPr>
                                        <a:rPr lang="en-GB" sz="2500" b="0" i="1" smtClean="0">
                                          <a:latin typeface="Cambria Math" panose="02040503050406030204" pitchFamily="18" charset="0"/>
                                        </a:rPr>
                                      </m:ctrlPr>
                                    </m:sSubPr>
                                    <m:e>
                                      <m:r>
                                        <m:rPr>
                                          <m:brk m:alnAt="7"/>
                                        </m:rPr>
                                        <a:rPr lang="en-GB" sz="2500" b="0" i="1" smtClean="0">
                                          <a:latin typeface="Cambria Math" panose="02040503050406030204" pitchFamily="18" charset="0"/>
                                        </a:rPr>
                                        <m:t>𝑥</m:t>
                                      </m:r>
                                    </m:e>
                                    <m:sub>
                                      <m:r>
                                        <m:rPr>
                                          <m:brk m:alnAt="7"/>
                                        </m:rPr>
                                        <a:rPr lang="en-GB" sz="2500" b="0" i="1" smtClean="0">
                                          <a:latin typeface="Cambria Math" panose="02040503050406030204" pitchFamily="18" charset="0"/>
                                        </a:rPr>
                                        <m:t>1</m:t>
                                      </m:r>
                                    </m:sub>
                                  </m:sSub>
                                </m:e>
                              </m:mr>
                              <m:mr>
                                <m:e>
                                  <m:r>
                                    <a:rPr lang="en-GB" sz="2500" b="0" i="1" smtClean="0">
                                      <a:latin typeface="Cambria Math" panose="02040503050406030204" pitchFamily="18" charset="0"/>
                                    </a:rPr>
                                    <m:t>⋮</m:t>
                                  </m:r>
                                </m:e>
                              </m:mr>
                            </m:m>
                          </m:e>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𝑥</m:t>
                                </m:r>
                              </m:e>
                              <m:sub>
                                <m:r>
                                  <a:rPr lang="en-GB" sz="2500" b="0" i="1" smtClean="0">
                                    <a:latin typeface="Cambria Math" panose="02040503050406030204" pitchFamily="18" charset="0"/>
                                  </a:rPr>
                                  <m:t>𝑛</m:t>
                                </m:r>
                              </m:sub>
                            </m:sSub>
                          </m:e>
                        </m:eqArr>
                      </m:e>
                    </m:d>
                  </m:oMath>
                </a14:m>
                <a:r>
                  <a:rPr lang="nl-BE" sz="2500">
                    <a:ea typeface="Cambria Math" panose="02040503050406030204" pitchFamily="18" charset="0"/>
                  </a:rPr>
                  <a:t> </a:t>
                </a:r>
                <a14:m>
                  <m:oMath xmlns:m="http://schemas.openxmlformats.org/officeDocument/2006/math">
                    <m:r>
                      <a:rPr lang="nl-BE" sz="2500" i="1">
                        <a:latin typeface="Cambria Math" panose="02040503050406030204" pitchFamily="18" charset="0"/>
                        <a:ea typeface="Cambria Math" panose="02040503050406030204" pitchFamily="18" charset="0"/>
                      </a:rPr>
                      <m:t>∈</m:t>
                    </m:r>
                    <m:r>
                      <a:rPr lang="en-GB" sz="2500" i="1">
                        <a:latin typeface="Cambria Math" panose="02040503050406030204" pitchFamily="18" charset="0"/>
                        <a:ea typeface="Cambria Math" panose="02040503050406030204" pitchFamily="18" charset="0"/>
                      </a:rPr>
                      <m:t> </m:t>
                    </m:r>
                    <m:sSup>
                      <m:sSupPr>
                        <m:ctrlPr>
                          <a:rPr lang="en-GB" sz="2500" i="1">
                            <a:latin typeface="Cambria Math" panose="02040503050406030204" pitchFamily="18" charset="0"/>
                            <a:ea typeface="Cambria Math" panose="02040503050406030204" pitchFamily="18" charset="0"/>
                          </a:rPr>
                        </m:ctrlPr>
                      </m:sSupPr>
                      <m:e>
                        <m:r>
                          <a:rPr lang="en-GB" sz="2500" i="1">
                            <a:latin typeface="Cambria Math" panose="02040503050406030204" pitchFamily="18" charset="0"/>
                            <a:ea typeface="Cambria Math" panose="02040503050406030204" pitchFamily="18" charset="0"/>
                          </a:rPr>
                          <m:t>ℝ</m:t>
                        </m:r>
                      </m:e>
                      <m:sup>
                        <m:r>
                          <a:rPr lang="en-GB" sz="2500" i="1">
                            <a:latin typeface="Cambria Math" panose="02040503050406030204" pitchFamily="18" charset="0"/>
                            <a:ea typeface="Cambria Math" panose="02040503050406030204" pitchFamily="18" charset="0"/>
                          </a:rPr>
                          <m:t>𝑛</m:t>
                        </m:r>
                        <m:r>
                          <a:rPr lang="en-GB" sz="2500" i="1">
                            <a:latin typeface="Cambria Math" panose="02040503050406030204" pitchFamily="18" charset="0"/>
                            <a:ea typeface="Cambria Math" panose="02040503050406030204" pitchFamily="18" charset="0"/>
                          </a:rPr>
                          <m:t>×1</m:t>
                        </m:r>
                      </m:sup>
                    </m:sSup>
                  </m:oMath>
                </a14:m>
                <a:endParaRPr lang="LID4096" sz="2500"/>
              </a:p>
            </p:txBody>
          </p:sp>
        </mc:Choice>
        <mc:Fallback xmlns="">
          <p:sp>
            <p:nvSpPr>
              <p:cNvPr id="6" name="Tekstvak 5">
                <a:extLst>
                  <a:ext uri="{FF2B5EF4-FFF2-40B4-BE49-F238E27FC236}">
                    <a16:creationId xmlns:a16="http://schemas.microsoft.com/office/drawing/2014/main" id="{F0245BA2-0581-F184-E9F0-40E1691F56B3}"/>
                  </a:ext>
                </a:extLst>
              </p:cNvPr>
              <p:cNvSpPr txBox="1">
                <a:spLocks noRot="1" noChangeAspect="1" noMove="1" noResize="1" noEditPoints="1" noAdjustHandles="1" noChangeArrowheads="1" noChangeShapeType="1" noTextEdit="1"/>
              </p:cNvSpPr>
              <p:nvPr/>
            </p:nvSpPr>
            <p:spPr>
              <a:xfrm>
                <a:off x="8624165" y="3012420"/>
                <a:ext cx="2338589" cy="10795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DF80DD88-43A6-710E-63A0-7BA1D94AD2AF}"/>
                  </a:ext>
                </a:extLst>
              </p:cNvPr>
              <p:cNvSpPr txBox="1"/>
              <p:nvPr/>
            </p:nvSpPr>
            <p:spPr>
              <a:xfrm>
                <a:off x="8094378" y="2074309"/>
                <a:ext cx="3662156" cy="419282"/>
              </a:xfrm>
              <a:prstGeom prst="rect">
                <a:avLst/>
              </a:prstGeom>
              <a:noFill/>
            </p:spPr>
            <p:txBody>
              <a:bodyPr wrap="none" lIns="0" tIns="0" rIns="0" bIns="0" rtlCol="0">
                <a:spAutoFit/>
              </a:bodyPr>
              <a:lstStyle/>
              <a:p>
                <a:pPr>
                  <a:lnSpc>
                    <a:spcPct val="120000"/>
                  </a:lnSpc>
                </a:pPr>
                <a14:m>
                  <m:oMath xmlns:m="http://schemas.openxmlformats.org/officeDocument/2006/math">
                    <m:r>
                      <a:rPr lang="en-GB" sz="2500" b="0" i="1" smtClean="0">
                        <a:latin typeface="Cambria Math" panose="02040503050406030204" pitchFamily="18" charset="0"/>
                      </a:rPr>
                      <m:t>𝑥</m:t>
                    </m:r>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3"/>
                                  <m:mcJc m:val="center"/>
                                </m:mcPr>
                              </m:mc>
                            </m:mcs>
                            <m:ctrlPr>
                              <a:rPr lang="en-GB" sz="2500" b="0" i="1" smtClean="0">
                                <a:latin typeface="Cambria Math" panose="02040503050406030204" pitchFamily="18" charset="0"/>
                              </a:rPr>
                            </m:ctrlPr>
                          </m:mPr>
                          <m:mr>
                            <m:e>
                              <m:sSub>
                                <m:sSubPr>
                                  <m:ctrlPr>
                                    <a:rPr lang="en-GB" sz="2500" b="0" i="1" smtClean="0">
                                      <a:latin typeface="Cambria Math" panose="02040503050406030204" pitchFamily="18" charset="0"/>
                                    </a:rPr>
                                  </m:ctrlPr>
                                </m:sSubPr>
                                <m:e>
                                  <m:r>
                                    <m:rPr>
                                      <m:brk m:alnAt="7"/>
                                    </m:rPr>
                                    <a:rPr lang="en-GB" sz="2500" b="0" i="1" smtClean="0">
                                      <a:latin typeface="Cambria Math" panose="02040503050406030204" pitchFamily="18" charset="0"/>
                                    </a:rPr>
                                    <m:t>𝑥</m:t>
                                  </m:r>
                                </m:e>
                                <m:sub>
                                  <m:r>
                                    <m:rPr>
                                      <m:brk m:alnAt="7"/>
                                    </m:rPr>
                                    <a:rPr lang="en-GB" sz="2500" b="0" i="1" smtClean="0">
                                      <a:latin typeface="Cambria Math" panose="02040503050406030204" pitchFamily="18" charset="0"/>
                                    </a:rPr>
                                    <m:t>1</m:t>
                                  </m:r>
                                </m:sub>
                              </m:sSub>
                            </m:e>
                            <m:e>
                              <m:r>
                                <a:rPr lang="en-GB" sz="2500" b="0" i="1" smtClean="0">
                                  <a:latin typeface="Cambria Math" panose="02040503050406030204" pitchFamily="18" charset="0"/>
                                </a:rPr>
                                <m:t>…</m:t>
                              </m:r>
                            </m:e>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𝑥</m:t>
                                  </m:r>
                                </m:e>
                                <m:sub>
                                  <m:r>
                                    <a:rPr lang="en-GB" sz="2500" b="0" i="1" smtClean="0">
                                      <a:latin typeface="Cambria Math" panose="02040503050406030204" pitchFamily="18" charset="0"/>
                                    </a:rPr>
                                    <m:t>𝑚</m:t>
                                  </m:r>
                                </m:sub>
                              </m:sSub>
                            </m:e>
                          </m:mr>
                        </m:m>
                      </m:e>
                    </m:d>
                  </m:oMath>
                </a14:m>
                <a:r>
                  <a:rPr lang="nl-BE" sz="2500">
                    <a:ea typeface="Cambria Math" panose="02040503050406030204" pitchFamily="18" charset="0"/>
                  </a:rPr>
                  <a:t> </a:t>
                </a:r>
                <a14:m>
                  <m:oMath xmlns:m="http://schemas.openxmlformats.org/officeDocument/2006/math">
                    <m:r>
                      <a:rPr lang="nl-BE" sz="2500" i="1">
                        <a:latin typeface="Cambria Math" panose="02040503050406030204" pitchFamily="18" charset="0"/>
                        <a:ea typeface="Cambria Math" panose="02040503050406030204" pitchFamily="18" charset="0"/>
                      </a:rPr>
                      <m:t>∈</m:t>
                    </m:r>
                    <m:r>
                      <a:rPr lang="en-GB" sz="2500" i="1">
                        <a:latin typeface="Cambria Math" panose="02040503050406030204" pitchFamily="18" charset="0"/>
                        <a:ea typeface="Cambria Math" panose="02040503050406030204" pitchFamily="18" charset="0"/>
                      </a:rPr>
                      <m:t> </m:t>
                    </m:r>
                    <m:sSup>
                      <m:sSupPr>
                        <m:ctrlPr>
                          <a:rPr lang="en-GB" sz="2500" i="1">
                            <a:latin typeface="Cambria Math" panose="02040503050406030204" pitchFamily="18" charset="0"/>
                            <a:ea typeface="Cambria Math" panose="02040503050406030204" pitchFamily="18" charset="0"/>
                          </a:rPr>
                        </m:ctrlPr>
                      </m:sSupPr>
                      <m:e>
                        <m:r>
                          <a:rPr lang="en-GB" sz="2500" i="1">
                            <a:latin typeface="Cambria Math" panose="02040503050406030204" pitchFamily="18" charset="0"/>
                            <a:ea typeface="Cambria Math" panose="02040503050406030204" pitchFamily="18" charset="0"/>
                          </a:rPr>
                          <m:t>ℝ</m:t>
                        </m:r>
                      </m:e>
                      <m:sup>
                        <m:r>
                          <a:rPr lang="en-GB" sz="2500" b="0" i="1" smtClean="0">
                            <a:latin typeface="Cambria Math" panose="02040503050406030204" pitchFamily="18" charset="0"/>
                            <a:ea typeface="Cambria Math" panose="02040503050406030204" pitchFamily="18" charset="0"/>
                          </a:rPr>
                          <m:t>1</m:t>
                        </m:r>
                        <m:r>
                          <a:rPr lang="en-GB" sz="2500" i="1">
                            <a:latin typeface="Cambria Math" panose="02040503050406030204" pitchFamily="18" charset="0"/>
                            <a:ea typeface="Cambria Math" panose="02040503050406030204" pitchFamily="18" charset="0"/>
                          </a:rPr>
                          <m:t>×</m:t>
                        </m:r>
                        <m:r>
                          <a:rPr lang="en-GB" sz="2500" i="1">
                            <a:latin typeface="Cambria Math" panose="02040503050406030204" pitchFamily="18" charset="0"/>
                            <a:ea typeface="Cambria Math" panose="02040503050406030204" pitchFamily="18" charset="0"/>
                          </a:rPr>
                          <m:t>𝑚</m:t>
                        </m:r>
                      </m:sup>
                    </m:sSup>
                  </m:oMath>
                </a14:m>
                <a:endParaRPr lang="LID4096" sz="2500"/>
              </a:p>
            </p:txBody>
          </p:sp>
        </mc:Choice>
        <mc:Fallback xmlns="">
          <p:sp>
            <p:nvSpPr>
              <p:cNvPr id="7" name="Tekstvak 6">
                <a:extLst>
                  <a:ext uri="{FF2B5EF4-FFF2-40B4-BE49-F238E27FC236}">
                    <a16:creationId xmlns:a16="http://schemas.microsoft.com/office/drawing/2014/main" id="{DF80DD88-43A6-710E-63A0-7BA1D94AD2AF}"/>
                  </a:ext>
                </a:extLst>
              </p:cNvPr>
              <p:cNvSpPr txBox="1">
                <a:spLocks noRot="1" noChangeAspect="1" noMove="1" noResize="1" noEditPoints="1" noAdjustHandles="1" noChangeArrowheads="1" noChangeShapeType="1" noTextEdit="1"/>
              </p:cNvSpPr>
              <p:nvPr/>
            </p:nvSpPr>
            <p:spPr>
              <a:xfrm>
                <a:off x="8094378" y="2074309"/>
                <a:ext cx="3662156" cy="4192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47320B7F-C812-E8E9-7916-625B513A51FC}"/>
                  </a:ext>
                </a:extLst>
              </p:cNvPr>
              <p:cNvSpPr txBox="1"/>
              <p:nvPr/>
            </p:nvSpPr>
            <p:spPr>
              <a:xfrm>
                <a:off x="647087" y="3905595"/>
                <a:ext cx="4214231" cy="1222194"/>
              </a:xfrm>
              <a:prstGeom prst="rect">
                <a:avLst/>
              </a:prstGeom>
              <a:noFill/>
            </p:spPr>
            <p:txBody>
              <a:bodyPr wrap="none" lIns="0" tIns="0" rIns="0" bIns="0" rtlCol="0">
                <a:spAutoFit/>
              </a:bodyPr>
              <a:lstStyle/>
              <a:p>
                <a:pPr>
                  <a:lnSpc>
                    <a:spcPct val="120000"/>
                  </a:lnSpc>
                </a:pPr>
                <a14:m>
                  <m:oMath xmlns:m="http://schemas.openxmlformats.org/officeDocument/2006/math">
                    <m:r>
                      <m:rPr>
                        <m:sty m:val="p"/>
                      </m:rPr>
                      <a:rPr lang="en-GB" sz="2500" b="0" i="0" smtClean="0">
                        <a:latin typeface="Cambria Math" panose="02040503050406030204" pitchFamily="18" charset="0"/>
                      </a:rPr>
                      <m:t>det</m:t>
                    </m:r>
                    <m:r>
                      <a:rPr lang="en-GB" sz="2500" b="0" i="1" smtClean="0">
                        <a:latin typeface="Cambria Math" panose="02040503050406030204" pitchFamily="18" charset="0"/>
                      </a:rPr>
                      <m:t>⁡(</m:t>
                    </m:r>
                    <m:r>
                      <a:rPr lang="en-GB" sz="2500" b="0" i="1" smtClean="0">
                        <a:latin typeface="Cambria Math" panose="02040503050406030204" pitchFamily="18" charset="0"/>
                      </a:rPr>
                      <m:t>𝐴</m:t>
                    </m:r>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3"/>
                                  <m:mcJc m:val="center"/>
                                </m:mcPr>
                              </m:mc>
                            </m:mcs>
                            <m:ctrlPr>
                              <a:rPr lang="nl-BE" sz="2500" i="1">
                                <a:latin typeface="Cambria Math" panose="02040503050406030204" pitchFamily="18" charset="0"/>
                              </a:rPr>
                            </m:ctrlPr>
                          </m:mPr>
                          <m:mr>
                            <m:e>
                              <m:sSub>
                                <m:sSubPr>
                                  <m:ctrlPr>
                                    <a:rPr lang="nl-BE" sz="2500" i="1">
                                      <a:latin typeface="Cambria Math" panose="02040503050406030204" pitchFamily="18" charset="0"/>
                                    </a:rPr>
                                  </m:ctrlPr>
                                </m:sSubPr>
                                <m:e>
                                  <m:r>
                                    <a:rPr lang="en-GB" sz="2500" i="1">
                                      <a:latin typeface="Cambria Math" panose="02040503050406030204" pitchFamily="18" charset="0"/>
                                    </a:rPr>
                                    <m:t>𝑎</m:t>
                                  </m:r>
                                </m:e>
                                <m:sub>
                                  <m:r>
                                    <a:rPr lang="en-GB" sz="2500" i="1">
                                      <a:latin typeface="Cambria Math" panose="02040503050406030204" pitchFamily="18" charset="0"/>
                                    </a:rPr>
                                    <m:t>11</m:t>
                                  </m:r>
                                </m:sub>
                              </m:sSub>
                            </m:e>
                            <m:e>
                              <m:r>
                                <a:rPr lang="nl-BE" sz="2500" i="1">
                                  <a:latin typeface="Cambria Math" panose="02040503050406030204" pitchFamily="18" charset="0"/>
                                </a:rPr>
                                <m:t>⋯</m:t>
                              </m:r>
                            </m:e>
                            <m:e>
                              <m:sSub>
                                <m:sSubPr>
                                  <m:ctrlPr>
                                    <a:rPr lang="nl-BE" sz="2500" i="1">
                                      <a:latin typeface="Cambria Math" panose="02040503050406030204" pitchFamily="18" charset="0"/>
                                    </a:rPr>
                                  </m:ctrlPr>
                                </m:sSubPr>
                                <m:e>
                                  <m:r>
                                    <a:rPr lang="en-GB" sz="2500" i="1">
                                      <a:latin typeface="Cambria Math" panose="02040503050406030204" pitchFamily="18" charset="0"/>
                                    </a:rPr>
                                    <m:t>𝑎</m:t>
                                  </m:r>
                                </m:e>
                                <m:sub>
                                  <m:r>
                                    <a:rPr lang="en-GB" sz="2500" i="1">
                                      <a:latin typeface="Cambria Math" panose="02040503050406030204" pitchFamily="18" charset="0"/>
                                    </a:rPr>
                                    <m:t>1</m:t>
                                  </m:r>
                                  <m:r>
                                    <a:rPr lang="en-GB" sz="2500" i="1">
                                      <a:latin typeface="Cambria Math" panose="02040503050406030204" pitchFamily="18" charset="0"/>
                                    </a:rPr>
                                    <m:t>𝑚</m:t>
                                  </m:r>
                                </m:sub>
                              </m:sSub>
                            </m:e>
                          </m:mr>
                          <m:mr>
                            <m:e>
                              <m:r>
                                <a:rPr lang="nl-BE" sz="2500" i="1">
                                  <a:latin typeface="Cambria Math" panose="02040503050406030204" pitchFamily="18" charset="0"/>
                                </a:rPr>
                                <m:t>⋮</m:t>
                              </m:r>
                            </m:e>
                            <m:e>
                              <m:r>
                                <a:rPr lang="nl-BE" sz="2500" i="1">
                                  <a:latin typeface="Cambria Math" panose="02040503050406030204" pitchFamily="18" charset="0"/>
                                </a:rPr>
                                <m:t>⋱</m:t>
                              </m:r>
                            </m:e>
                            <m:e>
                              <m:r>
                                <a:rPr lang="nl-BE" sz="2500" i="1">
                                  <a:latin typeface="Cambria Math" panose="02040503050406030204" pitchFamily="18" charset="0"/>
                                </a:rPr>
                                <m:t>⋮</m:t>
                              </m:r>
                            </m:e>
                          </m:mr>
                          <m:mr>
                            <m:e>
                              <m:sSub>
                                <m:sSubPr>
                                  <m:ctrlPr>
                                    <a:rPr lang="nl-BE" sz="2500" i="1">
                                      <a:latin typeface="Cambria Math" panose="02040503050406030204" pitchFamily="18" charset="0"/>
                                    </a:rPr>
                                  </m:ctrlPr>
                                </m:sSubPr>
                                <m:e>
                                  <m:r>
                                    <a:rPr lang="en-GB" sz="2500" i="1">
                                      <a:latin typeface="Cambria Math" panose="02040503050406030204" pitchFamily="18" charset="0"/>
                                    </a:rPr>
                                    <m:t>𝑎</m:t>
                                  </m:r>
                                </m:e>
                                <m:sub>
                                  <m:r>
                                    <a:rPr lang="en-GB" sz="2500" i="1">
                                      <a:latin typeface="Cambria Math" panose="02040503050406030204" pitchFamily="18" charset="0"/>
                                    </a:rPr>
                                    <m:t>𝑛</m:t>
                                  </m:r>
                                  <m:r>
                                    <a:rPr lang="en-GB" sz="2500" i="1">
                                      <a:latin typeface="Cambria Math" panose="02040503050406030204" pitchFamily="18" charset="0"/>
                                    </a:rPr>
                                    <m:t>1</m:t>
                                  </m:r>
                                </m:sub>
                              </m:sSub>
                            </m:e>
                            <m:e>
                              <m:r>
                                <a:rPr lang="nl-BE" sz="2500" i="1">
                                  <a:latin typeface="Cambria Math" panose="02040503050406030204" pitchFamily="18" charset="0"/>
                                </a:rPr>
                                <m:t>⋯</m:t>
                              </m:r>
                            </m:e>
                            <m:e>
                              <m:sSub>
                                <m:sSubPr>
                                  <m:ctrlPr>
                                    <a:rPr lang="en-GB" sz="2500" i="1">
                                      <a:latin typeface="Cambria Math" panose="02040503050406030204" pitchFamily="18" charset="0"/>
                                    </a:rPr>
                                  </m:ctrlPr>
                                </m:sSubPr>
                                <m:e>
                                  <m:r>
                                    <a:rPr lang="en-GB" sz="2500" i="1">
                                      <a:latin typeface="Cambria Math" panose="02040503050406030204" pitchFamily="18" charset="0"/>
                                    </a:rPr>
                                    <m:t>𝑎</m:t>
                                  </m:r>
                                </m:e>
                                <m:sub>
                                  <m:r>
                                    <a:rPr lang="en-GB" sz="2500" i="1">
                                      <a:latin typeface="Cambria Math" panose="02040503050406030204" pitchFamily="18" charset="0"/>
                                    </a:rPr>
                                    <m:t>𝑛𝑚</m:t>
                                  </m:r>
                                </m:sub>
                              </m:sSub>
                            </m:e>
                          </m:mr>
                        </m:m>
                      </m:e>
                    </m:d>
                    <m:r>
                      <a:rPr lang="nl-BE" sz="2500" i="1" smtClean="0">
                        <a:latin typeface="Cambria Math" panose="02040503050406030204" pitchFamily="18" charset="0"/>
                        <a:ea typeface="Cambria Math" panose="02040503050406030204" pitchFamily="18" charset="0"/>
                      </a:rPr>
                      <m:t>∈</m:t>
                    </m:r>
                    <m:r>
                      <a:rPr lang="nl-BE" sz="2500" i="1" smtClean="0">
                        <a:latin typeface="Cambria Math" panose="02040503050406030204" pitchFamily="18" charset="0"/>
                        <a:ea typeface="Cambria Math" panose="02040503050406030204" pitchFamily="18" charset="0"/>
                      </a:rPr>
                      <m:t>ℝ</m:t>
                    </m:r>
                  </m:oMath>
                </a14:m>
                <a:r>
                  <a:rPr lang="en-GB" sz="2500"/>
                  <a:t> </a:t>
                </a:r>
                <a:endParaRPr lang="LID4096" sz="2500"/>
              </a:p>
            </p:txBody>
          </p:sp>
        </mc:Choice>
        <mc:Fallback xmlns="">
          <p:sp>
            <p:nvSpPr>
              <p:cNvPr id="8" name="Tekstvak 7">
                <a:extLst>
                  <a:ext uri="{FF2B5EF4-FFF2-40B4-BE49-F238E27FC236}">
                    <a16:creationId xmlns:a16="http://schemas.microsoft.com/office/drawing/2014/main" id="{47320B7F-C812-E8E9-7916-625B513A51FC}"/>
                  </a:ext>
                </a:extLst>
              </p:cNvPr>
              <p:cNvSpPr txBox="1">
                <a:spLocks noRot="1" noChangeAspect="1" noMove="1" noResize="1" noEditPoints="1" noAdjustHandles="1" noChangeArrowheads="1" noChangeShapeType="1" noTextEdit="1"/>
              </p:cNvSpPr>
              <p:nvPr/>
            </p:nvSpPr>
            <p:spPr>
              <a:xfrm>
                <a:off x="647087" y="3905595"/>
                <a:ext cx="4214231" cy="12221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FC9CA624-6F11-5A28-CB55-36086FB19A47}"/>
                  </a:ext>
                </a:extLst>
              </p:cNvPr>
              <p:cNvSpPr txBox="1"/>
              <p:nvPr/>
            </p:nvSpPr>
            <p:spPr>
              <a:xfrm>
                <a:off x="4309367" y="5559399"/>
                <a:ext cx="5616089" cy="768672"/>
              </a:xfrm>
              <a:prstGeom prst="rect">
                <a:avLst/>
              </a:prstGeom>
              <a:noFill/>
            </p:spPr>
            <p:txBody>
              <a:bodyPr wrap="none" lIns="0" tIns="0" rIns="0" bIns="0" rtlCol="0">
                <a:spAutoFit/>
              </a:bodyPr>
              <a:lstStyle/>
              <a:p>
                <a:pPr>
                  <a:lnSpc>
                    <a:spcPct val="120000"/>
                  </a:lnSpc>
                </a:pPr>
                <a14:m>
                  <m:oMath xmlns:m="http://schemas.openxmlformats.org/officeDocument/2006/math">
                    <m:func>
                      <m:funcPr>
                        <m:ctrlPr>
                          <a:rPr lang="en-GB" sz="2500" b="0" i="1" smtClean="0">
                            <a:latin typeface="Cambria Math" panose="02040503050406030204" pitchFamily="18" charset="0"/>
                          </a:rPr>
                        </m:ctrlPr>
                      </m:funcPr>
                      <m:fName>
                        <m:r>
                          <m:rPr>
                            <m:sty m:val="p"/>
                          </m:rPr>
                          <a:rPr lang="en-GB" sz="2500" b="0" i="0" smtClean="0">
                            <a:latin typeface="Cambria Math" panose="02040503050406030204" pitchFamily="18" charset="0"/>
                          </a:rPr>
                          <m:t>det</m:t>
                        </m:r>
                      </m:fName>
                      <m:e>
                        <m:d>
                          <m:dPr>
                            <m:ctrlPr>
                              <a:rPr lang="en-GB" sz="2500" b="0" i="1" smtClean="0">
                                <a:latin typeface="Cambria Math" panose="02040503050406030204" pitchFamily="18" charset="0"/>
                              </a:rPr>
                            </m:ctrlPr>
                          </m:dPr>
                          <m:e>
                            <m:r>
                              <a:rPr lang="en-GB" sz="2500" b="0" i="1" smtClean="0">
                                <a:latin typeface="Cambria Math" panose="02040503050406030204" pitchFamily="18" charset="0"/>
                              </a:rPr>
                              <m:t>𝐴</m:t>
                            </m:r>
                          </m:e>
                        </m:d>
                      </m:e>
                    </m:func>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eqArr>
                          <m:eqArrPr>
                            <m:ctrlPr>
                              <a:rPr lang="en-GB" sz="2500" b="0" i="1" smtClean="0">
                                <a:latin typeface="Cambria Math" panose="02040503050406030204" pitchFamily="18" charset="0"/>
                              </a:rPr>
                            </m:ctrlPr>
                          </m:eqArrPr>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11</m:t>
                                </m:r>
                              </m:sub>
                            </m:sSub>
                            <m:r>
                              <a:rPr lang="en-GB" sz="2500" b="0" i="1" smtClean="0">
                                <a:latin typeface="Cambria Math" panose="02040503050406030204" pitchFamily="18" charset="0"/>
                              </a:rPr>
                              <m:t> </m:t>
                            </m:r>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12</m:t>
                                </m:r>
                              </m:sub>
                            </m:sSub>
                          </m:e>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21</m:t>
                                </m:r>
                              </m:sub>
                            </m:sSub>
                            <m:sSub>
                              <m:sSubPr>
                                <m:ctrlPr>
                                  <a:rPr lang="en-GB" sz="2500" i="1">
                                    <a:latin typeface="Cambria Math" panose="02040503050406030204" pitchFamily="18" charset="0"/>
                                  </a:rPr>
                                </m:ctrlPr>
                              </m:sSubPr>
                              <m:e>
                                <m:r>
                                  <a:rPr lang="en-GB" sz="2500" b="0" i="1" smtClean="0">
                                    <a:latin typeface="Cambria Math" panose="02040503050406030204" pitchFamily="18" charset="0"/>
                                  </a:rPr>
                                  <m:t> </m:t>
                                </m:r>
                                <m:r>
                                  <a:rPr lang="en-GB" sz="2500" i="1">
                                    <a:latin typeface="Cambria Math" panose="02040503050406030204" pitchFamily="18" charset="0"/>
                                  </a:rPr>
                                  <m:t>𝑎</m:t>
                                </m:r>
                              </m:e>
                              <m:sub>
                                <m:r>
                                  <a:rPr lang="en-GB" sz="2500" i="1">
                                    <a:latin typeface="Cambria Math" panose="02040503050406030204" pitchFamily="18" charset="0"/>
                                  </a:rPr>
                                  <m:t>2</m:t>
                                </m:r>
                                <m:r>
                                  <a:rPr lang="en-GB" sz="2500" b="0" i="1" smtClean="0">
                                    <a:latin typeface="Cambria Math" panose="02040503050406030204" pitchFamily="18" charset="0"/>
                                  </a:rPr>
                                  <m:t>2</m:t>
                                </m:r>
                              </m:sub>
                            </m:sSub>
                          </m:e>
                        </m:eqArr>
                      </m:e>
                    </m:d>
                    <m:r>
                      <a:rPr lang="en-GB" sz="2500" b="0" i="1" smtClean="0">
                        <a:latin typeface="Cambria Math" panose="02040503050406030204" pitchFamily="18" charset="0"/>
                        <a:ea typeface="Cambria Math" panose="02040503050406030204" pitchFamily="18" charset="0"/>
                      </a:rPr>
                      <m:t>=</m:t>
                    </m:r>
                  </m:oMath>
                </a14:m>
                <a:r>
                  <a:rPr lang="en-GB" sz="2500"/>
                  <a:t> </a:t>
                </a:r>
                <a14:m>
                  <m:oMath xmlns:m="http://schemas.openxmlformats.org/officeDocument/2006/math">
                    <m:sSub>
                      <m:sSubPr>
                        <m:ctrlPr>
                          <a:rPr lang="en-GB" sz="2500" i="1">
                            <a:latin typeface="Cambria Math" panose="02040503050406030204" pitchFamily="18" charset="0"/>
                          </a:rPr>
                        </m:ctrlPr>
                      </m:sSubPr>
                      <m:e>
                        <m:r>
                          <a:rPr lang="en-GB" sz="2500" i="1">
                            <a:latin typeface="Cambria Math" panose="02040503050406030204" pitchFamily="18" charset="0"/>
                          </a:rPr>
                          <m:t>𝑎</m:t>
                        </m:r>
                      </m:e>
                      <m:sub>
                        <m:r>
                          <a:rPr lang="en-GB" sz="2500" i="1">
                            <a:latin typeface="Cambria Math" panose="02040503050406030204" pitchFamily="18" charset="0"/>
                          </a:rPr>
                          <m:t>11</m:t>
                        </m:r>
                      </m:sub>
                    </m:sSub>
                    <m:r>
                      <a:rPr lang="en-GB" sz="2500" i="1" smtClean="0">
                        <a:latin typeface="Cambria Math" panose="02040503050406030204" pitchFamily="18" charset="0"/>
                        <a:ea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 </m:t>
                        </m:r>
                        <m:r>
                          <a:rPr lang="en-GB" sz="2500" i="1">
                            <a:latin typeface="Cambria Math" panose="02040503050406030204" pitchFamily="18" charset="0"/>
                          </a:rPr>
                          <m:t>𝑎</m:t>
                        </m:r>
                      </m:e>
                      <m:sub>
                        <m:r>
                          <a:rPr lang="en-GB" sz="2500" i="1">
                            <a:latin typeface="Cambria Math" panose="02040503050406030204" pitchFamily="18" charset="0"/>
                          </a:rPr>
                          <m:t>22</m:t>
                        </m:r>
                      </m:sub>
                    </m:sSub>
                  </m:oMath>
                </a14:m>
                <a:r>
                  <a:rPr lang="en-GB" sz="2500"/>
                  <a:t> - </a:t>
                </a:r>
                <a14:m>
                  <m:oMath xmlns:m="http://schemas.openxmlformats.org/officeDocument/2006/math">
                    <m:sSub>
                      <m:sSubPr>
                        <m:ctrlPr>
                          <a:rPr lang="en-GB" sz="2500" i="1">
                            <a:latin typeface="Cambria Math" panose="02040503050406030204" pitchFamily="18" charset="0"/>
                          </a:rPr>
                        </m:ctrlPr>
                      </m:sSubPr>
                      <m:e>
                        <m:r>
                          <a:rPr lang="en-GB" sz="2500" i="1">
                            <a:latin typeface="Cambria Math" panose="02040503050406030204" pitchFamily="18" charset="0"/>
                          </a:rPr>
                          <m:t>𝑎</m:t>
                        </m:r>
                      </m:e>
                      <m:sub>
                        <m:r>
                          <a:rPr lang="en-GB" sz="2500" i="1">
                            <a:latin typeface="Cambria Math" panose="02040503050406030204" pitchFamily="18" charset="0"/>
                          </a:rPr>
                          <m:t>1</m:t>
                        </m:r>
                        <m:r>
                          <a:rPr lang="en-GB" sz="2500" b="0" i="1" smtClean="0">
                            <a:latin typeface="Cambria Math" panose="02040503050406030204" pitchFamily="18" charset="0"/>
                          </a:rPr>
                          <m:t>2</m:t>
                        </m:r>
                      </m:sub>
                    </m:sSub>
                    <m:r>
                      <a:rPr lang="en-GB" sz="2500" i="1">
                        <a:latin typeface="Cambria Math" panose="02040503050406030204" pitchFamily="18" charset="0"/>
                        <a:ea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 </m:t>
                        </m:r>
                        <m:r>
                          <a:rPr lang="en-GB" sz="2500" i="1">
                            <a:latin typeface="Cambria Math" panose="02040503050406030204" pitchFamily="18" charset="0"/>
                          </a:rPr>
                          <m:t>𝑎</m:t>
                        </m:r>
                      </m:e>
                      <m:sub>
                        <m:r>
                          <a:rPr lang="en-GB" sz="2500" i="1">
                            <a:latin typeface="Cambria Math" panose="02040503050406030204" pitchFamily="18" charset="0"/>
                          </a:rPr>
                          <m:t>2</m:t>
                        </m:r>
                        <m:r>
                          <a:rPr lang="en-GB" sz="2500" b="0" i="1" smtClean="0">
                            <a:latin typeface="Cambria Math" panose="02040503050406030204" pitchFamily="18" charset="0"/>
                          </a:rPr>
                          <m:t>1</m:t>
                        </m:r>
                      </m:sub>
                    </m:sSub>
                  </m:oMath>
                </a14:m>
                <a:r>
                  <a:rPr lang="en-GB" sz="2500"/>
                  <a:t> </a:t>
                </a:r>
                <a:endParaRPr lang="LID4096" sz="2500"/>
              </a:p>
            </p:txBody>
          </p:sp>
        </mc:Choice>
        <mc:Fallback xmlns="">
          <p:sp>
            <p:nvSpPr>
              <p:cNvPr id="9" name="Tekstvak 8">
                <a:extLst>
                  <a:ext uri="{FF2B5EF4-FFF2-40B4-BE49-F238E27FC236}">
                    <a16:creationId xmlns:a16="http://schemas.microsoft.com/office/drawing/2014/main" id="{FC9CA624-6F11-5A28-CB55-36086FB19A47}"/>
                  </a:ext>
                </a:extLst>
              </p:cNvPr>
              <p:cNvSpPr txBox="1">
                <a:spLocks noRot="1" noChangeAspect="1" noMove="1" noResize="1" noEditPoints="1" noAdjustHandles="1" noChangeArrowheads="1" noChangeShapeType="1" noTextEdit="1"/>
              </p:cNvSpPr>
              <p:nvPr/>
            </p:nvSpPr>
            <p:spPr>
              <a:xfrm>
                <a:off x="4309367" y="5559399"/>
                <a:ext cx="5616089" cy="768672"/>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kstvak 4">
                <a:extLst>
                  <a:ext uri="{FF2B5EF4-FFF2-40B4-BE49-F238E27FC236}">
                    <a16:creationId xmlns:a16="http://schemas.microsoft.com/office/drawing/2014/main" id="{E543EB0A-2460-9CE5-564B-4A0079539617}"/>
                  </a:ext>
                </a:extLst>
              </p:cNvPr>
              <p:cNvSpPr txBox="1"/>
              <p:nvPr/>
            </p:nvSpPr>
            <p:spPr>
              <a:xfrm>
                <a:off x="1079770" y="1584905"/>
                <a:ext cx="4177746" cy="1222194"/>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GB" sz="2500" b="0" i="1" smtClean="0">
                          <a:latin typeface="Cambria Math" panose="02040503050406030204" pitchFamily="18" charset="0"/>
                        </a:rPr>
                        <m:t>𝐴</m:t>
                      </m:r>
                      <m:r>
                        <a:rPr lang="en-GB" sz="2500" b="0" i="1" smtClean="0">
                          <a:latin typeface="Cambria Math" panose="02040503050406030204" pitchFamily="18" charset="0"/>
                        </a:rPr>
                        <m:t>=</m:t>
                      </m:r>
                      <m:d>
                        <m:dPr>
                          <m:begChr m:val="["/>
                          <m:endChr m:val="]"/>
                          <m:ctrlPr>
                            <a:rPr lang="nl-BE" sz="2500" i="1" smtClean="0">
                              <a:latin typeface="Cambria Math" panose="02040503050406030204" pitchFamily="18" charset="0"/>
                            </a:rPr>
                          </m:ctrlPr>
                        </m:dPr>
                        <m:e>
                          <m:m>
                            <m:mPr>
                              <m:mcs>
                                <m:mc>
                                  <m:mcPr>
                                    <m:count m:val="3"/>
                                    <m:mcJc m:val="center"/>
                                  </m:mcPr>
                                </m:mc>
                              </m:mcs>
                              <m:ctrlPr>
                                <a:rPr lang="nl-BE" sz="2500" i="1" smtClean="0">
                                  <a:latin typeface="Cambria Math" panose="02040503050406030204" pitchFamily="18" charset="0"/>
                                </a:rPr>
                              </m:ctrlPr>
                            </m:mPr>
                            <m:mr>
                              <m:e>
                                <m:sSub>
                                  <m:sSubPr>
                                    <m:ctrlPr>
                                      <a:rPr lang="nl-BE" sz="250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11</m:t>
                                    </m:r>
                                  </m:sub>
                                </m:sSub>
                              </m:e>
                              <m:e>
                                <m:r>
                                  <a:rPr lang="nl-BE" sz="2500" i="1" smtClean="0">
                                    <a:latin typeface="Cambria Math" panose="02040503050406030204" pitchFamily="18" charset="0"/>
                                  </a:rPr>
                                  <m:t>⋯</m:t>
                                </m:r>
                              </m:e>
                              <m:e>
                                <m:sSub>
                                  <m:sSubPr>
                                    <m:ctrlPr>
                                      <a:rPr lang="nl-BE" sz="250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1</m:t>
                                    </m:r>
                                    <m:r>
                                      <a:rPr lang="en-GB" sz="2500" b="0" i="1" smtClean="0">
                                        <a:latin typeface="Cambria Math" panose="02040503050406030204" pitchFamily="18" charset="0"/>
                                      </a:rPr>
                                      <m:t>𝑚</m:t>
                                    </m:r>
                                  </m:sub>
                                </m:sSub>
                              </m:e>
                            </m:mr>
                            <m:mr>
                              <m:e>
                                <m:r>
                                  <a:rPr lang="nl-BE" sz="2500" i="1" smtClean="0">
                                    <a:latin typeface="Cambria Math" panose="02040503050406030204" pitchFamily="18" charset="0"/>
                                  </a:rPr>
                                  <m:t>⋮</m:t>
                                </m:r>
                              </m:e>
                              <m:e>
                                <m:r>
                                  <a:rPr lang="nl-BE" sz="2500" i="1" smtClean="0">
                                    <a:latin typeface="Cambria Math" panose="02040503050406030204" pitchFamily="18" charset="0"/>
                                  </a:rPr>
                                  <m:t>⋱</m:t>
                                </m:r>
                              </m:e>
                              <m:e>
                                <m:r>
                                  <a:rPr lang="nl-BE" sz="2500" i="1" smtClean="0">
                                    <a:latin typeface="Cambria Math" panose="02040503050406030204" pitchFamily="18" charset="0"/>
                                  </a:rPr>
                                  <m:t>⋮</m:t>
                                </m:r>
                              </m:e>
                            </m:mr>
                            <m:mr>
                              <m:e>
                                <m:sSub>
                                  <m:sSubPr>
                                    <m:ctrlPr>
                                      <a:rPr lang="nl-BE" sz="250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𝑛</m:t>
                                    </m:r>
                                    <m:r>
                                      <a:rPr lang="en-GB" sz="2500" b="0" i="1" smtClean="0">
                                        <a:latin typeface="Cambria Math" panose="02040503050406030204" pitchFamily="18" charset="0"/>
                                      </a:rPr>
                                      <m:t>1</m:t>
                                    </m:r>
                                  </m:sub>
                                </m:sSub>
                              </m:e>
                              <m:e>
                                <m:r>
                                  <a:rPr lang="nl-BE" sz="2500" i="1" smtClean="0">
                                    <a:latin typeface="Cambria Math" panose="02040503050406030204" pitchFamily="18" charset="0"/>
                                  </a:rPr>
                                  <m:t>⋯</m:t>
                                </m:r>
                              </m:e>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𝑎</m:t>
                                    </m:r>
                                  </m:e>
                                  <m:sub>
                                    <m:r>
                                      <a:rPr lang="en-GB" sz="2500" b="0" i="1" smtClean="0">
                                        <a:latin typeface="Cambria Math" panose="02040503050406030204" pitchFamily="18" charset="0"/>
                                      </a:rPr>
                                      <m:t>𝑛𝑚</m:t>
                                    </m:r>
                                  </m:sub>
                                </m:sSub>
                              </m:e>
                            </m:mr>
                          </m:m>
                        </m:e>
                      </m:d>
                      <m:r>
                        <a:rPr lang="nl-BE" sz="2500" i="1" smtClean="0">
                          <a:latin typeface="Cambria Math" panose="02040503050406030204" pitchFamily="18" charset="0"/>
                          <a:ea typeface="Cambria Math" panose="02040503050406030204" pitchFamily="18" charset="0"/>
                        </a:rPr>
                        <m:t>∈</m:t>
                      </m:r>
                      <m:r>
                        <a:rPr lang="en-GB" sz="2500" b="0" i="1" smtClean="0">
                          <a:latin typeface="Cambria Math" panose="02040503050406030204" pitchFamily="18" charset="0"/>
                          <a:ea typeface="Cambria Math" panose="02040503050406030204" pitchFamily="18" charset="0"/>
                        </a:rPr>
                        <m:t> </m:t>
                      </m:r>
                      <m:sSup>
                        <m:sSupPr>
                          <m:ctrlPr>
                            <a:rPr lang="en-GB" sz="2500" b="0" i="1" smtClean="0">
                              <a:latin typeface="Cambria Math" panose="02040503050406030204" pitchFamily="18" charset="0"/>
                              <a:ea typeface="Cambria Math" panose="02040503050406030204" pitchFamily="18" charset="0"/>
                            </a:rPr>
                          </m:ctrlPr>
                        </m:sSupPr>
                        <m:e>
                          <m:r>
                            <a:rPr lang="en-GB" sz="2500" i="1">
                              <a:latin typeface="Cambria Math" panose="02040503050406030204" pitchFamily="18" charset="0"/>
                              <a:ea typeface="Cambria Math" panose="02040503050406030204" pitchFamily="18" charset="0"/>
                            </a:rPr>
                            <m:t>ℝ</m:t>
                          </m:r>
                        </m:e>
                        <m:sup>
                          <m:r>
                            <a:rPr lang="en-GB" sz="2500" b="0" i="1" smtClean="0">
                              <a:latin typeface="Cambria Math" panose="02040503050406030204" pitchFamily="18" charset="0"/>
                              <a:ea typeface="Cambria Math" panose="02040503050406030204" pitchFamily="18" charset="0"/>
                            </a:rPr>
                            <m:t>𝑛</m:t>
                          </m:r>
                          <m:r>
                            <a:rPr lang="en-GB" sz="2500" b="0" i="1" smtClean="0">
                              <a:latin typeface="Cambria Math" panose="02040503050406030204" pitchFamily="18" charset="0"/>
                              <a:ea typeface="Cambria Math" panose="02040503050406030204" pitchFamily="18" charset="0"/>
                            </a:rPr>
                            <m:t>×</m:t>
                          </m:r>
                          <m:r>
                            <a:rPr lang="en-GB" sz="2500" b="0" i="1" smtClean="0">
                              <a:latin typeface="Cambria Math" panose="02040503050406030204" pitchFamily="18" charset="0"/>
                              <a:ea typeface="Cambria Math" panose="02040503050406030204" pitchFamily="18" charset="0"/>
                            </a:rPr>
                            <m:t>𝑚</m:t>
                          </m:r>
                        </m:sup>
                      </m:sSup>
                    </m:oMath>
                  </m:oMathPara>
                </a14:m>
                <a:endParaRPr lang="LID4096" sz="2500"/>
              </a:p>
            </p:txBody>
          </p:sp>
        </mc:Choice>
        <mc:Fallback xmlns="">
          <p:sp>
            <p:nvSpPr>
              <p:cNvPr id="5" name="Tekstvak 4">
                <a:extLst>
                  <a:ext uri="{FF2B5EF4-FFF2-40B4-BE49-F238E27FC236}">
                    <a16:creationId xmlns:a16="http://schemas.microsoft.com/office/drawing/2014/main" id="{E543EB0A-2460-9CE5-564B-4A0079539617}"/>
                  </a:ext>
                </a:extLst>
              </p:cNvPr>
              <p:cNvSpPr txBox="1">
                <a:spLocks noRot="1" noChangeAspect="1" noMove="1" noResize="1" noEditPoints="1" noAdjustHandles="1" noChangeArrowheads="1" noChangeShapeType="1" noTextEdit="1"/>
              </p:cNvSpPr>
              <p:nvPr/>
            </p:nvSpPr>
            <p:spPr>
              <a:xfrm>
                <a:off x="1079770" y="1584905"/>
                <a:ext cx="4177746" cy="122219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367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6E42D-F41A-F5B6-37B1-220FEEDEFE97}"/>
              </a:ext>
            </a:extLst>
          </p:cNvPr>
          <p:cNvSpPr>
            <a:spLocks noGrp="1"/>
          </p:cNvSpPr>
          <p:nvPr>
            <p:ph type="title"/>
          </p:nvPr>
        </p:nvSpPr>
        <p:spPr/>
        <p:txBody>
          <a:bodyPr/>
          <a:lstStyle/>
          <a:p>
            <a:r>
              <a:rPr lang="nl-BE" err="1"/>
              <a:t>Eigenvectors</a:t>
            </a:r>
            <a:r>
              <a:rPr lang="nl-BE"/>
              <a:t> </a:t>
            </a:r>
            <a:r>
              <a:rPr lang="nl-BE" err="1"/>
              <a:t>and</a:t>
            </a:r>
            <a:r>
              <a:rPr lang="nl-BE"/>
              <a:t> </a:t>
            </a:r>
            <a:r>
              <a:rPr lang="nl-BE" err="1"/>
              <a:t>values</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9BEA8EFE-81CE-893A-5655-0F6A6D6B3914}"/>
                  </a:ext>
                </a:extLst>
              </p:cNvPr>
              <p:cNvSpPr>
                <a:spLocks noGrp="1"/>
              </p:cNvSpPr>
              <p:nvPr>
                <p:ph idx="1"/>
              </p:nvPr>
            </p:nvSpPr>
            <p:spPr/>
            <p:txBody>
              <a:bodyPr>
                <a:normAutofit lnSpcReduction="10000"/>
              </a:bodyPr>
              <a:lstStyle/>
              <a:p>
                <a:r>
                  <a:rPr lang="nl-BE"/>
                  <a:t>Matrix </a:t>
                </a:r>
                <a:r>
                  <a:rPr lang="nl-BE" err="1"/>
                  <a:t>maps</a:t>
                </a:r>
                <a:r>
                  <a:rPr lang="nl-BE"/>
                  <a:t> column vector </a:t>
                </a:r>
                <a:r>
                  <a:rPr lang="nl-BE" err="1"/>
                  <a:t>into</a:t>
                </a:r>
                <a:r>
                  <a:rPr lang="nl-BE"/>
                  <a:t> </a:t>
                </a:r>
                <a:r>
                  <a:rPr lang="nl-BE" err="1"/>
                  <a:t>another</a:t>
                </a:r>
                <a:r>
                  <a:rPr lang="nl-BE"/>
                  <a:t> </a:t>
                </a:r>
                <a:r>
                  <a:rPr lang="nl-BE" err="1"/>
                  <a:t>one</a:t>
                </a:r>
                <a:r>
                  <a:rPr lang="nl-BE"/>
                  <a:t> </a:t>
                </a:r>
                <a:r>
                  <a:rPr lang="nl-BE" err="1"/>
                  <a:t>with</a:t>
                </a:r>
                <a:r>
                  <a:rPr lang="nl-BE"/>
                  <a:t> </a:t>
                </a:r>
                <a:r>
                  <a:rPr lang="nl-BE" err="1"/>
                  <a:t>transformation</a:t>
                </a:r>
                <a:r>
                  <a:rPr lang="nl-BE"/>
                  <a:t>:</a:t>
                </a:r>
              </a:p>
              <a:p>
                <a:pPr marL="60273" indent="0">
                  <a:buNone/>
                </a:pPr>
                <a14:m>
                  <m:oMath xmlns:m="http://schemas.openxmlformats.org/officeDocument/2006/math">
                    <m:r>
                      <a:rPr lang="en-GB" sz="3600" i="1">
                        <a:latin typeface="Cambria Math" panose="02040503050406030204" pitchFamily="18" charset="0"/>
                      </a:rPr>
                      <m:t>𝑦</m:t>
                    </m:r>
                    <m:r>
                      <a:rPr lang="en-GB" sz="3600" i="1">
                        <a:latin typeface="Cambria Math" panose="02040503050406030204" pitchFamily="18" charset="0"/>
                      </a:rPr>
                      <m:t>=</m:t>
                    </m:r>
                    <m:r>
                      <a:rPr lang="en-GB" sz="3600" i="1">
                        <a:latin typeface="Cambria Math" panose="02040503050406030204" pitchFamily="18" charset="0"/>
                      </a:rPr>
                      <m:t>𝐴𝑥</m:t>
                    </m:r>
                    <m:r>
                      <a:rPr lang="en-GB" sz="3600" b="0" i="1" smtClean="0">
                        <a:latin typeface="Cambria Math" panose="02040503050406030204" pitchFamily="18" charset="0"/>
                      </a:rPr>
                      <m:t>, </m:t>
                    </m:r>
                  </m:oMath>
                </a14:m>
                <a:r>
                  <a:rPr lang="en-GB" sz="3600"/>
                  <a:t> </a:t>
                </a:r>
                <a14:m>
                  <m:oMath xmlns:m="http://schemas.openxmlformats.org/officeDocument/2006/math">
                    <m:r>
                      <a:rPr lang="en-GB" sz="3600" i="1">
                        <a:latin typeface="Cambria Math" panose="02040503050406030204" pitchFamily="18" charset="0"/>
                      </a:rPr>
                      <m:t>𝐴</m:t>
                    </m:r>
                    <m:r>
                      <a:rPr lang="nl-BE"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 </m:t>
                    </m:r>
                    <m:sSup>
                      <m:sSupPr>
                        <m:ctrlPr>
                          <a:rPr lang="en-GB" sz="3600" i="1">
                            <a:latin typeface="Cambria Math" panose="02040503050406030204" pitchFamily="18" charset="0"/>
                            <a:ea typeface="Cambria Math" panose="02040503050406030204" pitchFamily="18" charset="0"/>
                          </a:rPr>
                        </m:ctrlPr>
                      </m:sSupPr>
                      <m:e>
                        <m:r>
                          <a:rPr lang="en-GB" sz="3600" i="1">
                            <a:latin typeface="Cambria Math" panose="02040503050406030204" pitchFamily="18" charset="0"/>
                            <a:ea typeface="Cambria Math" panose="02040503050406030204" pitchFamily="18" charset="0"/>
                          </a:rPr>
                          <m:t>ℝ</m:t>
                        </m:r>
                      </m:e>
                      <m:sup>
                        <m:r>
                          <a:rPr lang="en-GB" sz="3600" i="1">
                            <a:latin typeface="Cambria Math" panose="02040503050406030204" pitchFamily="18" charset="0"/>
                            <a:ea typeface="Cambria Math" panose="02040503050406030204" pitchFamily="18" charset="0"/>
                          </a:rPr>
                          <m:t>𝑛</m:t>
                        </m:r>
                        <m:r>
                          <a:rPr lang="en-GB" sz="3600" i="1">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𝑛</m:t>
                        </m:r>
                      </m:sup>
                    </m:sSup>
                  </m:oMath>
                </a14:m>
                <a:endParaRPr lang="en-GB" sz="3600"/>
              </a:p>
              <a:p>
                <a:pPr marL="60273" indent="0">
                  <a:buNone/>
                </a:pPr>
                <a:r>
                  <a:rPr lang="en-GB" sz="3600" b="0"/>
                  <a:t>Rotation matrix: </a:t>
                </a:r>
                <a14:m>
                  <m:oMath xmlns:m="http://schemas.openxmlformats.org/officeDocument/2006/math">
                    <m:r>
                      <a:rPr lang="en-GB" sz="3600" b="0" i="1" smtClean="0">
                        <a:latin typeface="Cambria Math" panose="02040503050406030204" pitchFamily="18" charset="0"/>
                      </a:rPr>
                      <m:t>𝐴</m:t>
                    </m:r>
                    <m:r>
                      <a:rPr lang="en-GB" sz="3600" b="0" i="1" smtClean="0">
                        <a:latin typeface="Cambria Math" panose="02040503050406030204" pitchFamily="18" charset="0"/>
                      </a:rPr>
                      <m:t>=</m:t>
                    </m:r>
                    <m:d>
                      <m:dPr>
                        <m:ctrlPr>
                          <a:rPr lang="nl-BE" sz="3600" i="1" smtClean="0">
                            <a:latin typeface="Cambria Math" panose="02040503050406030204" pitchFamily="18" charset="0"/>
                          </a:rPr>
                        </m:ctrlPr>
                      </m:dPr>
                      <m:e>
                        <m:m>
                          <m:mPr>
                            <m:mcs>
                              <m:mc>
                                <m:mcPr>
                                  <m:count m:val="2"/>
                                  <m:mcJc m:val="center"/>
                                </m:mcPr>
                              </m:mc>
                            </m:mcs>
                            <m:ctrlPr>
                              <a:rPr lang="nl-BE" sz="3600" i="1" smtClean="0">
                                <a:latin typeface="Cambria Math" panose="02040503050406030204" pitchFamily="18" charset="0"/>
                              </a:rPr>
                            </m:ctrlPr>
                          </m:mPr>
                          <m:mr>
                            <m:e>
                              <m:func>
                                <m:funcPr>
                                  <m:ctrlPr>
                                    <a:rPr lang="nl-BE" sz="3600" i="1" smtClean="0">
                                      <a:latin typeface="Cambria Math" panose="02040503050406030204" pitchFamily="18" charset="0"/>
                                    </a:rPr>
                                  </m:ctrlPr>
                                </m:funcPr>
                                <m:fName>
                                  <m:r>
                                    <m:rPr>
                                      <m:sty m:val="p"/>
                                      <m:brk m:alnAt="7"/>
                                    </m:rPr>
                                    <a:rPr lang="nl-BE" sz="3600" i="0" smtClean="0">
                                      <a:latin typeface="Cambria Math" panose="02040503050406030204" pitchFamily="18" charset="0"/>
                                    </a:rPr>
                                    <m:t>c</m:t>
                                  </m:r>
                                  <m:r>
                                    <m:rPr>
                                      <m:sty m:val="p"/>
                                    </m:rPr>
                                    <a:rPr lang="nl-BE" sz="3600" i="0" smtClean="0">
                                      <a:latin typeface="Cambria Math" panose="02040503050406030204" pitchFamily="18" charset="0"/>
                                    </a:rPr>
                                    <m:t>os</m:t>
                                  </m:r>
                                </m:fName>
                                <m:e>
                                  <m:r>
                                    <a:rPr lang="nl-BE" sz="3600" i="1" smtClean="0">
                                      <a:latin typeface="Cambria Math" panose="02040503050406030204" pitchFamily="18" charset="0"/>
                                      <a:ea typeface="Cambria Math" panose="02040503050406030204" pitchFamily="18" charset="0"/>
                                    </a:rPr>
                                    <m:t>𝜃</m:t>
                                  </m:r>
                                </m:e>
                              </m:func>
                            </m:e>
                            <m:e>
                              <m:func>
                                <m:funcPr>
                                  <m:ctrlPr>
                                    <a:rPr lang="nl-BE" sz="3600" i="1" smtClean="0">
                                      <a:latin typeface="Cambria Math" panose="02040503050406030204" pitchFamily="18" charset="0"/>
                                    </a:rPr>
                                  </m:ctrlPr>
                                </m:funcPr>
                                <m:fName>
                                  <m:r>
                                    <a:rPr lang="en-GB" sz="3600" b="0" i="0" smtClean="0">
                                      <a:latin typeface="Cambria Math" panose="02040503050406030204" pitchFamily="18" charset="0"/>
                                    </a:rPr>
                                    <m:t>−</m:t>
                                  </m:r>
                                  <m:r>
                                    <m:rPr>
                                      <m:sty m:val="p"/>
                                    </m:rPr>
                                    <a:rPr lang="nl-BE" sz="3600" i="0" smtClean="0">
                                      <a:latin typeface="Cambria Math" panose="02040503050406030204" pitchFamily="18" charset="0"/>
                                    </a:rPr>
                                    <m:t>sin</m:t>
                                  </m:r>
                                </m:fName>
                                <m:e>
                                  <m:r>
                                    <a:rPr lang="nl-BE" sz="3600" i="1" smtClean="0">
                                      <a:latin typeface="Cambria Math" panose="02040503050406030204" pitchFamily="18" charset="0"/>
                                      <a:ea typeface="Cambria Math" panose="02040503050406030204" pitchFamily="18" charset="0"/>
                                    </a:rPr>
                                    <m:t>𝜃</m:t>
                                  </m:r>
                                </m:e>
                              </m:func>
                            </m:e>
                          </m:mr>
                          <m:mr>
                            <m:e>
                              <m:func>
                                <m:funcPr>
                                  <m:ctrlPr>
                                    <a:rPr lang="nl-BE" sz="3600" i="1" smtClean="0">
                                      <a:latin typeface="Cambria Math" panose="02040503050406030204" pitchFamily="18" charset="0"/>
                                    </a:rPr>
                                  </m:ctrlPr>
                                </m:funcPr>
                                <m:fName>
                                  <m:r>
                                    <m:rPr>
                                      <m:sty m:val="p"/>
                                    </m:rPr>
                                    <a:rPr lang="nl-BE" sz="3600" i="0" smtClean="0">
                                      <a:latin typeface="Cambria Math" panose="02040503050406030204" pitchFamily="18" charset="0"/>
                                    </a:rPr>
                                    <m:t>sin</m:t>
                                  </m:r>
                                </m:fName>
                                <m:e>
                                  <m:r>
                                    <a:rPr lang="nl-BE" sz="3600" i="1" smtClean="0">
                                      <a:latin typeface="Cambria Math" panose="02040503050406030204" pitchFamily="18" charset="0"/>
                                      <a:ea typeface="Cambria Math" panose="02040503050406030204" pitchFamily="18" charset="0"/>
                                    </a:rPr>
                                    <m:t>𝜃</m:t>
                                  </m:r>
                                </m:e>
                              </m:func>
                            </m:e>
                            <m:e>
                              <m:func>
                                <m:funcPr>
                                  <m:ctrlPr>
                                    <a:rPr lang="nl-BE" sz="3600" i="1">
                                      <a:latin typeface="Cambria Math" panose="02040503050406030204" pitchFamily="18" charset="0"/>
                                    </a:rPr>
                                  </m:ctrlPr>
                                </m:funcPr>
                                <m:fName>
                                  <m:r>
                                    <m:rPr>
                                      <m:sty m:val="p"/>
                                      <m:brk m:alnAt="7"/>
                                    </m:rPr>
                                    <a:rPr lang="nl-BE" sz="3600">
                                      <a:latin typeface="Cambria Math" panose="02040503050406030204" pitchFamily="18" charset="0"/>
                                    </a:rPr>
                                    <m:t>c</m:t>
                                  </m:r>
                                  <m:r>
                                    <m:rPr>
                                      <m:sty m:val="p"/>
                                    </m:rPr>
                                    <a:rPr lang="nl-BE" sz="3600">
                                      <a:latin typeface="Cambria Math" panose="02040503050406030204" pitchFamily="18" charset="0"/>
                                    </a:rPr>
                                    <m:t>os</m:t>
                                  </m:r>
                                </m:fName>
                                <m:e>
                                  <m:r>
                                    <a:rPr lang="nl-BE" sz="3600" i="1">
                                      <a:latin typeface="Cambria Math" panose="02040503050406030204" pitchFamily="18" charset="0"/>
                                      <a:ea typeface="Cambria Math" panose="02040503050406030204" pitchFamily="18" charset="0"/>
                                    </a:rPr>
                                    <m:t>𝜃</m:t>
                                  </m:r>
                                </m:e>
                              </m:func>
                            </m:e>
                          </m:mr>
                        </m:m>
                      </m:e>
                    </m:d>
                  </m:oMath>
                </a14:m>
                <a:endParaRPr lang="LID4096" sz="3600"/>
              </a:p>
              <a:p>
                <a:r>
                  <a:rPr lang="en-GB" b="0"/>
                  <a:t>Eigenvector </a:t>
                </a:r>
                <a14:m>
                  <m:oMath xmlns:m="http://schemas.openxmlformats.org/officeDocument/2006/math">
                    <m:r>
                      <a:rPr lang="en-GB" i="1">
                        <a:latin typeface="Cambria Math" panose="02040503050406030204" pitchFamily="18" charset="0"/>
                      </a:rPr>
                      <m:t>𝑣</m:t>
                    </m:r>
                  </m:oMath>
                </a14:m>
                <a:r>
                  <a:rPr lang="en-GB" b="0"/>
                  <a:t> maps to itself with a factor </a:t>
                </a:r>
                <a14:m>
                  <m:oMath xmlns:m="http://schemas.openxmlformats.org/officeDocument/2006/math">
                    <m:r>
                      <a:rPr lang="en-GB" i="1">
                        <a:latin typeface="Cambria Math" panose="02040503050406030204" pitchFamily="18" charset="0"/>
                        <a:ea typeface="Cambria Math" panose="02040503050406030204" pitchFamily="18" charset="0"/>
                      </a:rPr>
                      <m:t>𝜆</m:t>
                    </m:r>
                  </m:oMath>
                </a14:m>
                <a:r>
                  <a:rPr lang="en-GB" b="0"/>
                  <a:t> (= eigenvalue)  </a:t>
                </a:r>
              </a:p>
              <a:p>
                <a:pPr marL="60273" indent="0">
                  <a:buNone/>
                </a:pPr>
                <a:r>
                  <a:rPr lang="en-GB"/>
                  <a:t>             </a:t>
                </a:r>
                <a:r>
                  <a:rPr lang="en-GB" b="0"/>
                  <a:t> </a:t>
                </a:r>
                <a14:m>
                  <m:oMath xmlns:m="http://schemas.openxmlformats.org/officeDocument/2006/math">
                    <m:r>
                      <a:rPr lang="nl-BE" b="0" i="0" smtClean="0">
                        <a:latin typeface="Cambria Math" panose="02040503050406030204" pitchFamily="18" charset="0"/>
                      </a:rPr>
                      <m:t>                     </m:t>
                    </m:r>
                    <m:r>
                      <a:rPr lang="en-GB" b="0" i="1" smtClean="0">
                        <a:latin typeface="Cambria Math" panose="02040503050406030204" pitchFamily="18" charset="0"/>
                      </a:rPr>
                      <m:t>𝑣</m:t>
                    </m:r>
                    <m:r>
                      <a:rPr lang="en-GB" b="0" i="1" smtClean="0">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𝐴𝑣</m:t>
                    </m:r>
                  </m:oMath>
                </a14:m>
                <a:endParaRPr lang="nl-BE"/>
              </a:p>
              <a:p>
                <a:pPr marL="60273" indent="0">
                  <a:buNone/>
                </a:pPr>
                <a:endParaRPr lang="nl-BE"/>
              </a:p>
              <a:p>
                <a:endParaRPr lang="nl-BE"/>
              </a:p>
              <a:p>
                <a:pPr marL="60273" indent="0">
                  <a:buNone/>
                </a:pPr>
                <a:endParaRPr lang="nl-BE"/>
              </a:p>
            </p:txBody>
          </p:sp>
        </mc:Choice>
        <mc:Fallback xmlns="">
          <p:sp>
            <p:nvSpPr>
              <p:cNvPr id="3" name="Tijdelijke aanduiding voor inhoud 2">
                <a:extLst>
                  <a:ext uri="{FF2B5EF4-FFF2-40B4-BE49-F238E27FC236}">
                    <a16:creationId xmlns:a16="http://schemas.microsoft.com/office/drawing/2014/main" id="{9BEA8EFE-81CE-893A-5655-0F6A6D6B3914}"/>
                  </a:ext>
                </a:extLst>
              </p:cNvPr>
              <p:cNvSpPr>
                <a:spLocks noGrp="1" noRot="1" noChangeAspect="1" noMove="1" noResize="1" noEditPoints="1" noAdjustHandles="1" noChangeArrowheads="1" noChangeShapeType="1" noTextEdit="1"/>
              </p:cNvSpPr>
              <p:nvPr>
                <p:ph idx="1"/>
              </p:nvPr>
            </p:nvSpPr>
            <p:spPr>
              <a:blipFill>
                <a:blip r:embed="rId2"/>
                <a:stretch>
                  <a:fillRect l="-1104" t="-1554"/>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B2BD66FA-291E-F667-2677-374FE953C834}"/>
              </a:ext>
            </a:extLst>
          </p:cNvPr>
          <p:cNvSpPr>
            <a:spLocks noGrp="1"/>
          </p:cNvSpPr>
          <p:nvPr>
            <p:ph type="sldNum" sz="quarter" idx="12"/>
          </p:nvPr>
        </p:nvSpPr>
        <p:spPr/>
        <p:txBody>
          <a:bodyPr/>
          <a:lstStyle/>
          <a:p>
            <a:fld id="{7AE184E0-0BD4-4705-A12B-9B71DDE63301}" type="slidenum">
              <a:rPr lang="nl-BE" noProof="0" smtClean="0"/>
              <a:t>19</a:t>
            </a:fld>
            <a:endParaRPr lang="nl-BE" noProof="0"/>
          </a:p>
        </p:txBody>
      </p:sp>
    </p:spTree>
    <p:extLst>
      <p:ext uri="{BB962C8B-B14F-4D97-AF65-F5344CB8AC3E}">
        <p14:creationId xmlns:p14="http://schemas.microsoft.com/office/powerpoint/2010/main" val="29142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EA5FE4-1AE3-A158-D5C8-E5ADFBCD1F32}"/>
              </a:ext>
            </a:extLst>
          </p:cNvPr>
          <p:cNvSpPr>
            <a:spLocks noGrp="1"/>
          </p:cNvSpPr>
          <p:nvPr>
            <p:ph type="title"/>
          </p:nvPr>
        </p:nvSpPr>
        <p:spPr/>
        <p:txBody>
          <a:bodyPr/>
          <a:lstStyle/>
          <a:p>
            <a:r>
              <a:rPr lang="nl-BE"/>
              <a:t>Content (9-12h, 13-14h)</a:t>
            </a:r>
          </a:p>
        </p:txBody>
      </p:sp>
      <p:sp>
        <p:nvSpPr>
          <p:cNvPr id="3" name="Tijdelijke aanduiding voor inhoud 2">
            <a:extLst>
              <a:ext uri="{FF2B5EF4-FFF2-40B4-BE49-F238E27FC236}">
                <a16:creationId xmlns:a16="http://schemas.microsoft.com/office/drawing/2014/main" id="{44CCC208-D26F-7309-ADD3-7749B094E478}"/>
              </a:ext>
            </a:extLst>
          </p:cNvPr>
          <p:cNvSpPr>
            <a:spLocks noGrp="1"/>
          </p:cNvSpPr>
          <p:nvPr>
            <p:ph idx="1"/>
          </p:nvPr>
        </p:nvSpPr>
        <p:spPr/>
        <p:txBody>
          <a:bodyPr>
            <a:normAutofit/>
          </a:bodyPr>
          <a:lstStyle/>
          <a:p>
            <a:r>
              <a:rPr lang="en-US"/>
              <a:t>Control – an overview</a:t>
            </a:r>
          </a:p>
          <a:p>
            <a:r>
              <a:rPr lang="en-US"/>
              <a:t>State space</a:t>
            </a:r>
          </a:p>
          <a:p>
            <a:pPr lvl="1"/>
            <a:r>
              <a:rPr lang="en-US"/>
              <a:t>Model &amp; linearization</a:t>
            </a:r>
          </a:p>
          <a:p>
            <a:pPr lvl="1"/>
            <a:r>
              <a:rPr lang="en-US"/>
              <a:t>Stabilization</a:t>
            </a:r>
          </a:p>
          <a:p>
            <a:pPr lvl="1"/>
            <a:r>
              <a:rPr lang="en-US"/>
              <a:t>Feedback &amp; Linear Quadratic Control</a:t>
            </a:r>
          </a:p>
          <a:p>
            <a:pPr lvl="1"/>
            <a:r>
              <a:rPr lang="en-US"/>
              <a:t>Observation &amp; Kalman Filter</a:t>
            </a:r>
          </a:p>
        </p:txBody>
      </p:sp>
      <p:sp>
        <p:nvSpPr>
          <p:cNvPr id="4" name="Tijdelijke aanduiding voor dianummer 3">
            <a:extLst>
              <a:ext uri="{FF2B5EF4-FFF2-40B4-BE49-F238E27FC236}">
                <a16:creationId xmlns:a16="http://schemas.microsoft.com/office/drawing/2014/main" id="{11BDFA8A-A427-DEA5-98AE-DD4651E1D3E2}"/>
              </a:ext>
            </a:extLst>
          </p:cNvPr>
          <p:cNvSpPr>
            <a:spLocks noGrp="1"/>
          </p:cNvSpPr>
          <p:nvPr>
            <p:ph type="sldNum" sz="quarter" idx="12"/>
          </p:nvPr>
        </p:nvSpPr>
        <p:spPr/>
        <p:txBody>
          <a:bodyPr/>
          <a:lstStyle/>
          <a:p>
            <a:fld id="{7AE184E0-0BD4-4705-A12B-9B71DDE63301}" type="slidenum">
              <a:rPr lang="nl-BE" noProof="0" smtClean="0"/>
              <a:t>2</a:t>
            </a:fld>
            <a:endParaRPr lang="nl-BE" noProof="0"/>
          </a:p>
        </p:txBody>
      </p:sp>
      <p:sp>
        <p:nvSpPr>
          <p:cNvPr id="5" name="Tekstvak 4">
            <a:extLst>
              <a:ext uri="{FF2B5EF4-FFF2-40B4-BE49-F238E27FC236}">
                <a16:creationId xmlns:a16="http://schemas.microsoft.com/office/drawing/2014/main" id="{4FF466DA-73F8-0ABD-D9D6-CE85054FA960}"/>
              </a:ext>
            </a:extLst>
          </p:cNvPr>
          <p:cNvSpPr txBox="1"/>
          <p:nvPr/>
        </p:nvSpPr>
        <p:spPr>
          <a:xfrm>
            <a:off x="7392144" y="784472"/>
            <a:ext cx="4536504" cy="1896609"/>
          </a:xfrm>
          <a:prstGeom prst="rect">
            <a:avLst/>
          </a:prstGeom>
          <a:noFill/>
        </p:spPr>
        <p:txBody>
          <a:bodyPr wrap="square" rtlCol="0">
            <a:spAutoFit/>
          </a:bodyPr>
          <a:lstStyle/>
          <a:p>
            <a:pPr algn="l">
              <a:lnSpc>
                <a:spcPct val="120000"/>
              </a:lnSpc>
            </a:pPr>
            <a:r>
              <a:rPr lang="nl-BE" sz="2500">
                <a:ln w="0"/>
                <a:solidFill>
                  <a:schemeClr val="accent1"/>
                </a:solidFill>
                <a:effectLst>
                  <a:outerShdw blurRad="38100" dist="25400" dir="5400000" algn="ctr" rotWithShape="0">
                    <a:srgbClr val="6E747A">
                      <a:alpha val="43000"/>
                    </a:srgbClr>
                  </a:outerShdw>
                </a:effectLst>
              </a:rPr>
              <a:t>System </a:t>
            </a:r>
            <a:r>
              <a:rPr lang="nl-BE" sz="2500" err="1">
                <a:ln w="0"/>
                <a:solidFill>
                  <a:schemeClr val="accent1"/>
                </a:solidFill>
                <a:effectLst>
                  <a:outerShdw blurRad="38100" dist="25400" dir="5400000" algn="ctr" rotWithShape="0">
                    <a:srgbClr val="6E747A">
                      <a:alpha val="43000"/>
                    </a:srgbClr>
                  </a:outerShdw>
                </a:effectLst>
              </a:rPr>
              <a:t>dynamical</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properties</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Stabilize</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around</a:t>
            </a:r>
            <a:r>
              <a:rPr lang="nl-BE" sz="2500">
                <a:ln w="0"/>
                <a:solidFill>
                  <a:schemeClr val="accent1"/>
                </a:solidFill>
                <a:effectLst>
                  <a:outerShdw blurRad="38100" dist="25400" dir="5400000" algn="ctr" rotWithShape="0">
                    <a:srgbClr val="6E747A">
                      <a:alpha val="43000"/>
                    </a:srgbClr>
                  </a:outerShdw>
                </a:effectLst>
              </a:rPr>
              <a:t> equilibrium &amp; </a:t>
            </a:r>
            <a:r>
              <a:rPr lang="nl-BE" sz="2500" err="1">
                <a:ln w="0"/>
                <a:solidFill>
                  <a:schemeClr val="accent1"/>
                </a:solidFill>
                <a:effectLst>
                  <a:outerShdw blurRad="38100" dist="25400" dir="5400000" algn="ctr" rotWithShape="0">
                    <a:srgbClr val="6E747A">
                      <a:alpha val="43000"/>
                    </a:srgbClr>
                  </a:outerShdw>
                </a:effectLst>
              </a:rPr>
              <a:t>observe</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with</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disturbance</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noise</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and</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limited</a:t>
            </a:r>
            <a:r>
              <a:rPr lang="nl-BE" sz="2500">
                <a:ln w="0"/>
                <a:solidFill>
                  <a:schemeClr val="accent1"/>
                </a:solidFill>
                <a:effectLst>
                  <a:outerShdw blurRad="38100" dist="25400" dir="5400000" algn="ctr" rotWithShape="0">
                    <a:srgbClr val="6E747A">
                      <a:alpha val="43000"/>
                    </a:srgbClr>
                  </a:outerShdw>
                </a:effectLst>
              </a:rPr>
              <a:t> information</a:t>
            </a:r>
          </a:p>
        </p:txBody>
      </p:sp>
    </p:spTree>
    <p:extLst>
      <p:ext uri="{BB962C8B-B14F-4D97-AF65-F5344CB8AC3E}">
        <p14:creationId xmlns:p14="http://schemas.microsoft.com/office/powerpoint/2010/main" val="74475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6E42D-F41A-F5B6-37B1-220FEEDEFE97}"/>
              </a:ext>
            </a:extLst>
          </p:cNvPr>
          <p:cNvSpPr>
            <a:spLocks noGrp="1"/>
          </p:cNvSpPr>
          <p:nvPr>
            <p:ph type="title"/>
          </p:nvPr>
        </p:nvSpPr>
        <p:spPr/>
        <p:txBody>
          <a:bodyPr/>
          <a:lstStyle/>
          <a:p>
            <a:r>
              <a:rPr lang="nl-BE" err="1"/>
              <a:t>Eigenvectors</a:t>
            </a:r>
            <a:r>
              <a:rPr lang="nl-BE"/>
              <a:t> </a:t>
            </a:r>
            <a:r>
              <a:rPr lang="nl-BE" err="1"/>
              <a:t>and</a:t>
            </a:r>
            <a:r>
              <a:rPr lang="nl-BE"/>
              <a:t> </a:t>
            </a:r>
            <a:r>
              <a:rPr lang="nl-BE" err="1"/>
              <a:t>values</a:t>
            </a:r>
            <a:r>
              <a:rPr lang="nl-BE"/>
              <a:t>: steps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9BEA8EFE-81CE-893A-5655-0F6A6D6B3914}"/>
                  </a:ext>
                </a:extLst>
              </p:cNvPr>
              <p:cNvSpPr>
                <a:spLocks noGrp="1"/>
              </p:cNvSpPr>
              <p:nvPr>
                <p:ph idx="1"/>
              </p:nvPr>
            </p:nvSpPr>
            <p:spPr/>
            <p:txBody>
              <a:bodyPr>
                <a:normAutofit/>
              </a:bodyPr>
              <a:lstStyle/>
              <a:p>
                <a:pPr marL="60273"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𝑣</m:t>
                      </m:r>
                      <m:r>
                        <a:rPr lang="en-GB" i="1">
                          <a:latin typeface="Cambria Math" panose="02040503050406030204" pitchFamily="18" charset="0"/>
                          <a:ea typeface="Cambria Math" panose="02040503050406030204" pitchFamily="18" charset="0"/>
                        </a:rPr>
                        <m:t>𝜆</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𝐴𝑣</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0</m:t>
                      </m:r>
                      <m:r>
                        <a:rPr lang="en-GB" i="1">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𝐴</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𝐼</m:t>
                          </m:r>
                          <m:r>
                            <a:rPr lang="en-GB" i="1">
                              <a:latin typeface="Cambria Math" panose="02040503050406030204" pitchFamily="18" charset="0"/>
                              <a:ea typeface="Cambria Math" panose="02040503050406030204" pitchFamily="18" charset="0"/>
                            </a:rPr>
                            <m:t>𝜆</m:t>
                          </m:r>
                        </m:e>
                      </m:d>
                      <m:r>
                        <a:rPr lang="en-GB" i="1">
                          <a:latin typeface="Cambria Math" panose="02040503050406030204" pitchFamily="18" charset="0"/>
                        </a:rPr>
                        <m:t>𝑣</m:t>
                      </m:r>
                    </m:oMath>
                  </m:oMathPara>
                </a14:m>
                <a:endParaRPr lang="en-GB"/>
              </a:p>
              <a:p>
                <a:pPr marL="60273" indent="0">
                  <a:buNone/>
                </a:pPr>
                <a:endParaRPr lang="en-GB"/>
              </a:p>
              <a:p>
                <a:pPr marL="60273" indent="0">
                  <a:buNone/>
                </a:pPr>
                <a:r>
                  <a:rPr lang="en-GB" sz="3600"/>
                  <a:t>Determine </a:t>
                </a:r>
                <a14:m>
                  <m:oMath xmlns:m="http://schemas.openxmlformats.org/officeDocument/2006/math">
                    <m:r>
                      <a:rPr lang="en-GB" sz="3600" b="0" i="1" smtClean="0">
                        <a:latin typeface="Cambria Math" panose="02040503050406030204" pitchFamily="18" charset="0"/>
                      </a:rPr>
                      <m:t>𝑛</m:t>
                    </m:r>
                  </m:oMath>
                </a14:m>
                <a:r>
                  <a:rPr lang="en-GB" sz="3600"/>
                  <a:t> eigenvalues </a:t>
                </a:r>
                <a14:m>
                  <m:oMath xmlns:m="http://schemas.openxmlformats.org/officeDocument/2006/math">
                    <m:r>
                      <a:rPr lang="en-GB" sz="3600" i="1">
                        <a:latin typeface="Cambria Math" panose="02040503050406030204" pitchFamily="18" charset="0"/>
                        <a:ea typeface="Cambria Math" panose="02040503050406030204" pitchFamily="18" charset="0"/>
                      </a:rPr>
                      <m:t>𝜆</m:t>
                    </m:r>
                    <m:r>
                      <a:rPr lang="en-GB" sz="3600" b="0" i="0" smtClean="0">
                        <a:latin typeface="Cambria Math" panose="02040503050406030204" pitchFamily="18" charset="0"/>
                        <a:ea typeface="Cambria Math" panose="02040503050406030204" pitchFamily="18" charset="0"/>
                      </a:rPr>
                      <m:t>: </m:t>
                    </m:r>
                    <m:func>
                      <m:funcPr>
                        <m:ctrlPr>
                          <a:rPr lang="en-GB" sz="3600" i="1">
                            <a:latin typeface="Cambria Math" panose="02040503050406030204" pitchFamily="18" charset="0"/>
                          </a:rPr>
                        </m:ctrlPr>
                      </m:funcPr>
                      <m:fName>
                        <m:r>
                          <m:rPr>
                            <m:sty m:val="p"/>
                          </m:rPr>
                          <a:rPr lang="en-GB" sz="3600">
                            <a:latin typeface="Cambria Math" panose="02040503050406030204" pitchFamily="18" charset="0"/>
                          </a:rPr>
                          <m:t>det</m:t>
                        </m:r>
                      </m:fName>
                      <m:e>
                        <m:d>
                          <m:dPr>
                            <m:ctrlPr>
                              <a:rPr lang="en-GB" sz="3600"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𝐴</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𝐼</m:t>
                            </m:r>
                            <m:r>
                              <a:rPr lang="en-GB" i="1">
                                <a:latin typeface="Cambria Math" panose="02040503050406030204" pitchFamily="18" charset="0"/>
                                <a:ea typeface="Cambria Math" panose="02040503050406030204" pitchFamily="18" charset="0"/>
                              </a:rPr>
                              <m:t>𝜆</m:t>
                            </m:r>
                          </m:e>
                        </m:d>
                      </m:e>
                    </m:func>
                    <m:r>
                      <a:rPr lang="en-GB" sz="3600" b="0" i="1" smtClean="0">
                        <a:latin typeface="Cambria Math" panose="02040503050406030204" pitchFamily="18" charset="0"/>
                        <a:ea typeface="Cambria Math" panose="02040503050406030204" pitchFamily="18" charset="0"/>
                      </a:rPr>
                      <m:t>=0</m:t>
                    </m:r>
                  </m:oMath>
                </a14:m>
                <a:endParaRPr lang="nl-BE"/>
              </a:p>
              <a:p>
                <a:pPr marL="60273" indent="0">
                  <a:buNone/>
                </a:pPr>
                <a:endParaRPr lang="nl-BE"/>
              </a:p>
              <a:p>
                <a:pPr marL="60273" indent="0">
                  <a:buNone/>
                </a:pPr>
                <a:r>
                  <a:rPr lang="nl-BE" err="1"/>
                  <a:t>Then</a:t>
                </a:r>
                <a:r>
                  <a:rPr lang="nl-BE"/>
                  <a:t> </a:t>
                </a:r>
                <a:r>
                  <a:rPr lang="nl-BE" err="1"/>
                  <a:t>compute</a:t>
                </a:r>
                <a:r>
                  <a:rPr lang="nl-BE"/>
                  <a:t> </a:t>
                </a:r>
                <a14:m>
                  <m:oMath xmlns:m="http://schemas.openxmlformats.org/officeDocument/2006/math">
                    <m:r>
                      <a:rPr lang="en-GB" sz="3200" b="0" i="1" smtClean="0">
                        <a:latin typeface="Cambria Math" panose="02040503050406030204" pitchFamily="18" charset="0"/>
                      </a:rPr>
                      <m:t>𝑛</m:t>
                    </m:r>
                  </m:oMath>
                </a14:m>
                <a:r>
                  <a:rPr lang="en-GB" sz="3200"/>
                  <a:t> eigenvectors</a:t>
                </a:r>
                <a:r>
                  <a:rPr lang="nl-BE"/>
                  <a:t> </a:t>
                </a:r>
              </a:p>
              <a:p>
                <a:pPr marL="60273" indent="0">
                  <a:buNone/>
                </a:pPr>
                <a:endParaRPr lang="nl-BE"/>
              </a:p>
              <a:p>
                <a:pPr marL="60273" indent="0">
                  <a:buNone/>
                </a:pPr>
                <a14:m>
                  <m:oMathPara xmlns:m="http://schemas.openxmlformats.org/officeDocument/2006/math">
                    <m:oMathParaPr>
                      <m:jc m:val="centerGroup"/>
                    </m:oMathParaPr>
                    <m:oMath xmlns:m="http://schemas.openxmlformats.org/officeDocument/2006/math">
                      <m:d>
                        <m:dPr>
                          <m:ctrlPr>
                            <a:rPr lang="en-GB" sz="3600" i="1">
                              <a:latin typeface="Cambria Math" panose="02040503050406030204" pitchFamily="18" charset="0"/>
                              <a:ea typeface="Cambria Math" panose="02040503050406030204" pitchFamily="18" charset="0"/>
                            </a:rPr>
                          </m:ctrlPr>
                        </m:dPr>
                        <m:e>
                          <m:r>
                            <a:rPr lang="en-GB" sz="3600" i="1">
                              <a:latin typeface="Cambria Math" panose="02040503050406030204" pitchFamily="18" charset="0"/>
                              <a:ea typeface="Cambria Math" panose="02040503050406030204" pitchFamily="18" charset="0"/>
                            </a:rPr>
                            <m:t>𝐴</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𝐼</m:t>
                          </m:r>
                          <m:sSub>
                            <m:sSubPr>
                              <m:ctrlPr>
                                <a:rPr lang="en-GB" sz="3600" b="0" i="1" smtClean="0">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𝑖</m:t>
                              </m:r>
                            </m:sub>
                          </m:sSub>
                        </m:e>
                      </m:d>
                      <m:sSub>
                        <m:sSubPr>
                          <m:ctrlPr>
                            <a:rPr lang="en-GB" sz="3600" b="0" i="1" smtClean="0">
                              <a:latin typeface="Cambria Math" panose="02040503050406030204" pitchFamily="18" charset="0"/>
                            </a:rPr>
                          </m:ctrlPr>
                        </m:sSubPr>
                        <m:e>
                          <m:r>
                            <a:rPr lang="en-GB" sz="3600" i="1">
                              <a:latin typeface="Cambria Math" panose="02040503050406030204" pitchFamily="18" charset="0"/>
                            </a:rPr>
                            <m:t>𝑣</m:t>
                          </m:r>
                        </m:e>
                        <m:sub>
                          <m:r>
                            <a:rPr lang="en-GB" sz="3600" b="0" i="1" smtClean="0">
                              <a:latin typeface="Cambria Math" panose="02040503050406030204" pitchFamily="18" charset="0"/>
                            </a:rPr>
                            <m:t>𝑖</m:t>
                          </m:r>
                        </m:sub>
                      </m:sSub>
                      <m:r>
                        <a:rPr lang="en-GB" sz="3600" b="0" i="1" smtClean="0">
                          <a:latin typeface="Cambria Math" panose="02040503050406030204" pitchFamily="18" charset="0"/>
                        </a:rPr>
                        <m:t> </m:t>
                      </m:r>
                      <m:r>
                        <a:rPr lang="en-GB" sz="3600" i="1">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=0</m:t>
                      </m:r>
                    </m:oMath>
                  </m:oMathPara>
                </a14:m>
                <a:endParaRPr lang="nl-BE"/>
              </a:p>
              <a:p>
                <a:pPr marL="60273" indent="0">
                  <a:buNone/>
                </a:pPr>
                <a:endParaRPr lang="nl-BE"/>
              </a:p>
              <a:p>
                <a:pPr marL="60273" indent="0">
                  <a:buNone/>
                </a:pPr>
                <a:endParaRPr lang="nl-BE"/>
              </a:p>
              <a:p>
                <a:pPr marL="60273" indent="0">
                  <a:buNone/>
                </a:pPr>
                <a:endParaRPr lang="nl-BE"/>
              </a:p>
            </p:txBody>
          </p:sp>
        </mc:Choice>
        <mc:Fallback xmlns="">
          <p:sp>
            <p:nvSpPr>
              <p:cNvPr id="3" name="Tijdelijke aanduiding voor inhoud 2">
                <a:extLst>
                  <a:ext uri="{FF2B5EF4-FFF2-40B4-BE49-F238E27FC236}">
                    <a16:creationId xmlns:a16="http://schemas.microsoft.com/office/drawing/2014/main" id="{9BEA8EFE-81CE-893A-5655-0F6A6D6B3914}"/>
                  </a:ext>
                </a:extLst>
              </p:cNvPr>
              <p:cNvSpPr>
                <a:spLocks noGrp="1" noRot="1" noChangeAspect="1" noMove="1" noResize="1" noEditPoints="1" noAdjustHandles="1" noChangeArrowheads="1" noChangeShapeType="1" noTextEdit="1"/>
              </p:cNvSpPr>
              <p:nvPr>
                <p:ph idx="1"/>
              </p:nvPr>
            </p:nvSpPr>
            <p:spPr>
              <a:blipFill>
                <a:blip r:embed="rId2"/>
                <a:stretch>
                  <a:fillRect l="-1104"/>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B2BD66FA-291E-F667-2677-374FE953C834}"/>
              </a:ext>
            </a:extLst>
          </p:cNvPr>
          <p:cNvSpPr>
            <a:spLocks noGrp="1"/>
          </p:cNvSpPr>
          <p:nvPr>
            <p:ph type="sldNum" sz="quarter" idx="12"/>
          </p:nvPr>
        </p:nvSpPr>
        <p:spPr/>
        <p:txBody>
          <a:bodyPr/>
          <a:lstStyle/>
          <a:p>
            <a:fld id="{7AE184E0-0BD4-4705-A12B-9B71DDE63301}" type="slidenum">
              <a:rPr lang="nl-BE" noProof="0" smtClean="0"/>
              <a:t>20</a:t>
            </a:fld>
            <a:endParaRPr lang="nl-BE" noProof="0"/>
          </a:p>
        </p:txBody>
      </p:sp>
    </p:spTree>
    <p:extLst>
      <p:ext uri="{BB962C8B-B14F-4D97-AF65-F5344CB8AC3E}">
        <p14:creationId xmlns:p14="http://schemas.microsoft.com/office/powerpoint/2010/main" val="30898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CE0ED6-1821-ADAE-D6FE-0D4CC23EE103}"/>
              </a:ext>
            </a:extLst>
          </p:cNvPr>
          <p:cNvSpPr>
            <a:spLocks noGrp="1"/>
          </p:cNvSpPr>
          <p:nvPr>
            <p:ph type="title"/>
          </p:nvPr>
        </p:nvSpPr>
        <p:spPr/>
        <p:txBody>
          <a:bodyPr/>
          <a:lstStyle/>
          <a:p>
            <a:r>
              <a:rPr lang="en-GB"/>
              <a:t>Eigenvector and values: Diagonalization</a:t>
            </a:r>
            <a:endParaRPr lang="LID4096"/>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515CC3B-8371-4C5E-3A10-33D52BFAEC30}"/>
                  </a:ext>
                </a:extLst>
              </p:cNvPr>
              <p:cNvSpPr>
                <a:spLocks noGrp="1"/>
              </p:cNvSpPr>
              <p:nvPr>
                <p:ph idx="1"/>
              </p:nvPr>
            </p:nvSpPr>
            <p:spPr/>
            <p:txBody>
              <a:bodyPr/>
              <a:lstStyle/>
              <a:p>
                <a:pPr marL="60273" indent="0">
                  <a:buNone/>
                </a:pPr>
                <a:endParaRPr lang="en-GB" b="0" i="1">
                  <a:latin typeface="Cambria Math" panose="02040503050406030204" pitchFamily="18" charset="0"/>
                </a:endParaRPr>
              </a:p>
              <a:p>
                <a:pPr marL="60273" indent="0">
                  <a:buNone/>
                </a:pPr>
                <a14:m>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𝑛</m:t>
                            </m:r>
                          </m:sub>
                        </m:sSub>
                      </m:e>
                    </m:d>
                  </m:oMath>
                </a14:m>
                <a:r>
                  <a:rPr lang="en-GB"/>
                  <a:t> and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Λ</m:t>
                    </m:r>
                    <m:r>
                      <a:rPr lang="en-GB" i="1">
                        <a:latin typeface="Cambria Math" panose="02040503050406030204" pitchFamily="18" charset="0"/>
                      </a:rPr>
                      <m:t>=</m:t>
                    </m:r>
                    <m:r>
                      <m:rPr>
                        <m:sty m:val="p"/>
                      </m:rPr>
                      <a:rPr lang="en-GB" sz="3600">
                        <a:latin typeface="Cambria Math" panose="02040503050406030204" pitchFamily="18" charset="0"/>
                      </a:rPr>
                      <m:t>d</m:t>
                    </m:r>
                    <m:r>
                      <a:rPr lang="en-GB" sz="3600" b="0" i="1" smtClean="0">
                        <a:latin typeface="Cambria Math" panose="02040503050406030204" pitchFamily="18" charset="0"/>
                      </a:rPr>
                      <m:t>𝑖𝑎𝑔</m:t>
                    </m:r>
                    <m:d>
                      <m:dPr>
                        <m:ctrlPr>
                          <a:rPr lang="en-GB" sz="3600" b="0" i="1" smtClean="0">
                            <a:latin typeface="Cambria Math" panose="02040503050406030204" pitchFamily="18" charset="0"/>
                          </a:rPr>
                        </m:ctrlPr>
                      </m:dPr>
                      <m:e>
                        <m:sSub>
                          <m:sSubPr>
                            <m:ctrlPr>
                              <a:rPr lang="en-GB" sz="3600" i="1">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1</m:t>
                            </m:r>
                          </m:sub>
                        </m:sSub>
                        <m:r>
                          <a:rPr lang="en-GB" sz="3600" b="0" i="1" smtClean="0">
                            <a:latin typeface="Cambria Math" panose="02040503050406030204" pitchFamily="18" charset="0"/>
                            <a:ea typeface="Cambria Math" panose="02040503050406030204" pitchFamily="18" charset="0"/>
                          </a:rPr>
                          <m:t>,</m:t>
                        </m:r>
                        <m:sSub>
                          <m:sSubPr>
                            <m:ctrlPr>
                              <a:rPr lang="en-GB" sz="3600" i="1" smtClean="0">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2</m:t>
                            </m:r>
                          </m:sub>
                        </m:sSub>
                        <m:r>
                          <a:rPr lang="en-GB" sz="3600" b="0" i="1" smtClean="0">
                            <a:latin typeface="Cambria Math" panose="02040503050406030204" pitchFamily="18" charset="0"/>
                            <a:ea typeface="Cambria Math" panose="02040503050406030204" pitchFamily="18" charset="0"/>
                          </a:rPr>
                          <m:t>,…,</m:t>
                        </m:r>
                        <m:sSub>
                          <m:sSubPr>
                            <m:ctrlPr>
                              <a:rPr lang="en-GB" sz="3600" i="1">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𝜆</m:t>
                            </m:r>
                          </m:e>
                          <m:sub>
                            <m:r>
                              <a:rPr lang="en-GB" sz="3600" b="0" i="1" smtClean="0">
                                <a:latin typeface="Cambria Math" panose="02040503050406030204" pitchFamily="18" charset="0"/>
                                <a:ea typeface="Cambria Math" panose="02040503050406030204" pitchFamily="18" charset="0"/>
                              </a:rPr>
                              <m:t>𝑛</m:t>
                            </m:r>
                          </m:sub>
                        </m:sSub>
                      </m:e>
                    </m:d>
                  </m:oMath>
                </a14:m>
                <a:endParaRPr lang="en-GB" sz="3600" b="0"/>
              </a:p>
              <a:p>
                <a:pPr marL="60273" indent="0">
                  <a:buNone/>
                </a:pPr>
                <a:endParaRPr lang="en-GB"/>
              </a:p>
              <a:p>
                <a:pPr marL="60273"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𝑉</m:t>
                      </m:r>
                      <m:r>
                        <m:rPr>
                          <m:sty m:val="p"/>
                        </m:rPr>
                        <a:rPr lang="el-GR" i="1">
                          <a:latin typeface="Cambria Math" panose="02040503050406030204" pitchFamily="18" charset="0"/>
                          <a:ea typeface="Cambria Math" panose="02040503050406030204" pitchFamily="18" charset="0"/>
                        </a:rPr>
                        <m:t>Λ</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𝐴𝑉</m:t>
                      </m:r>
                    </m:oMath>
                  </m:oMathPara>
                </a14:m>
                <a:endParaRPr lang="en-GB"/>
              </a:p>
              <a:p>
                <a:pPr marL="60273" indent="0">
                  <a:buNone/>
                </a:pPr>
                <a14:m>
                  <m:oMathPara xmlns:m="http://schemas.openxmlformats.org/officeDocument/2006/math">
                    <m:oMathParaPr>
                      <m:jc m:val="centerGroup"/>
                    </m:oMathParaPr>
                    <m:oMath xmlns:m="http://schemas.openxmlformats.org/officeDocument/2006/math">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𝑉</m:t>
                          </m:r>
                        </m:e>
                        <m:sup>
                          <m:r>
                            <a:rPr lang="en-GB" i="1">
                              <a:latin typeface="Cambria Math" panose="02040503050406030204" pitchFamily="18" charset="0"/>
                              <a:ea typeface="Cambria Math" panose="02040503050406030204" pitchFamily="18" charset="0"/>
                            </a:rPr>
                            <m:t>−1</m:t>
                          </m:r>
                        </m:sup>
                      </m:sSup>
                      <m:r>
                        <a:rPr lang="en-GB" b="0" i="1" smtClean="0">
                          <a:latin typeface="Cambria Math" panose="02040503050406030204" pitchFamily="18" charset="0"/>
                          <a:ea typeface="Cambria Math" panose="02040503050406030204" pitchFamily="18" charset="0"/>
                        </a:rPr>
                        <m:t>𝑉</m:t>
                      </m:r>
                      <m:r>
                        <m:rPr>
                          <m:sty m:val="p"/>
                        </m:rPr>
                        <a:rPr lang="el-GR" i="1">
                          <a:latin typeface="Cambria Math" panose="02040503050406030204" pitchFamily="18" charset="0"/>
                          <a:ea typeface="Cambria Math" panose="02040503050406030204" pitchFamily="18" charset="0"/>
                        </a:rPr>
                        <m:t>Λ</m:t>
                      </m:r>
                      <m:r>
                        <a:rPr lang="en-GB" i="1">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𝑉</m:t>
                          </m:r>
                        </m:e>
                        <m:sup>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p>
                      </m:sSup>
                      <m:r>
                        <a:rPr lang="en-GB" i="1">
                          <a:latin typeface="Cambria Math" panose="02040503050406030204" pitchFamily="18" charset="0"/>
                          <a:ea typeface="Cambria Math" panose="02040503050406030204" pitchFamily="18" charset="0"/>
                        </a:rPr>
                        <m:t>𝐴𝑉</m:t>
                      </m:r>
                    </m:oMath>
                  </m:oMathPara>
                </a14:m>
                <a:endParaRPr lang="en-GB"/>
              </a:p>
              <a:p>
                <a:pPr marL="60273" indent="0">
                  <a:buNone/>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Λ</m:t>
                      </m:r>
                      <m:r>
                        <a:rPr lang="en-GB" i="1">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𝑉</m:t>
                          </m:r>
                        </m:e>
                        <m:sup>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p>
                      </m:sSup>
                      <m:r>
                        <a:rPr lang="en-GB" i="1">
                          <a:latin typeface="Cambria Math" panose="02040503050406030204" pitchFamily="18" charset="0"/>
                          <a:ea typeface="Cambria Math" panose="02040503050406030204" pitchFamily="18" charset="0"/>
                        </a:rPr>
                        <m:t>𝐴𝑉</m:t>
                      </m:r>
                    </m:oMath>
                  </m:oMathPara>
                </a14:m>
                <a:endParaRPr lang="en-GB"/>
              </a:p>
              <a:p>
                <a:pPr marL="60273" indent="0">
                  <a:buNone/>
                </a:pPr>
                <a:endParaRPr lang="en-GB"/>
              </a:p>
              <a:p>
                <a:pPr marL="60273" indent="0">
                  <a:buNone/>
                </a:pPr>
                <a:endParaRPr lang="en-GB"/>
              </a:p>
              <a:p>
                <a:pPr marL="60273" indent="0">
                  <a:buNone/>
                </a:pPr>
                <a:endParaRPr lang="LID4096"/>
              </a:p>
            </p:txBody>
          </p:sp>
        </mc:Choice>
        <mc:Fallback xmlns="">
          <p:sp>
            <p:nvSpPr>
              <p:cNvPr id="3" name="Tijdelijke aanduiding voor inhoud 2">
                <a:extLst>
                  <a:ext uri="{FF2B5EF4-FFF2-40B4-BE49-F238E27FC236}">
                    <a16:creationId xmlns:a16="http://schemas.microsoft.com/office/drawing/2014/main" id="{D515CC3B-8371-4C5E-3A10-33D52BFAEC3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C4CABB3-748F-36BC-84E6-6DEF67035D48}"/>
              </a:ext>
            </a:extLst>
          </p:cNvPr>
          <p:cNvSpPr>
            <a:spLocks noGrp="1"/>
          </p:cNvSpPr>
          <p:nvPr>
            <p:ph type="sldNum" sz="quarter" idx="12"/>
          </p:nvPr>
        </p:nvSpPr>
        <p:spPr/>
        <p:txBody>
          <a:bodyPr/>
          <a:lstStyle/>
          <a:p>
            <a:fld id="{7AE184E0-0BD4-4705-A12B-9B71DDE63301}" type="slidenum">
              <a:rPr lang="nl-BE" noProof="0" smtClean="0"/>
              <a:t>21</a:t>
            </a:fld>
            <a:endParaRPr lang="nl-BE" noProof="0"/>
          </a:p>
        </p:txBody>
      </p:sp>
    </p:spTree>
    <p:extLst>
      <p:ext uri="{BB962C8B-B14F-4D97-AF65-F5344CB8AC3E}">
        <p14:creationId xmlns:p14="http://schemas.microsoft.com/office/powerpoint/2010/main" val="229469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6E42D-F41A-F5B6-37B1-220FEEDEFE97}"/>
              </a:ext>
            </a:extLst>
          </p:cNvPr>
          <p:cNvSpPr>
            <a:spLocks noGrp="1"/>
          </p:cNvSpPr>
          <p:nvPr>
            <p:ph type="title"/>
          </p:nvPr>
        </p:nvSpPr>
        <p:spPr/>
        <p:txBody>
          <a:bodyPr/>
          <a:lstStyle/>
          <a:p>
            <a:r>
              <a:rPr lang="nl-BE"/>
              <a:t>Basic </a:t>
            </a:r>
            <a:r>
              <a:rPr lang="nl-BE" err="1"/>
              <a:t>Mathematics</a:t>
            </a:r>
            <a:r>
              <a:rPr lang="nl-BE"/>
              <a:t>: Taylor series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9BEA8EFE-81CE-893A-5655-0F6A6D6B3914}"/>
                  </a:ext>
                </a:extLst>
              </p:cNvPr>
              <p:cNvSpPr>
                <a:spLocks noGrp="1"/>
              </p:cNvSpPr>
              <p:nvPr>
                <p:ph idx="1"/>
              </p:nvPr>
            </p:nvSpPr>
            <p:spPr/>
            <p:txBody>
              <a:bodyPr>
                <a:normAutofit lnSpcReduction="10000"/>
              </a:bodyPr>
              <a:lstStyle/>
              <a:p>
                <a:pPr>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e>
                    </m:d>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𝑓</m:t>
                        </m:r>
                      </m:e>
                      <m:sup>
                        <m:r>
                          <a:rPr lang="en-GB" b="0" i="1" smtClean="0">
                            <a:latin typeface="Cambria Math" panose="02040503050406030204" pitchFamily="18" charset="0"/>
                            <a:ea typeface="Cambria Math" panose="02040503050406030204" pitchFamily="18" charset="0"/>
                          </a:rPr>
                          <m:t>′</m:t>
                        </m:r>
                      </m:sup>
                    </m:s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e>
                    </m:d>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𝑎</m:t>
                        </m:r>
                      </m:e>
                    </m:d>
                    <m:r>
                      <a:rPr lang="en-GB" b="0" i="1" smtClean="0">
                        <a:latin typeface="Cambria Math" panose="02040503050406030204" pitchFamily="18" charset="0"/>
                        <a:ea typeface="Cambria Math" panose="02040503050406030204" pitchFamily="18" charset="0"/>
                      </a:rPr>
                      <m:t>+</m:t>
                    </m:r>
                  </m:oMath>
                </a14:m>
                <a:r>
                  <a:rPr lang="en-GB">
                    <a:ea typeface="Cambria Math" panose="02040503050406030204" pitchFamily="18" charset="0"/>
                  </a:rPr>
                  <a:t> </a:t>
                </a:r>
                <a14:m>
                  <m:oMath xmlns:m="http://schemas.openxmlformats.org/officeDocument/2006/math">
                    <m:f>
                      <m:fPr>
                        <m:ctrlPr>
                          <a:rPr lang="en-GB" b="0" i="1" smtClean="0">
                            <a:latin typeface="Cambria Math" panose="02040503050406030204" pitchFamily="18" charset="0"/>
                            <a:ea typeface="Cambria Math" panose="02040503050406030204" pitchFamily="18" charset="0"/>
                          </a:rPr>
                        </m:ctrlPr>
                      </m:fPr>
                      <m:num>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𝑓</m:t>
                            </m:r>
                          </m:e>
                          <m:sup>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sup>
                        </m:sSup>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𝑎</m:t>
                            </m:r>
                          </m:e>
                        </m:d>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𝑥</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𝑎</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m:t>
                    </m:r>
                  </m:oMath>
                </a14:m>
                <a:endParaRPr lang="nl-BE"/>
              </a:p>
              <a:p>
                <a:pPr>
                  <a:buFont typeface="Arial" panose="020B0604020202020204" pitchFamily="34" charset="0"/>
                  <a:buChar char="•"/>
                </a:pPr>
                <a:r>
                  <a:rPr lang="nl-BE"/>
                  <a:t>Change of </a:t>
                </a:r>
                <a:r>
                  <a:rPr lang="nl-BE" err="1"/>
                  <a:t>coordinates</a:t>
                </a:r>
                <a:r>
                  <a:rPr lang="nl-BE"/>
                  <a:t>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𝑎</m:t>
                        </m:r>
                      </m:e>
                    </m:d>
                    <m:r>
                      <a:rPr lang="en-GB" b="0" i="1" smtClean="0">
                        <a:latin typeface="Cambria Math" panose="02040503050406030204" pitchFamily="18" charset="0"/>
                      </a:rPr>
                      <m:t>=</m:t>
                    </m:r>
                  </m:oMath>
                </a14:m>
                <a:r>
                  <a:rPr lang="en-GB">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𝑥</m:t>
                    </m:r>
                  </m:oMath>
                </a14:m>
                <a:endParaRPr lang="nl-BE"/>
              </a:p>
              <a:p>
                <a:pPr>
                  <a:buFont typeface="Arial" panose="020B0604020202020204" pitchFamily="34" charset="0"/>
                  <a:buChar char="•"/>
                </a:pPr>
                <a:endParaRPr lang="nl-BE"/>
              </a:p>
              <a:p>
                <a:pPr>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e>
                        </m:d>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den>
                    </m:f>
                    <m:d>
                      <m:dPr>
                        <m:ctrlPr>
                          <a:rPr lang="en-GB" b="0" i="1" smtClean="0">
                            <a:latin typeface="Cambria Math" panose="02040503050406030204" pitchFamily="18" charset="0"/>
                            <a:ea typeface="Cambria Math" panose="02040503050406030204" pitchFamily="18" charset="0"/>
                          </a:rPr>
                        </m:ctrlPr>
                      </m:dPr>
                      <m:e>
                        <m:limLow>
                          <m:limLowPr>
                            <m:ctrlPr>
                              <a:rPr lang="en-GB" b="0" i="1" smtClean="0">
                                <a:latin typeface="Cambria Math" panose="02040503050406030204" pitchFamily="18" charset="0"/>
                                <a:ea typeface="Cambria Math" panose="02040503050406030204" pitchFamily="18" charset="0"/>
                              </a:rPr>
                            </m:ctrlPr>
                          </m:limLowPr>
                          <m:e>
                            <m:groupChr>
                              <m:groupChrPr>
                                <m:chr m:val="⏟"/>
                                <m:ctrlPr>
                                  <a:rPr lang="en-GB" b="0" i="1" smtClean="0">
                                    <a:latin typeface="Cambria Math" panose="02040503050406030204" pitchFamily="18" charset="0"/>
                                    <a:ea typeface="Cambria Math" panose="02040503050406030204" pitchFamily="18" charset="0"/>
                                  </a:rPr>
                                </m:ctrlPr>
                              </m:groupChrPr>
                              <m:e>
                                <m:r>
                                  <a:rPr lang="en-GB" i="1">
                                    <a:latin typeface="Cambria Math" panose="02040503050406030204" pitchFamily="18" charset="0"/>
                                    <a:ea typeface="Cambria Math" panose="02040503050406030204" pitchFamily="18" charset="0"/>
                                  </a:rPr>
                                  <m:t>𝑥</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𝑎</m:t>
                                </m:r>
                              </m:e>
                            </m:groupChr>
                          </m:e>
                          <m:li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lim>
                        </m:limLow>
                      </m:e>
                    </m:d>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𝑓</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𝑏</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𝑐</m:t>
                            </m:r>
                          </m:e>
                        </m:d>
                      </m:num>
                      <m:den>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d>
                      <m:dPr>
                        <m:ctrlPr>
                          <a:rPr lang="en-GB" i="1">
                            <a:latin typeface="Cambria Math" panose="02040503050406030204" pitchFamily="18" charset="0"/>
                            <a:ea typeface="Cambria Math" panose="02040503050406030204" pitchFamily="18" charset="0"/>
                          </a:rPr>
                        </m:ctrlPr>
                      </m:dPr>
                      <m:e>
                        <m:limLow>
                          <m:limLowPr>
                            <m:ctrlPr>
                              <a:rPr lang="en-GB" i="1" smtClean="0">
                                <a:latin typeface="Cambria Math" panose="02040503050406030204" pitchFamily="18" charset="0"/>
                                <a:ea typeface="Cambria Math" panose="02040503050406030204" pitchFamily="18" charset="0"/>
                              </a:rPr>
                            </m:ctrlPr>
                          </m:limLowPr>
                          <m:e>
                            <m:groupChr>
                              <m:groupChrPr>
                                <m:chr m:val="⏟"/>
                                <m:ctrlPr>
                                  <a:rPr lang="en-GB" i="1" smtClean="0">
                                    <a:latin typeface="Cambria Math" panose="02040503050406030204" pitchFamily="18" charset="0"/>
                                    <a:ea typeface="Cambria Math" panose="02040503050406030204" pitchFamily="18" charset="0"/>
                                  </a:rPr>
                                </m:ctrlPr>
                              </m:groupChrPr>
                              <m:e>
                                <m:r>
                                  <a:rPr lang="en-GB" i="1">
                                    <a:latin typeface="Cambria Math" panose="02040503050406030204" pitchFamily="18" charset="0"/>
                                    <a:ea typeface="Cambria Math" panose="02040503050406030204" pitchFamily="18" charset="0"/>
                                  </a:rPr>
                                  <m:t>𝑦</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𝑏</m:t>
                                </m:r>
                              </m:e>
                            </m:groupChr>
                          </m:e>
                          <m:lim>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lim>
                        </m:limLow>
                      </m:e>
                    </m:d>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𝑓</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𝑏</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𝑐</m:t>
                        </m:r>
                        <m:r>
                          <a:rPr lang="en-GB" i="1">
                            <a:latin typeface="Cambria Math" panose="02040503050406030204" pitchFamily="18" charset="0"/>
                            <a:ea typeface="Cambria Math" panose="02040503050406030204" pitchFamily="18" charset="0"/>
                          </a:rPr>
                          <m:t>)</m:t>
                        </m:r>
                      </m:num>
                      <m:den>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d>
                      <m:dPr>
                        <m:ctrlPr>
                          <a:rPr lang="en-GB" i="1">
                            <a:latin typeface="Cambria Math" panose="02040503050406030204" pitchFamily="18" charset="0"/>
                            <a:ea typeface="Cambria Math" panose="02040503050406030204" pitchFamily="18" charset="0"/>
                          </a:rPr>
                        </m:ctrlPr>
                      </m:dPr>
                      <m:e>
                        <m:limLow>
                          <m:limLowPr>
                            <m:ctrlPr>
                              <a:rPr lang="en-GB" i="1" smtClean="0">
                                <a:latin typeface="Cambria Math" panose="02040503050406030204" pitchFamily="18" charset="0"/>
                                <a:ea typeface="Cambria Math" panose="02040503050406030204" pitchFamily="18" charset="0"/>
                              </a:rPr>
                            </m:ctrlPr>
                          </m:limLowPr>
                          <m:e>
                            <m:groupChr>
                              <m:groupChrPr>
                                <m:chr m:val="⏟"/>
                                <m:ctrlPr>
                                  <a:rPr lang="en-GB" i="1" smtClean="0">
                                    <a:latin typeface="Cambria Math" panose="02040503050406030204" pitchFamily="18" charset="0"/>
                                    <a:ea typeface="Cambria Math" panose="02040503050406030204" pitchFamily="18" charset="0"/>
                                  </a:rPr>
                                </m:ctrlPr>
                              </m:groupChrPr>
                              <m:e>
                                <m:r>
                                  <a:rPr lang="en-GB" b="0" i="1" smtClean="0">
                                    <a:latin typeface="Cambria Math" panose="02040503050406030204" pitchFamily="18" charset="0"/>
                                    <a:ea typeface="Cambria Math" panose="02040503050406030204" pitchFamily="18" charset="0"/>
                                  </a:rPr>
                                  <m:t>𝑧</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e>
                            </m:groupChr>
                          </m:e>
                          <m:lim>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lim>
                        </m:limLow>
                      </m:e>
                    </m:d>
                  </m:oMath>
                </a14:m>
                <a:endParaRPr lang="nl-BE"/>
              </a:p>
              <a:p>
                <a:endParaRPr lang="nl-BE"/>
              </a:p>
            </p:txBody>
          </p:sp>
        </mc:Choice>
        <mc:Fallback xmlns="">
          <p:sp>
            <p:nvSpPr>
              <p:cNvPr id="3" name="Tijdelijke aanduiding voor inhoud 2">
                <a:extLst>
                  <a:ext uri="{FF2B5EF4-FFF2-40B4-BE49-F238E27FC236}">
                    <a16:creationId xmlns:a16="http://schemas.microsoft.com/office/drawing/2014/main" id="{9BEA8EFE-81CE-893A-5655-0F6A6D6B3914}"/>
                  </a:ext>
                </a:extLst>
              </p:cNvPr>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B2BD66FA-291E-F667-2677-374FE953C834}"/>
              </a:ext>
            </a:extLst>
          </p:cNvPr>
          <p:cNvSpPr>
            <a:spLocks noGrp="1"/>
          </p:cNvSpPr>
          <p:nvPr>
            <p:ph type="sldNum" sz="quarter" idx="12"/>
          </p:nvPr>
        </p:nvSpPr>
        <p:spPr/>
        <p:txBody>
          <a:bodyPr/>
          <a:lstStyle/>
          <a:p>
            <a:fld id="{7AE184E0-0BD4-4705-A12B-9B71DDE63301}" type="slidenum">
              <a:rPr lang="nl-BE" noProof="0" smtClean="0"/>
              <a:t>22</a:t>
            </a:fld>
            <a:endParaRPr lang="nl-BE" noProof="0"/>
          </a:p>
        </p:txBody>
      </p:sp>
    </p:spTree>
    <p:extLst>
      <p:ext uri="{BB962C8B-B14F-4D97-AF65-F5344CB8AC3E}">
        <p14:creationId xmlns:p14="http://schemas.microsoft.com/office/powerpoint/2010/main" val="2995189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Models</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69B8A2E-1B03-F4A3-D45B-84D650E522AC}"/>
                  </a:ext>
                </a:extLst>
              </p:cNvPr>
              <p:cNvSpPr>
                <a:spLocks noGrp="1"/>
              </p:cNvSpPr>
              <p:nvPr>
                <p:ph idx="1"/>
              </p:nvPr>
            </p:nvSpPr>
            <p:spPr>
              <a:xfrm>
                <a:off x="587726" y="839787"/>
                <a:ext cx="11039437" cy="6088063"/>
              </a:xfrm>
            </p:spPr>
            <p:txBody>
              <a:bodyPr>
                <a:normAutofit fontScale="62500" lnSpcReduction="20000"/>
              </a:bodyPr>
              <a:lstStyle/>
              <a:p>
                <a:pPr marL="60273" indent="0">
                  <a:buNone/>
                </a:pPr>
                <a:r>
                  <a:rPr lang="nl-BE"/>
                  <a:t>Let of </a:t>
                </a:r>
                <a:r>
                  <a:rPr lang="nl-BE" err="1"/>
                  <a:t>Linear</a:t>
                </a:r>
                <a:r>
                  <a:rPr lang="nl-BE"/>
                  <a:t> Time Invariant first order </a:t>
                </a:r>
                <a:r>
                  <a:rPr lang="nl-BE" err="1"/>
                  <a:t>ODEs</a:t>
                </a:r>
                <a:r>
                  <a:rPr lang="nl-BE"/>
                  <a:t> (LTI systems)</a:t>
                </a:r>
              </a:p>
              <a:p>
                <a:pPr marL="60273" indent="0">
                  <a:buNone/>
                </a:pPr>
                <a14:m>
                  <m:oMathPara xmlns:m="http://schemas.openxmlformats.org/officeDocument/2006/math">
                    <m:oMathParaPr>
                      <m:jc m:val="centerGroup"/>
                    </m:oMathParaPr>
                    <m:oMath xmlns:m="http://schemas.openxmlformats.org/officeDocument/2006/math">
                      <m:acc>
                        <m:accPr>
                          <m:chr m:val="̇"/>
                          <m:ctrlPr>
                            <a:rPr lang="en-GB" sz="5100" b="0" i="1" smtClean="0">
                              <a:latin typeface="Cambria Math" panose="02040503050406030204" pitchFamily="18" charset="0"/>
                            </a:rPr>
                          </m:ctrlPr>
                        </m:accPr>
                        <m:e>
                          <m:r>
                            <a:rPr lang="en-GB" sz="5100" b="0" i="1" smtClean="0">
                              <a:latin typeface="Cambria Math" panose="02040503050406030204" pitchFamily="18" charset="0"/>
                            </a:rPr>
                            <m:t>𝑥</m:t>
                          </m:r>
                        </m:e>
                      </m:acc>
                      <m:r>
                        <a:rPr lang="en-GB" sz="5100" b="0" i="1" smtClean="0">
                          <a:latin typeface="Cambria Math" panose="02040503050406030204" pitchFamily="18" charset="0"/>
                        </a:rPr>
                        <m:t>=</m:t>
                      </m:r>
                      <m:r>
                        <a:rPr lang="en-GB" sz="5100" b="0" i="1" smtClean="0">
                          <a:latin typeface="Cambria Math" panose="02040503050406030204" pitchFamily="18" charset="0"/>
                        </a:rPr>
                        <m:t>𝐴𝑥</m:t>
                      </m:r>
                      <m:r>
                        <a:rPr lang="en-GB" sz="5100" b="0" i="1" smtClean="0">
                          <a:latin typeface="Cambria Math" panose="02040503050406030204" pitchFamily="18" charset="0"/>
                        </a:rPr>
                        <m:t>+</m:t>
                      </m:r>
                      <m:r>
                        <a:rPr lang="en-GB" sz="5100" b="0" i="1" smtClean="0">
                          <a:latin typeface="Cambria Math" panose="02040503050406030204" pitchFamily="18" charset="0"/>
                        </a:rPr>
                        <m:t>𝐵𝑢</m:t>
                      </m:r>
                    </m:oMath>
                  </m:oMathPara>
                </a14:m>
                <a:endParaRPr lang="en-GB" sz="5100" b="0" i="1">
                  <a:latin typeface="Cambria Math" panose="02040503050406030204" pitchFamily="18" charset="0"/>
                </a:endParaRPr>
              </a:p>
              <a:p>
                <a:pPr marL="60273" indent="0">
                  <a:buNone/>
                </a:pPr>
                <a14:m>
                  <m:oMathPara xmlns:m="http://schemas.openxmlformats.org/officeDocument/2006/math">
                    <m:oMathParaPr>
                      <m:jc m:val="centerGroup"/>
                    </m:oMathParaPr>
                    <m:oMath xmlns:m="http://schemas.openxmlformats.org/officeDocument/2006/math">
                      <m:r>
                        <a:rPr lang="en-GB" sz="5100" i="1" smtClean="0">
                          <a:latin typeface="Cambria Math" panose="02040503050406030204" pitchFamily="18" charset="0"/>
                        </a:rPr>
                        <m:t>𝑦</m:t>
                      </m:r>
                      <m:r>
                        <a:rPr lang="en-GB" sz="5100" i="1">
                          <a:latin typeface="Cambria Math" panose="02040503050406030204" pitchFamily="18" charset="0"/>
                        </a:rPr>
                        <m:t>=</m:t>
                      </m:r>
                      <m:r>
                        <a:rPr lang="en-GB" sz="5100" b="0" i="1" smtClean="0">
                          <a:latin typeface="Cambria Math" panose="02040503050406030204" pitchFamily="18" charset="0"/>
                        </a:rPr>
                        <m:t>𝐶</m:t>
                      </m:r>
                      <m:r>
                        <a:rPr lang="en-GB" sz="5100" i="1">
                          <a:latin typeface="Cambria Math" panose="02040503050406030204" pitchFamily="18" charset="0"/>
                        </a:rPr>
                        <m:t>𝑥</m:t>
                      </m:r>
                      <m:r>
                        <a:rPr lang="en-GB" sz="5100" i="1">
                          <a:latin typeface="Cambria Math" panose="02040503050406030204" pitchFamily="18" charset="0"/>
                        </a:rPr>
                        <m:t>+</m:t>
                      </m:r>
                      <m:r>
                        <a:rPr lang="en-GB" sz="5100" b="0" i="1" smtClean="0">
                          <a:latin typeface="Cambria Math" panose="02040503050406030204" pitchFamily="18" charset="0"/>
                        </a:rPr>
                        <m:t>𝐷</m:t>
                      </m:r>
                      <m:r>
                        <a:rPr lang="en-GB" sz="5100" i="1">
                          <a:latin typeface="Cambria Math" panose="02040503050406030204" pitchFamily="18" charset="0"/>
                        </a:rPr>
                        <m:t>𝑢</m:t>
                      </m:r>
                    </m:oMath>
                  </m:oMathPara>
                </a14:m>
                <a:endParaRPr lang="en-GB" sz="5100"/>
              </a:p>
              <a:p>
                <a:pPr marL="60273" indent="0">
                  <a:buNone/>
                </a:pPr>
                <a:endParaRPr lang="en-GB" sz="5100"/>
              </a:p>
              <a:p>
                <a:pPr>
                  <a:buFont typeface="Arial" panose="020B0604020202020204" pitchFamily="34" charset="0"/>
                  <a:buChar char="•"/>
                </a:pPr>
                <a:r>
                  <a:rPr lang="en-GB" sz="5100" b="0"/>
                  <a:t>State vector </a:t>
                </a:r>
                <a14:m>
                  <m:oMath xmlns:m="http://schemas.openxmlformats.org/officeDocument/2006/math">
                    <m:r>
                      <a:rPr lang="en-GB" sz="5100" b="0" i="1" smtClean="0">
                        <a:latin typeface="Cambria Math" panose="02040503050406030204" pitchFamily="18" charset="0"/>
                      </a:rPr>
                      <m:t>𝑥</m:t>
                    </m:r>
                    <m:r>
                      <a:rPr lang="en-GB" sz="5100" b="0" i="1" smtClean="0">
                        <a:latin typeface="Cambria Math" panose="02040503050406030204" pitchFamily="18" charset="0"/>
                      </a:rPr>
                      <m:t> ∈</m:t>
                    </m:r>
                    <m:sSup>
                      <m:sSupPr>
                        <m:ctrlPr>
                          <a:rPr lang="en-GB" sz="5100" i="1">
                            <a:latin typeface="Cambria Math" panose="02040503050406030204" pitchFamily="18" charset="0"/>
                            <a:ea typeface="Cambria Math" panose="02040503050406030204" pitchFamily="18" charset="0"/>
                          </a:rPr>
                        </m:ctrlPr>
                      </m:sSupPr>
                      <m:e>
                        <m:r>
                          <a:rPr lang="en-GB" sz="5100" i="1">
                            <a:latin typeface="Cambria Math" panose="02040503050406030204" pitchFamily="18" charset="0"/>
                            <a:ea typeface="Cambria Math" panose="02040503050406030204" pitchFamily="18" charset="0"/>
                          </a:rPr>
                          <m:t>ℝ</m:t>
                        </m:r>
                      </m:e>
                      <m:sup>
                        <m:r>
                          <a:rPr lang="en-GB" sz="5100" i="1">
                            <a:latin typeface="Cambria Math" panose="02040503050406030204" pitchFamily="18" charset="0"/>
                            <a:ea typeface="Cambria Math" panose="02040503050406030204" pitchFamily="18" charset="0"/>
                          </a:rPr>
                          <m:t>𝑛</m:t>
                        </m:r>
                        <m:r>
                          <a:rPr lang="en-GB" sz="5100" i="1">
                            <a:latin typeface="Cambria Math" panose="02040503050406030204" pitchFamily="18" charset="0"/>
                            <a:ea typeface="Cambria Math" panose="02040503050406030204" pitchFamily="18" charset="0"/>
                          </a:rPr>
                          <m:t>×1</m:t>
                        </m:r>
                      </m:sup>
                    </m:sSup>
                  </m:oMath>
                </a14:m>
                <a:endParaRPr lang="en-GB" sz="5100" b="0"/>
              </a:p>
              <a:p>
                <a:pPr>
                  <a:buFont typeface="Arial" panose="020B0604020202020204" pitchFamily="34" charset="0"/>
                  <a:buChar char="•"/>
                </a:pPr>
                <a:r>
                  <a:rPr lang="en-GB" sz="5100"/>
                  <a:t>Input vector </a:t>
                </a:r>
                <a14:m>
                  <m:oMath xmlns:m="http://schemas.openxmlformats.org/officeDocument/2006/math">
                    <m:r>
                      <a:rPr lang="en-GB" sz="5100" b="0" i="1" smtClean="0">
                        <a:latin typeface="Cambria Math" panose="02040503050406030204" pitchFamily="18" charset="0"/>
                      </a:rPr>
                      <m:t>𝑢</m:t>
                    </m:r>
                    <m:r>
                      <a:rPr lang="en-GB" sz="5100" b="0" i="1" smtClean="0">
                        <a:latin typeface="Cambria Math" panose="02040503050406030204" pitchFamily="18" charset="0"/>
                      </a:rPr>
                      <m:t> ∈</m:t>
                    </m:r>
                    <m:sSup>
                      <m:sSupPr>
                        <m:ctrlPr>
                          <a:rPr lang="en-GB" sz="5100" i="1">
                            <a:latin typeface="Cambria Math" panose="02040503050406030204" pitchFamily="18" charset="0"/>
                            <a:ea typeface="Cambria Math" panose="02040503050406030204" pitchFamily="18" charset="0"/>
                          </a:rPr>
                        </m:ctrlPr>
                      </m:sSupPr>
                      <m:e>
                        <m:r>
                          <a:rPr lang="en-GB" sz="5100" i="1">
                            <a:latin typeface="Cambria Math" panose="02040503050406030204" pitchFamily="18" charset="0"/>
                            <a:ea typeface="Cambria Math" panose="02040503050406030204" pitchFamily="18" charset="0"/>
                          </a:rPr>
                          <m:t>ℝ</m:t>
                        </m:r>
                      </m:e>
                      <m:sup>
                        <m:r>
                          <a:rPr lang="en-GB" sz="5100" b="0" i="1" smtClean="0">
                            <a:latin typeface="Cambria Math" panose="02040503050406030204" pitchFamily="18" charset="0"/>
                            <a:ea typeface="Cambria Math" panose="02040503050406030204" pitchFamily="18" charset="0"/>
                          </a:rPr>
                          <m:t>𝑝</m:t>
                        </m:r>
                        <m:r>
                          <a:rPr lang="en-GB" sz="5100" i="1">
                            <a:latin typeface="Cambria Math" panose="02040503050406030204" pitchFamily="18" charset="0"/>
                            <a:ea typeface="Cambria Math" panose="02040503050406030204" pitchFamily="18" charset="0"/>
                          </a:rPr>
                          <m:t>×1</m:t>
                        </m:r>
                      </m:sup>
                    </m:sSup>
                  </m:oMath>
                </a14:m>
                <a:r>
                  <a:rPr lang="en-GB" sz="5100" b="0"/>
                  <a:t> (How to intervene in dynamics)</a:t>
                </a:r>
              </a:p>
              <a:p>
                <a:pPr lvl="1">
                  <a:buFont typeface="Arial" panose="020B0604020202020204" pitchFamily="34" charset="0"/>
                  <a:buChar char="•"/>
                </a:pPr>
                <a:r>
                  <a:rPr lang="en-GB" sz="5100"/>
                  <a:t>Disturbances (inputs, but not from us)</a:t>
                </a:r>
                <a:endParaRPr lang="en-GB" sz="5100" b="0"/>
              </a:p>
              <a:p>
                <a:pPr>
                  <a:buFont typeface="Arial" panose="020B0604020202020204" pitchFamily="34" charset="0"/>
                  <a:buChar char="•"/>
                </a:pPr>
                <a:r>
                  <a:rPr lang="en-GB" sz="5100"/>
                  <a:t>Output vector </a:t>
                </a:r>
                <a14:m>
                  <m:oMath xmlns:m="http://schemas.openxmlformats.org/officeDocument/2006/math">
                    <m:r>
                      <a:rPr lang="en-GB" sz="5100" b="0" i="1" smtClean="0">
                        <a:latin typeface="Cambria Math" panose="02040503050406030204" pitchFamily="18" charset="0"/>
                      </a:rPr>
                      <m:t>𝑦</m:t>
                    </m:r>
                    <m:r>
                      <a:rPr lang="en-GB" sz="5100" b="0" i="1" smtClean="0">
                        <a:latin typeface="Cambria Math" panose="02040503050406030204" pitchFamily="18" charset="0"/>
                      </a:rPr>
                      <m:t> ∈</m:t>
                    </m:r>
                    <m:sSup>
                      <m:sSupPr>
                        <m:ctrlPr>
                          <a:rPr lang="en-GB" sz="5100" i="1">
                            <a:latin typeface="Cambria Math" panose="02040503050406030204" pitchFamily="18" charset="0"/>
                            <a:ea typeface="Cambria Math" panose="02040503050406030204" pitchFamily="18" charset="0"/>
                          </a:rPr>
                        </m:ctrlPr>
                      </m:sSupPr>
                      <m:e>
                        <m:r>
                          <a:rPr lang="en-GB" sz="5100" i="1">
                            <a:latin typeface="Cambria Math" panose="02040503050406030204" pitchFamily="18" charset="0"/>
                            <a:ea typeface="Cambria Math" panose="02040503050406030204" pitchFamily="18" charset="0"/>
                          </a:rPr>
                          <m:t>ℝ</m:t>
                        </m:r>
                      </m:e>
                      <m:sup>
                        <m:r>
                          <a:rPr lang="en-GB" sz="5100" b="0" i="1" smtClean="0">
                            <a:latin typeface="Cambria Math" panose="02040503050406030204" pitchFamily="18" charset="0"/>
                            <a:ea typeface="Cambria Math" panose="02040503050406030204" pitchFamily="18" charset="0"/>
                          </a:rPr>
                          <m:t>𝑞</m:t>
                        </m:r>
                        <m:r>
                          <a:rPr lang="en-GB" sz="5100" i="1">
                            <a:latin typeface="Cambria Math" panose="02040503050406030204" pitchFamily="18" charset="0"/>
                            <a:ea typeface="Cambria Math" panose="02040503050406030204" pitchFamily="18" charset="0"/>
                          </a:rPr>
                          <m:t>×1</m:t>
                        </m:r>
                      </m:sup>
                    </m:sSup>
                  </m:oMath>
                </a14:m>
                <a:r>
                  <a:rPr lang="en-GB" sz="5100" b="0"/>
                  <a:t> (What we can measure)</a:t>
                </a:r>
              </a:p>
              <a:p>
                <a:pPr>
                  <a:buFont typeface="Arial" panose="020B0604020202020204" pitchFamily="34" charset="0"/>
                  <a:buChar char="•"/>
                </a:pPr>
                <a14:m>
                  <m:oMath xmlns:m="http://schemas.openxmlformats.org/officeDocument/2006/math">
                    <m:r>
                      <a:rPr lang="en-GB" sz="5100" b="0" i="1" smtClean="0">
                        <a:latin typeface="Cambria Math" panose="02040503050406030204" pitchFamily="18" charset="0"/>
                      </a:rPr>
                      <m:t>𝐴</m:t>
                    </m:r>
                  </m:oMath>
                </a14:m>
                <a:r>
                  <a:rPr lang="en-GB" sz="5100">
                    <a:ea typeface="Cambria Math" panose="02040503050406030204" pitchFamily="18" charset="0"/>
                  </a:rPr>
                  <a:t> </a:t>
                </a:r>
                <a14:m>
                  <m:oMath xmlns:m="http://schemas.openxmlformats.org/officeDocument/2006/math">
                    <m:r>
                      <a:rPr lang="en-GB" sz="5100" i="1">
                        <a:latin typeface="Cambria Math" panose="02040503050406030204" pitchFamily="18" charset="0"/>
                        <a:ea typeface="Cambria Math" panose="02040503050406030204" pitchFamily="18" charset="0"/>
                      </a:rPr>
                      <m:t>∈</m:t>
                    </m:r>
                    <m:sSup>
                      <m:sSupPr>
                        <m:ctrlPr>
                          <a:rPr lang="en-GB" sz="5100" i="1">
                            <a:latin typeface="Cambria Math" panose="02040503050406030204" pitchFamily="18" charset="0"/>
                            <a:ea typeface="Cambria Math" panose="02040503050406030204" pitchFamily="18" charset="0"/>
                          </a:rPr>
                        </m:ctrlPr>
                      </m:sSupPr>
                      <m:e>
                        <m:r>
                          <a:rPr lang="en-GB" sz="5100" i="1">
                            <a:latin typeface="Cambria Math" panose="02040503050406030204" pitchFamily="18" charset="0"/>
                            <a:ea typeface="Cambria Math" panose="02040503050406030204" pitchFamily="18" charset="0"/>
                          </a:rPr>
                          <m:t>ℝ</m:t>
                        </m:r>
                      </m:e>
                      <m:sup>
                        <m:r>
                          <a:rPr lang="en-GB" sz="5100" i="1">
                            <a:latin typeface="Cambria Math" panose="02040503050406030204" pitchFamily="18" charset="0"/>
                            <a:ea typeface="Cambria Math" panose="02040503050406030204" pitchFamily="18" charset="0"/>
                          </a:rPr>
                          <m:t>𝑛</m:t>
                        </m:r>
                        <m:r>
                          <a:rPr lang="en-GB" sz="5100" i="1">
                            <a:latin typeface="Cambria Math" panose="02040503050406030204" pitchFamily="18" charset="0"/>
                            <a:ea typeface="Cambria Math" panose="02040503050406030204" pitchFamily="18" charset="0"/>
                          </a:rPr>
                          <m:t>×</m:t>
                        </m:r>
                        <m:r>
                          <a:rPr lang="en-GB" sz="5100" b="0" i="1" smtClean="0">
                            <a:latin typeface="Cambria Math" panose="02040503050406030204" pitchFamily="18" charset="0"/>
                            <a:ea typeface="Cambria Math" panose="02040503050406030204" pitchFamily="18" charset="0"/>
                          </a:rPr>
                          <m:t>𝑛</m:t>
                        </m:r>
                      </m:sup>
                    </m:sSup>
                    <m:r>
                      <a:rPr lang="en-GB" sz="5100" i="1">
                        <a:latin typeface="Cambria Math" panose="02040503050406030204" pitchFamily="18" charset="0"/>
                        <a:ea typeface="Cambria Math" panose="02040503050406030204" pitchFamily="18" charset="0"/>
                      </a:rPr>
                      <m:t> </m:t>
                    </m:r>
                  </m:oMath>
                </a14:m>
                <a:r>
                  <a:rPr lang="en-GB" sz="5100"/>
                  <a:t>: System Matrix</a:t>
                </a:r>
              </a:p>
              <a:p>
                <a:pPr>
                  <a:buFont typeface="Arial" panose="020B0604020202020204" pitchFamily="34" charset="0"/>
                  <a:buChar char="•"/>
                </a:pPr>
                <a14:m>
                  <m:oMath xmlns:m="http://schemas.openxmlformats.org/officeDocument/2006/math">
                    <m:r>
                      <a:rPr lang="en-GB" sz="5100" b="0" i="1" smtClean="0">
                        <a:latin typeface="Cambria Math" panose="02040503050406030204" pitchFamily="18" charset="0"/>
                      </a:rPr>
                      <m:t>𝐵</m:t>
                    </m:r>
                  </m:oMath>
                </a14:m>
                <a:r>
                  <a:rPr lang="en-GB" sz="5100">
                    <a:ea typeface="Cambria Math" panose="02040503050406030204" pitchFamily="18" charset="0"/>
                  </a:rPr>
                  <a:t> </a:t>
                </a:r>
                <a14:m>
                  <m:oMath xmlns:m="http://schemas.openxmlformats.org/officeDocument/2006/math">
                    <m:r>
                      <a:rPr lang="en-GB" sz="5100" i="1">
                        <a:latin typeface="Cambria Math" panose="02040503050406030204" pitchFamily="18" charset="0"/>
                        <a:ea typeface="Cambria Math" panose="02040503050406030204" pitchFamily="18" charset="0"/>
                      </a:rPr>
                      <m:t>∈</m:t>
                    </m:r>
                    <m:sSup>
                      <m:sSupPr>
                        <m:ctrlPr>
                          <a:rPr lang="en-GB" sz="5100" i="1">
                            <a:latin typeface="Cambria Math" panose="02040503050406030204" pitchFamily="18" charset="0"/>
                            <a:ea typeface="Cambria Math" panose="02040503050406030204" pitchFamily="18" charset="0"/>
                          </a:rPr>
                        </m:ctrlPr>
                      </m:sSupPr>
                      <m:e>
                        <m:r>
                          <a:rPr lang="en-GB" sz="5100" i="1">
                            <a:latin typeface="Cambria Math" panose="02040503050406030204" pitchFamily="18" charset="0"/>
                            <a:ea typeface="Cambria Math" panose="02040503050406030204" pitchFamily="18" charset="0"/>
                          </a:rPr>
                          <m:t>ℝ</m:t>
                        </m:r>
                      </m:e>
                      <m:sup>
                        <m:r>
                          <a:rPr lang="en-GB" sz="5100" i="1">
                            <a:latin typeface="Cambria Math" panose="02040503050406030204" pitchFamily="18" charset="0"/>
                            <a:ea typeface="Cambria Math" panose="02040503050406030204" pitchFamily="18" charset="0"/>
                          </a:rPr>
                          <m:t>𝑛</m:t>
                        </m:r>
                        <m:r>
                          <a:rPr lang="en-GB" sz="5100" i="1">
                            <a:latin typeface="Cambria Math" panose="02040503050406030204" pitchFamily="18" charset="0"/>
                            <a:ea typeface="Cambria Math" panose="02040503050406030204" pitchFamily="18" charset="0"/>
                          </a:rPr>
                          <m:t>×</m:t>
                        </m:r>
                        <m:r>
                          <a:rPr lang="en-GB" sz="5100" b="0" i="1" smtClean="0">
                            <a:latin typeface="Cambria Math" panose="02040503050406030204" pitchFamily="18" charset="0"/>
                            <a:ea typeface="Cambria Math" panose="02040503050406030204" pitchFamily="18" charset="0"/>
                          </a:rPr>
                          <m:t>𝑝</m:t>
                        </m:r>
                      </m:sup>
                    </m:sSup>
                    <m:r>
                      <a:rPr lang="en-GB" sz="5100" i="1">
                        <a:latin typeface="Cambria Math" panose="02040503050406030204" pitchFamily="18" charset="0"/>
                        <a:ea typeface="Cambria Math" panose="02040503050406030204" pitchFamily="18" charset="0"/>
                      </a:rPr>
                      <m:t> </m:t>
                    </m:r>
                  </m:oMath>
                </a14:m>
                <a:r>
                  <a:rPr lang="en-GB" sz="5100"/>
                  <a:t>: Input Matrix</a:t>
                </a:r>
              </a:p>
              <a:p>
                <a:pPr>
                  <a:buFont typeface="Arial" panose="020B0604020202020204" pitchFamily="34" charset="0"/>
                  <a:buChar char="•"/>
                </a:pPr>
                <a14:m>
                  <m:oMath xmlns:m="http://schemas.openxmlformats.org/officeDocument/2006/math">
                    <m:r>
                      <a:rPr lang="en-GB" sz="5100" b="0" i="1" smtClean="0">
                        <a:latin typeface="Cambria Math" panose="02040503050406030204" pitchFamily="18" charset="0"/>
                      </a:rPr>
                      <m:t>𝐶</m:t>
                    </m:r>
                  </m:oMath>
                </a14:m>
                <a:r>
                  <a:rPr lang="en-GB" sz="5100">
                    <a:ea typeface="Cambria Math" panose="02040503050406030204" pitchFamily="18" charset="0"/>
                  </a:rPr>
                  <a:t> </a:t>
                </a:r>
                <a14:m>
                  <m:oMath xmlns:m="http://schemas.openxmlformats.org/officeDocument/2006/math">
                    <m:r>
                      <a:rPr lang="en-GB" sz="5100" i="1">
                        <a:latin typeface="Cambria Math" panose="02040503050406030204" pitchFamily="18" charset="0"/>
                        <a:ea typeface="Cambria Math" panose="02040503050406030204" pitchFamily="18" charset="0"/>
                      </a:rPr>
                      <m:t>∈</m:t>
                    </m:r>
                    <m:sSup>
                      <m:sSupPr>
                        <m:ctrlPr>
                          <a:rPr lang="en-GB" sz="5100" i="1">
                            <a:latin typeface="Cambria Math" panose="02040503050406030204" pitchFamily="18" charset="0"/>
                            <a:ea typeface="Cambria Math" panose="02040503050406030204" pitchFamily="18" charset="0"/>
                          </a:rPr>
                        </m:ctrlPr>
                      </m:sSupPr>
                      <m:e>
                        <m:r>
                          <a:rPr lang="en-GB" sz="5100" i="1">
                            <a:latin typeface="Cambria Math" panose="02040503050406030204" pitchFamily="18" charset="0"/>
                            <a:ea typeface="Cambria Math" panose="02040503050406030204" pitchFamily="18" charset="0"/>
                          </a:rPr>
                          <m:t>ℝ</m:t>
                        </m:r>
                      </m:e>
                      <m:sup>
                        <m:r>
                          <a:rPr lang="en-GB" sz="5100" b="0" i="1" smtClean="0">
                            <a:latin typeface="Cambria Math" panose="02040503050406030204" pitchFamily="18" charset="0"/>
                            <a:ea typeface="Cambria Math" panose="02040503050406030204" pitchFamily="18" charset="0"/>
                          </a:rPr>
                          <m:t>𝑞</m:t>
                        </m:r>
                        <m:r>
                          <a:rPr lang="en-GB" sz="5100" i="1">
                            <a:latin typeface="Cambria Math" panose="02040503050406030204" pitchFamily="18" charset="0"/>
                            <a:ea typeface="Cambria Math" panose="02040503050406030204" pitchFamily="18" charset="0"/>
                          </a:rPr>
                          <m:t>×</m:t>
                        </m:r>
                        <m:r>
                          <a:rPr lang="en-GB" sz="5100" b="0" i="1" smtClean="0">
                            <a:latin typeface="Cambria Math" panose="02040503050406030204" pitchFamily="18" charset="0"/>
                            <a:ea typeface="Cambria Math" panose="02040503050406030204" pitchFamily="18" charset="0"/>
                          </a:rPr>
                          <m:t>𝑛</m:t>
                        </m:r>
                      </m:sup>
                    </m:sSup>
                    <m:r>
                      <a:rPr lang="en-GB" sz="5100" i="1">
                        <a:latin typeface="Cambria Math" panose="02040503050406030204" pitchFamily="18" charset="0"/>
                        <a:ea typeface="Cambria Math" panose="02040503050406030204" pitchFamily="18" charset="0"/>
                      </a:rPr>
                      <m:t> </m:t>
                    </m:r>
                  </m:oMath>
                </a14:m>
                <a:r>
                  <a:rPr lang="en-GB" sz="5100"/>
                  <a:t>: Output Matrix</a:t>
                </a:r>
                <a:endParaRPr lang="en-GB" sz="5100" b="0"/>
              </a:p>
              <a:p>
                <a:pPr marL="60273" indent="0">
                  <a:buNone/>
                </a:pPr>
                <a:endParaRPr lang="en-GB" b="0"/>
              </a:p>
              <a:p>
                <a:pPr marL="60273" indent="0">
                  <a:buNone/>
                </a:pPr>
                <a:endParaRPr lang="en-GB" b="0"/>
              </a:p>
              <a:p>
                <a:pPr marL="60273" indent="0">
                  <a:buNone/>
                </a:pPr>
                <a:endParaRPr lang="en-GB" b="0"/>
              </a:p>
              <a:p>
                <a:pPr marL="60273" indent="0">
                  <a:buNone/>
                </a:pPr>
                <a:endParaRPr lang="nl-BE"/>
              </a:p>
            </p:txBody>
          </p:sp>
        </mc:Choice>
        <mc:Fallback xmlns="">
          <p:sp>
            <p:nvSpPr>
              <p:cNvPr id="3" name="Tijdelijke aanduiding voor inhoud 2">
                <a:extLst>
                  <a:ext uri="{FF2B5EF4-FFF2-40B4-BE49-F238E27FC236}">
                    <a16:creationId xmlns:a16="http://schemas.microsoft.com/office/drawing/2014/main" id="{169B8A2E-1B03-F4A3-D45B-84D650E522AC}"/>
                  </a:ext>
                </a:extLst>
              </p:cNvPr>
              <p:cNvSpPr>
                <a:spLocks noGrp="1" noRot="1" noChangeAspect="1" noMove="1" noResize="1" noEditPoints="1" noAdjustHandles="1" noChangeArrowheads="1" noChangeShapeType="1" noTextEdit="1"/>
              </p:cNvSpPr>
              <p:nvPr>
                <p:ph idx="1"/>
              </p:nvPr>
            </p:nvSpPr>
            <p:spPr>
              <a:xfrm>
                <a:off x="587726" y="839787"/>
                <a:ext cx="11039437" cy="6088063"/>
              </a:xfrm>
              <a:blipFill>
                <a:blip r:embed="rId2"/>
                <a:stretch>
                  <a:fillRect l="-718" t="-601"/>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23</a:t>
            </a:fld>
            <a:endParaRPr lang="nl-BE" noProof="0"/>
          </a:p>
        </p:txBody>
      </p:sp>
    </p:spTree>
    <p:extLst>
      <p:ext uri="{BB962C8B-B14F-4D97-AF65-F5344CB8AC3E}">
        <p14:creationId xmlns:p14="http://schemas.microsoft.com/office/powerpoint/2010/main" val="344714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Models</a:t>
            </a:r>
            <a:r>
              <a:rPr lang="nl-BE"/>
              <a:t>: Discrete time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69B8A2E-1B03-F4A3-D45B-84D650E522AC}"/>
                  </a:ext>
                </a:extLst>
              </p:cNvPr>
              <p:cNvSpPr>
                <a:spLocks noGrp="1"/>
              </p:cNvSpPr>
              <p:nvPr>
                <p:ph idx="1"/>
              </p:nvPr>
            </p:nvSpPr>
            <p:spPr>
              <a:xfrm>
                <a:off x="587726" y="839787"/>
                <a:ext cx="11039437" cy="6088063"/>
              </a:xfrm>
            </p:spPr>
            <p:txBody>
              <a:bodyPr>
                <a:normAutofit/>
              </a:bodyPr>
              <a:lstStyle/>
              <a:p>
                <a:pPr marL="60273" indent="0">
                  <a:buNone/>
                </a:pPr>
                <a:r>
                  <a:rPr lang="nl-BE"/>
                  <a:t>Set of </a:t>
                </a:r>
                <a:r>
                  <a:rPr lang="nl-BE" err="1"/>
                  <a:t>linear</a:t>
                </a:r>
                <a:r>
                  <a:rPr lang="nl-BE"/>
                  <a:t> </a:t>
                </a:r>
                <a:r>
                  <a:rPr lang="nl-BE" err="1"/>
                  <a:t>Difference</a:t>
                </a:r>
                <a:r>
                  <a:rPr lang="nl-BE"/>
                  <a:t> </a:t>
                </a:r>
                <a:r>
                  <a:rPr lang="nl-BE" err="1"/>
                  <a:t>equations</a:t>
                </a:r>
                <a:r>
                  <a:rPr lang="nl-BE"/>
                  <a:t>:</a:t>
                </a:r>
              </a:p>
              <a:p>
                <a:pPr marL="60273" indent="0">
                  <a:buNone/>
                </a:pPr>
                <a14:m>
                  <m:oMathPara xmlns:m="http://schemas.openxmlformats.org/officeDocument/2006/math">
                    <m:oMathParaPr>
                      <m:jc m:val="centerGroup"/>
                    </m:oMathParaPr>
                    <m:oMath xmlns:m="http://schemas.openxmlformats.org/officeDocument/2006/math">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𝑥</m:t>
                          </m:r>
                        </m:e>
                        <m:sub>
                          <m:r>
                            <a:rPr lang="en-GB" sz="5100" b="0" i="1" smtClean="0">
                              <a:latin typeface="Cambria Math" panose="02040503050406030204" pitchFamily="18" charset="0"/>
                            </a:rPr>
                            <m:t>𝑘</m:t>
                          </m:r>
                          <m:r>
                            <a:rPr lang="en-GB" sz="5100" b="0" i="1" smtClean="0">
                              <a:latin typeface="Cambria Math" panose="02040503050406030204" pitchFamily="18" charset="0"/>
                            </a:rPr>
                            <m:t>+1</m:t>
                          </m:r>
                        </m:sub>
                      </m:sSub>
                      <m:r>
                        <a:rPr lang="en-GB" sz="5100" b="0" i="1" smtClean="0">
                          <a:latin typeface="Cambria Math" panose="02040503050406030204" pitchFamily="18" charset="0"/>
                        </a:rPr>
                        <m:t>=</m:t>
                      </m:r>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𝐴</m:t>
                          </m:r>
                        </m:e>
                        <m:sub>
                          <m:r>
                            <a:rPr lang="en-GB" sz="5100" b="0" i="1" smtClean="0">
                              <a:latin typeface="Cambria Math" panose="02040503050406030204" pitchFamily="18" charset="0"/>
                            </a:rPr>
                            <m:t>𝑑</m:t>
                          </m:r>
                        </m:sub>
                      </m:sSub>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𝑥</m:t>
                          </m:r>
                        </m:e>
                        <m:sub>
                          <m:r>
                            <a:rPr lang="en-GB" sz="5100" b="0" i="1" smtClean="0">
                              <a:latin typeface="Cambria Math" panose="02040503050406030204" pitchFamily="18" charset="0"/>
                            </a:rPr>
                            <m:t>𝑘</m:t>
                          </m:r>
                        </m:sub>
                      </m:sSub>
                      <m:r>
                        <a:rPr lang="en-GB" sz="5100" b="0" i="1" smtClean="0">
                          <a:latin typeface="Cambria Math" panose="02040503050406030204" pitchFamily="18" charset="0"/>
                        </a:rPr>
                        <m:t>+</m:t>
                      </m:r>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𝐵</m:t>
                          </m:r>
                        </m:e>
                        <m:sub>
                          <m:r>
                            <a:rPr lang="en-GB" sz="5100" b="0" i="1" smtClean="0">
                              <a:latin typeface="Cambria Math" panose="02040503050406030204" pitchFamily="18" charset="0"/>
                            </a:rPr>
                            <m:t>𝑑</m:t>
                          </m:r>
                        </m:sub>
                      </m:sSub>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𝑢</m:t>
                          </m:r>
                        </m:e>
                        <m:sub>
                          <m:r>
                            <a:rPr lang="en-GB" sz="5100" b="0" i="1" smtClean="0">
                              <a:latin typeface="Cambria Math" panose="02040503050406030204" pitchFamily="18" charset="0"/>
                            </a:rPr>
                            <m:t>𝑘</m:t>
                          </m:r>
                        </m:sub>
                      </m:sSub>
                    </m:oMath>
                  </m:oMathPara>
                </a14:m>
                <a:endParaRPr lang="en-GB" sz="5100" b="0" i="1">
                  <a:latin typeface="Cambria Math" panose="02040503050406030204" pitchFamily="18" charset="0"/>
                </a:endParaRPr>
              </a:p>
              <a:p>
                <a:pPr marL="60273" indent="0">
                  <a:buNone/>
                </a:pPr>
                <a14:m>
                  <m:oMathPara xmlns:m="http://schemas.openxmlformats.org/officeDocument/2006/math">
                    <m:oMathParaPr>
                      <m:jc m:val="centerGroup"/>
                    </m:oMathParaPr>
                    <m:oMath xmlns:m="http://schemas.openxmlformats.org/officeDocument/2006/math">
                      <m:sSub>
                        <m:sSubPr>
                          <m:ctrlPr>
                            <a:rPr lang="en-GB" sz="5100" b="0" i="1" smtClean="0">
                              <a:latin typeface="Cambria Math" panose="02040503050406030204" pitchFamily="18" charset="0"/>
                            </a:rPr>
                          </m:ctrlPr>
                        </m:sSubPr>
                        <m:e>
                          <m:r>
                            <a:rPr lang="en-GB" sz="5100" i="1" smtClean="0">
                              <a:latin typeface="Cambria Math" panose="02040503050406030204" pitchFamily="18" charset="0"/>
                            </a:rPr>
                            <m:t>𝑦</m:t>
                          </m:r>
                        </m:e>
                        <m:sub>
                          <m:r>
                            <a:rPr lang="en-GB" sz="5100" b="0" i="1" smtClean="0">
                              <a:latin typeface="Cambria Math" panose="02040503050406030204" pitchFamily="18" charset="0"/>
                            </a:rPr>
                            <m:t>𝑘</m:t>
                          </m:r>
                        </m:sub>
                      </m:sSub>
                      <m:r>
                        <a:rPr lang="en-GB" sz="5100" i="1">
                          <a:latin typeface="Cambria Math" panose="02040503050406030204" pitchFamily="18" charset="0"/>
                        </a:rPr>
                        <m:t>=</m:t>
                      </m:r>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𝐶</m:t>
                          </m:r>
                        </m:e>
                        <m:sub>
                          <m:r>
                            <a:rPr lang="en-GB" sz="5100" b="0" i="1" smtClean="0">
                              <a:latin typeface="Cambria Math" panose="02040503050406030204" pitchFamily="18" charset="0"/>
                            </a:rPr>
                            <m:t>𝑑</m:t>
                          </m:r>
                        </m:sub>
                      </m:sSub>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𝑥</m:t>
                          </m:r>
                        </m:e>
                        <m:sub>
                          <m:r>
                            <a:rPr lang="en-GB" sz="5100" b="0" i="1" smtClean="0">
                              <a:latin typeface="Cambria Math" panose="02040503050406030204" pitchFamily="18" charset="0"/>
                            </a:rPr>
                            <m:t>𝑘</m:t>
                          </m:r>
                        </m:sub>
                      </m:sSub>
                      <m:r>
                        <a:rPr lang="en-GB" sz="5100" i="1">
                          <a:latin typeface="Cambria Math" panose="02040503050406030204" pitchFamily="18" charset="0"/>
                        </a:rPr>
                        <m:t>+</m:t>
                      </m:r>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𝐷</m:t>
                          </m:r>
                        </m:e>
                        <m:sub>
                          <m:r>
                            <a:rPr lang="en-GB" sz="5100" b="0" i="1" smtClean="0">
                              <a:latin typeface="Cambria Math" panose="02040503050406030204" pitchFamily="18" charset="0"/>
                            </a:rPr>
                            <m:t>𝑑</m:t>
                          </m:r>
                        </m:sub>
                      </m:sSub>
                      <m:sSub>
                        <m:sSubPr>
                          <m:ctrlPr>
                            <a:rPr lang="en-GB" sz="5100" b="0" i="1" smtClean="0">
                              <a:latin typeface="Cambria Math" panose="02040503050406030204" pitchFamily="18" charset="0"/>
                            </a:rPr>
                          </m:ctrlPr>
                        </m:sSubPr>
                        <m:e>
                          <m:r>
                            <a:rPr lang="en-GB" sz="5100" b="0" i="1" smtClean="0">
                              <a:latin typeface="Cambria Math" panose="02040503050406030204" pitchFamily="18" charset="0"/>
                            </a:rPr>
                            <m:t> </m:t>
                          </m:r>
                          <m:r>
                            <a:rPr lang="en-GB" sz="5100" b="0" i="1" smtClean="0">
                              <a:latin typeface="Cambria Math" panose="02040503050406030204" pitchFamily="18" charset="0"/>
                            </a:rPr>
                            <m:t>𝑢</m:t>
                          </m:r>
                        </m:e>
                        <m:sub>
                          <m:r>
                            <a:rPr lang="en-GB" sz="5100" b="0" i="1" smtClean="0">
                              <a:latin typeface="Cambria Math" panose="02040503050406030204" pitchFamily="18" charset="0"/>
                            </a:rPr>
                            <m:t>𝑘</m:t>
                          </m:r>
                        </m:sub>
                      </m:sSub>
                    </m:oMath>
                  </m:oMathPara>
                </a14:m>
                <a:endParaRPr lang="en-GB" sz="5100"/>
              </a:p>
              <a:p>
                <a:pPr>
                  <a:buFont typeface="Arial" panose="020B0604020202020204" pitchFamily="34" charset="0"/>
                  <a:buChar char="•"/>
                </a:pPr>
                <a:r>
                  <a:rPr lang="en-GB" b="0"/>
                  <a:t>Used in Model Predictive control</a:t>
                </a:r>
              </a:p>
              <a:p>
                <a:pPr>
                  <a:buFont typeface="Arial" panose="020B0604020202020204" pitchFamily="34" charset="0"/>
                  <a:buChar char="•"/>
                </a:pPr>
                <a:r>
                  <a:rPr lang="en-GB"/>
                  <a:t>Conversion Continuous to discrete time:</a:t>
                </a:r>
                <a:endParaRPr lang="en-GB" b="0"/>
              </a:p>
              <a:p>
                <a:pPr>
                  <a:buFont typeface="Arial" panose="020B0604020202020204" pitchFamily="34" charset="0"/>
                  <a:buChar char="•"/>
                </a:pPr>
                <a:endParaRPr lang="en-GB" b="0"/>
              </a:p>
              <a:p>
                <a:pPr marL="60273" indent="0">
                  <a:buNone/>
                </a:pPr>
                <a:r>
                  <a:rPr lang="en-GB" b="0"/>
                  <a:t>	</a:t>
                </a:r>
              </a:p>
              <a:p>
                <a:pPr marL="60273" indent="0">
                  <a:buNone/>
                </a:pPr>
                <a:endParaRPr lang="en-GB" b="0"/>
              </a:p>
              <a:p>
                <a:pPr marL="60273" indent="0">
                  <a:buNone/>
                </a:pPr>
                <a:endParaRPr lang="en-GB" b="0"/>
              </a:p>
              <a:p>
                <a:pPr marL="60273" indent="0">
                  <a:buNone/>
                </a:pPr>
                <a:endParaRPr lang="en-GB" b="0"/>
              </a:p>
              <a:p>
                <a:pPr marL="60273" indent="0">
                  <a:buNone/>
                </a:pPr>
                <a:endParaRPr lang="nl-BE"/>
              </a:p>
            </p:txBody>
          </p:sp>
        </mc:Choice>
        <mc:Fallback xmlns="">
          <p:sp>
            <p:nvSpPr>
              <p:cNvPr id="3" name="Tijdelijke aanduiding voor inhoud 2">
                <a:extLst>
                  <a:ext uri="{FF2B5EF4-FFF2-40B4-BE49-F238E27FC236}">
                    <a16:creationId xmlns:a16="http://schemas.microsoft.com/office/drawing/2014/main" id="{169B8A2E-1B03-F4A3-D45B-84D650E522AC}"/>
                  </a:ext>
                </a:extLst>
              </p:cNvPr>
              <p:cNvSpPr>
                <a:spLocks noGrp="1" noRot="1" noChangeAspect="1" noMove="1" noResize="1" noEditPoints="1" noAdjustHandles="1" noChangeArrowheads="1" noChangeShapeType="1" noTextEdit="1"/>
              </p:cNvSpPr>
              <p:nvPr>
                <p:ph idx="1"/>
              </p:nvPr>
            </p:nvSpPr>
            <p:spPr>
              <a:xfrm>
                <a:off x="587726" y="839787"/>
                <a:ext cx="11039437" cy="6088063"/>
              </a:xfrm>
              <a:blipFill>
                <a:blip r:embed="rId2"/>
                <a:stretch>
                  <a:fillRect l="-939" t="-601"/>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24</a:t>
            </a:fld>
            <a:endParaRPr lang="nl-BE" noProof="0"/>
          </a:p>
        </p:txBody>
      </p:sp>
      <p:pic>
        <p:nvPicPr>
          <p:cNvPr id="6" name="Afbeelding 5">
            <a:extLst>
              <a:ext uri="{FF2B5EF4-FFF2-40B4-BE49-F238E27FC236}">
                <a16:creationId xmlns:a16="http://schemas.microsoft.com/office/drawing/2014/main" id="{01CE5B0A-9743-9C28-8CF8-E7F8241B4A62}"/>
              </a:ext>
            </a:extLst>
          </p:cNvPr>
          <p:cNvPicPr>
            <a:picLocks noChangeAspect="1"/>
          </p:cNvPicPr>
          <p:nvPr/>
        </p:nvPicPr>
        <p:blipFill>
          <a:blip r:embed="rId3"/>
          <a:stretch>
            <a:fillRect/>
          </a:stretch>
        </p:blipFill>
        <p:spPr>
          <a:xfrm>
            <a:off x="4654551" y="4496412"/>
            <a:ext cx="2640367" cy="2184400"/>
          </a:xfrm>
          <a:prstGeom prst="rect">
            <a:avLst/>
          </a:prstGeom>
        </p:spPr>
      </p:pic>
    </p:spTree>
    <p:extLst>
      <p:ext uri="{BB962C8B-B14F-4D97-AF65-F5344CB8AC3E}">
        <p14:creationId xmlns:p14="http://schemas.microsoft.com/office/powerpoint/2010/main" val="2407208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Linearization</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69B8A2E-1B03-F4A3-D45B-84D650E522AC}"/>
                  </a:ext>
                </a:extLst>
              </p:cNvPr>
              <p:cNvSpPr>
                <a:spLocks noGrp="1"/>
              </p:cNvSpPr>
              <p:nvPr>
                <p:ph idx="1"/>
              </p:nvPr>
            </p:nvSpPr>
            <p:spPr/>
            <p:txBody>
              <a:bodyPr>
                <a:normAutofit/>
              </a:bodyPr>
              <a:lstStyle/>
              <a:p>
                <a:pPr marL="60273" indent="0">
                  <a:buNone/>
                </a:pPr>
                <a14:m>
                  <m:oMathPara xmlns:m="http://schemas.openxmlformats.org/officeDocument/2006/math">
                    <m:oMathParaPr>
                      <m:jc m:val="centerGroup"/>
                    </m:oMathParaPr>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𝑓</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𝑢</m:t>
                      </m:r>
                      <m:r>
                        <a:rPr lang="en-GB" sz="3600" b="0" i="1" smtClean="0">
                          <a:latin typeface="Cambria Math" panose="02040503050406030204" pitchFamily="18" charset="0"/>
                        </a:rPr>
                        <m:t>)</m:t>
                      </m:r>
                    </m:oMath>
                  </m:oMathPara>
                </a14:m>
                <a:endParaRPr lang="en-GB" sz="3600" b="0" i="1">
                  <a:latin typeface="Cambria Math" panose="02040503050406030204" pitchFamily="18" charset="0"/>
                </a:endParaRPr>
              </a:p>
              <a:p>
                <a:pPr marL="60273"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b="0" i="1" smtClean="0">
                          <a:latin typeface="Cambria Math" panose="02040503050406030204" pitchFamily="18" charset="0"/>
                        </a:rPr>
                        <m:t>=</m:t>
                      </m:r>
                      <m:r>
                        <a:rPr lang="en-GB" sz="3600" b="0" i="1" smtClean="0">
                          <a:latin typeface="Cambria Math" panose="02040503050406030204" pitchFamily="18" charset="0"/>
                        </a:rPr>
                        <m:t>𝑔</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𝑢</m:t>
                      </m:r>
                      <m:r>
                        <a:rPr lang="en-GB" sz="3600" b="0" i="1" smtClean="0">
                          <a:latin typeface="Cambria Math" panose="02040503050406030204" pitchFamily="18" charset="0"/>
                        </a:rPr>
                        <m:t>)</m:t>
                      </m:r>
                    </m:oMath>
                  </m:oMathPara>
                </a14:m>
                <a:endParaRPr lang="en-GB" sz="3600" b="0" i="1">
                  <a:latin typeface="Cambria Math" panose="02040503050406030204" pitchFamily="18" charset="0"/>
                </a:endParaRPr>
              </a:p>
              <a:p>
                <a:pPr marL="60273" indent="0">
                  <a:buNone/>
                </a:pPr>
                <a:r>
                  <a:rPr lang="en-GB" sz="3600" b="0">
                    <a:latin typeface="Cambria" panose="02040503050406030204" pitchFamily="18" charset="0"/>
                    <a:ea typeface="Cambria" panose="02040503050406030204" pitchFamily="18" charset="0"/>
                  </a:rPr>
                  <a:t>Taylor series around operation</a:t>
                </a:r>
                <a:r>
                  <a:rPr lang="en-GB" sz="3600">
                    <a:latin typeface="Cambria" panose="02040503050406030204" pitchFamily="18" charset="0"/>
                    <a:ea typeface="Cambria" panose="02040503050406030204" pitchFamily="18" charset="0"/>
                  </a:rPr>
                  <a:t>al or equilibrium point (</a:t>
                </a:r>
                <a14:m>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𝑥</m:t>
                        </m:r>
                      </m:e>
                    </m:acc>
                  </m:oMath>
                </a14:m>
                <a:r>
                  <a:rPr lang="en-GB" sz="3600" b="0">
                    <a:latin typeface="Cambria" panose="02040503050406030204" pitchFamily="18" charset="0"/>
                    <a:ea typeface="Cambria" panose="02040503050406030204" pitchFamily="18" charset="0"/>
                  </a:rPr>
                  <a:t> = 0), </a:t>
                </a:r>
                <a14:m>
                  <m:oMath xmlns:m="http://schemas.openxmlformats.org/officeDocument/2006/math">
                    <m:d>
                      <m:dPr>
                        <m:ctrlPr>
                          <a:rPr lang="en-GB" sz="3600" i="1">
                            <a:latin typeface="Cambria Math" panose="02040503050406030204" pitchFamily="18" charset="0"/>
                          </a:rPr>
                        </m:ctrlPr>
                      </m:dPr>
                      <m:e>
                        <m:acc>
                          <m:accPr>
                            <m:chr m:val="̅"/>
                            <m:ctrlPr>
                              <a:rPr lang="en-GB" sz="3600" i="1" smtClean="0">
                                <a:latin typeface="Cambria Math" panose="02040503050406030204" pitchFamily="18" charset="0"/>
                              </a:rPr>
                            </m:ctrlPr>
                          </m:accPr>
                          <m:e>
                            <m:r>
                              <a:rPr lang="en-GB" sz="3600" i="1">
                                <a:latin typeface="Cambria Math" panose="02040503050406030204" pitchFamily="18" charset="0"/>
                              </a:rPr>
                              <m:t>𝑥</m:t>
                            </m:r>
                          </m:e>
                        </m:acc>
                        <m:r>
                          <a:rPr lang="en-GB" sz="3600" i="1">
                            <a:latin typeface="Cambria Math" panose="02040503050406030204" pitchFamily="18" charset="0"/>
                          </a:rPr>
                          <m:t>,</m:t>
                        </m:r>
                        <m:acc>
                          <m:accPr>
                            <m:chr m:val="̅"/>
                            <m:ctrlPr>
                              <a:rPr lang="en-GB" sz="3600" i="1">
                                <a:latin typeface="Cambria Math" panose="02040503050406030204" pitchFamily="18" charset="0"/>
                              </a:rPr>
                            </m:ctrlPr>
                          </m:accPr>
                          <m:e>
                            <m:r>
                              <a:rPr lang="en-GB" sz="3600" b="0" i="1" smtClean="0">
                                <a:latin typeface="Cambria Math" panose="02040503050406030204" pitchFamily="18" charset="0"/>
                              </a:rPr>
                              <m:t>𝑢</m:t>
                            </m:r>
                          </m:e>
                        </m:acc>
                      </m:e>
                    </m:d>
                  </m:oMath>
                </a14:m>
                <a:endParaRPr lang="en-GB" sz="3600" i="1">
                  <a:latin typeface="Cambria Math" panose="02040503050406030204" pitchFamily="18" charset="0"/>
                </a:endParaRPr>
              </a:p>
              <a:p>
                <a:pPr marL="60273"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𝑓</m:t>
                      </m:r>
                      <m:d>
                        <m:dPr>
                          <m:ctrlPr>
                            <a:rPr lang="en-GB" sz="3600" b="0" i="1" smtClean="0">
                              <a:latin typeface="Cambria Math" panose="02040503050406030204" pitchFamily="18" charset="0"/>
                            </a:rPr>
                          </m:ctrlPr>
                        </m:dPr>
                        <m:e>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𝑢</m:t>
                          </m:r>
                        </m:e>
                      </m:d>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𝑓</m:t>
                      </m:r>
                      <m:d>
                        <m:dPr>
                          <m:ctrlPr>
                            <a:rPr lang="en-GB" sz="3600" b="0" i="1" smtClean="0">
                              <a:latin typeface="Cambria Math" panose="02040503050406030204" pitchFamily="18" charset="0"/>
                              <a:ea typeface="Cambria Math" panose="02040503050406030204" pitchFamily="18" charset="0"/>
                            </a:rPr>
                          </m:ctrlPr>
                        </m:dPr>
                        <m:e>
                          <m:acc>
                            <m:accPr>
                              <m:chr m:val="̅"/>
                              <m:ctrlPr>
                                <a:rPr lang="en-GB" sz="3600" i="1">
                                  <a:latin typeface="Cambria Math" panose="02040503050406030204" pitchFamily="18" charset="0"/>
                                </a:rPr>
                              </m:ctrlPr>
                            </m:accPr>
                            <m:e>
                              <m:r>
                                <a:rPr lang="en-GB" sz="3600" i="1">
                                  <a:latin typeface="Cambria Math" panose="02040503050406030204" pitchFamily="18" charset="0"/>
                                </a:rPr>
                                <m:t>𝑥</m:t>
                              </m:r>
                            </m:e>
                          </m:acc>
                          <m:r>
                            <a:rPr lang="en-GB" sz="3600" i="1">
                              <a:latin typeface="Cambria Math" panose="02040503050406030204" pitchFamily="18" charset="0"/>
                            </a:rPr>
                            <m:t>,</m:t>
                          </m:r>
                          <m:acc>
                            <m:accPr>
                              <m:chr m:val="̅"/>
                              <m:ctrlPr>
                                <a:rPr lang="en-GB" sz="3600" i="1">
                                  <a:latin typeface="Cambria Math" panose="02040503050406030204" pitchFamily="18" charset="0"/>
                                </a:rPr>
                              </m:ctrlPr>
                            </m:accPr>
                            <m:e>
                              <m:r>
                                <a:rPr lang="en-GB" sz="3600" i="1">
                                  <a:latin typeface="Cambria Math" panose="02040503050406030204" pitchFamily="18" charset="0"/>
                                </a:rPr>
                                <m:t>𝑢</m:t>
                              </m:r>
                            </m:e>
                          </m:acc>
                        </m:e>
                      </m:d>
                      <m:r>
                        <a:rPr lang="en-GB" sz="3600" b="0" i="1" smtClean="0">
                          <a:latin typeface="Cambria Math" panose="02040503050406030204" pitchFamily="18" charset="0"/>
                          <a:ea typeface="Cambria Math" panose="02040503050406030204" pitchFamily="18" charset="0"/>
                        </a:rPr>
                        <m:t>+</m:t>
                      </m:r>
                      <m:limLow>
                        <m:limLowPr>
                          <m:ctrlPr>
                            <a:rPr lang="en-GB" sz="3600" b="0" i="1" smtClean="0">
                              <a:latin typeface="Cambria Math" panose="02040503050406030204" pitchFamily="18" charset="0"/>
                              <a:ea typeface="Cambria Math" panose="02040503050406030204" pitchFamily="18" charset="0"/>
                            </a:rPr>
                          </m:ctrlPr>
                        </m:limLowPr>
                        <m:e>
                          <m:groupChr>
                            <m:groupChrPr>
                              <m:chr m:val="⏟"/>
                              <m:ctrlPr>
                                <a:rPr lang="en-GB" sz="3600" b="0" i="1" smtClean="0">
                                  <a:latin typeface="Cambria Math" panose="02040503050406030204" pitchFamily="18" charset="0"/>
                                  <a:ea typeface="Cambria Math" panose="02040503050406030204" pitchFamily="18" charset="0"/>
                                </a:rPr>
                              </m:ctrlPr>
                            </m:groupChrPr>
                            <m:e>
                              <m:f>
                                <m:fPr>
                                  <m:ctrlPr>
                                    <a:rPr lang="en-GB" sz="3600" i="1">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𝑓</m:t>
                                  </m:r>
                                  <m:r>
                                    <a:rPr lang="en-GB" sz="3600" i="1">
                                      <a:latin typeface="Cambria Math" panose="02040503050406030204" pitchFamily="18" charset="0"/>
                                      <a:ea typeface="Cambria Math" panose="02040503050406030204" pitchFamily="18" charset="0"/>
                                    </a:rPr>
                                    <m:t>(</m:t>
                                  </m:r>
                                  <m:acc>
                                    <m:accPr>
                                      <m:chr m:val="̅"/>
                                      <m:ctrlPr>
                                        <a:rPr lang="en-GB" sz="3600" i="1">
                                          <a:latin typeface="Cambria Math" panose="02040503050406030204" pitchFamily="18" charset="0"/>
                                        </a:rPr>
                                      </m:ctrlPr>
                                    </m:accPr>
                                    <m:e>
                                      <m:r>
                                        <a:rPr lang="en-GB" sz="3600" i="1">
                                          <a:latin typeface="Cambria Math" panose="02040503050406030204" pitchFamily="18" charset="0"/>
                                        </a:rPr>
                                        <m:t>𝑥</m:t>
                                      </m:r>
                                    </m:e>
                                  </m:acc>
                                  <m:r>
                                    <a:rPr lang="en-GB" sz="3600" i="1">
                                      <a:latin typeface="Cambria Math" panose="02040503050406030204" pitchFamily="18" charset="0"/>
                                    </a:rPr>
                                    <m:t>,</m:t>
                                  </m:r>
                                  <m:acc>
                                    <m:accPr>
                                      <m:chr m:val="̅"/>
                                      <m:ctrlPr>
                                        <a:rPr lang="en-GB" sz="3600" i="1">
                                          <a:latin typeface="Cambria Math" panose="02040503050406030204" pitchFamily="18" charset="0"/>
                                        </a:rPr>
                                      </m:ctrlPr>
                                    </m:accPr>
                                    <m:e>
                                      <m:r>
                                        <a:rPr lang="en-GB" sz="3600" i="1">
                                          <a:latin typeface="Cambria Math" panose="02040503050406030204" pitchFamily="18" charset="0"/>
                                        </a:rPr>
                                        <m:t>𝑢</m:t>
                                      </m:r>
                                    </m:e>
                                  </m:acc>
                                  <m:r>
                                    <a:rPr lang="en-GB" sz="3600" i="1">
                                      <a:latin typeface="Cambria Math" panose="02040503050406030204" pitchFamily="18" charset="0"/>
                                    </a:rPr>
                                    <m:t>)</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e>
                          </m:groupChr>
                        </m:e>
                        <m:lim>
                          <m:r>
                            <a:rPr lang="en-GB" sz="3600" b="0" i="1" smtClean="0">
                              <a:latin typeface="Cambria Math" panose="02040503050406030204" pitchFamily="18" charset="0"/>
                              <a:ea typeface="Cambria Math" panose="02040503050406030204" pitchFamily="18" charset="0"/>
                            </a:rPr>
                            <m:t>𝐴</m:t>
                          </m:r>
                        </m:lim>
                      </m:limLow>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r>
                        <a:rPr lang="en-GB" sz="3600" b="0" i="1" smtClean="0">
                          <a:latin typeface="Cambria Math" panose="02040503050406030204" pitchFamily="18" charset="0"/>
                          <a:ea typeface="Cambria Math" panose="02040503050406030204" pitchFamily="18" charset="0"/>
                        </a:rPr>
                        <m:t>+</m:t>
                      </m:r>
                      <m:limLow>
                        <m:limLowPr>
                          <m:ctrlPr>
                            <a:rPr lang="en-GB" sz="3600" i="1">
                              <a:latin typeface="Cambria Math" panose="02040503050406030204" pitchFamily="18" charset="0"/>
                              <a:ea typeface="Cambria Math" panose="02040503050406030204" pitchFamily="18" charset="0"/>
                            </a:rPr>
                          </m:ctrlPr>
                        </m:limLowPr>
                        <m:e>
                          <m:groupChr>
                            <m:groupChrPr>
                              <m:chr m:val="⏟"/>
                              <m:ctrlPr>
                                <a:rPr lang="en-GB" sz="3600" i="1">
                                  <a:latin typeface="Cambria Math" panose="02040503050406030204" pitchFamily="18" charset="0"/>
                                  <a:ea typeface="Cambria Math" panose="02040503050406030204" pitchFamily="18" charset="0"/>
                                </a:rPr>
                              </m:ctrlPr>
                            </m:groupChrPr>
                            <m:e>
                              <m:f>
                                <m:fPr>
                                  <m:ctrlPr>
                                    <a:rPr lang="en-GB" sz="3600" i="1">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𝑓</m:t>
                                  </m:r>
                                  <m:r>
                                    <a:rPr lang="en-GB" sz="3600" i="1">
                                      <a:latin typeface="Cambria Math" panose="02040503050406030204" pitchFamily="18" charset="0"/>
                                      <a:ea typeface="Cambria Math" panose="02040503050406030204" pitchFamily="18" charset="0"/>
                                    </a:rPr>
                                    <m:t>(</m:t>
                                  </m:r>
                                  <m:acc>
                                    <m:accPr>
                                      <m:chr m:val="̅"/>
                                      <m:ctrlPr>
                                        <a:rPr lang="en-GB" sz="3600" i="1">
                                          <a:latin typeface="Cambria Math" panose="02040503050406030204" pitchFamily="18" charset="0"/>
                                        </a:rPr>
                                      </m:ctrlPr>
                                    </m:accPr>
                                    <m:e>
                                      <m:r>
                                        <a:rPr lang="en-GB" sz="3600" i="1">
                                          <a:latin typeface="Cambria Math" panose="02040503050406030204" pitchFamily="18" charset="0"/>
                                        </a:rPr>
                                        <m:t>𝑥</m:t>
                                      </m:r>
                                    </m:e>
                                  </m:acc>
                                  <m:r>
                                    <a:rPr lang="en-GB" sz="3600" i="1">
                                      <a:latin typeface="Cambria Math" panose="02040503050406030204" pitchFamily="18" charset="0"/>
                                    </a:rPr>
                                    <m:t>,</m:t>
                                  </m:r>
                                  <m:acc>
                                    <m:accPr>
                                      <m:chr m:val="̅"/>
                                      <m:ctrlPr>
                                        <a:rPr lang="en-GB" sz="3600" i="1">
                                          <a:latin typeface="Cambria Math" panose="02040503050406030204" pitchFamily="18" charset="0"/>
                                        </a:rPr>
                                      </m:ctrlPr>
                                    </m:accPr>
                                    <m:e>
                                      <m:r>
                                        <a:rPr lang="en-GB" sz="3600" i="1">
                                          <a:latin typeface="Cambria Math" panose="02040503050406030204" pitchFamily="18" charset="0"/>
                                        </a:rPr>
                                        <m:t>𝑢</m:t>
                                      </m:r>
                                    </m:e>
                                  </m:acc>
                                  <m:r>
                                    <a:rPr lang="en-GB" sz="3600" i="1">
                                      <a:latin typeface="Cambria Math" panose="02040503050406030204" pitchFamily="18" charset="0"/>
                                    </a:rPr>
                                    <m:t>)</m:t>
                                  </m:r>
                                </m:num>
                                <m:den>
                                  <m:r>
                                    <a:rPr lang="en-GB" sz="3600" i="1">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𝑢</m:t>
                                  </m:r>
                                </m:den>
                              </m:f>
                            </m:e>
                          </m:groupChr>
                        </m:e>
                        <m:lim>
                          <m:r>
                            <a:rPr lang="en-GB" sz="3600" b="0" i="1" smtClean="0">
                              <a:latin typeface="Cambria Math" panose="02040503050406030204" pitchFamily="18" charset="0"/>
                              <a:ea typeface="Cambria Math" panose="02040503050406030204" pitchFamily="18" charset="0"/>
                            </a:rPr>
                            <m:t>𝐵</m:t>
                          </m:r>
                        </m:lim>
                      </m:limLow>
                      <m:r>
                        <a:rPr lang="en-GB" sz="360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𝑢</m:t>
                      </m:r>
                    </m:oMath>
                  </m:oMathPara>
                </a14:m>
                <a:endParaRPr lang="nl-BE" sz="3600"/>
              </a:p>
              <a:p>
                <a:pPr marL="60273" indent="0">
                  <a:buNone/>
                </a:pPr>
                <a:endParaRPr lang="en-GB" sz="3600" b="0" i="1">
                  <a:latin typeface="Cambria Math" panose="02040503050406030204" pitchFamily="18" charset="0"/>
                </a:endParaRPr>
              </a:p>
            </p:txBody>
          </p:sp>
        </mc:Choice>
        <mc:Fallback xmlns="">
          <p:sp>
            <p:nvSpPr>
              <p:cNvPr id="3" name="Tijdelijke aanduiding voor inhoud 2">
                <a:extLst>
                  <a:ext uri="{FF2B5EF4-FFF2-40B4-BE49-F238E27FC236}">
                    <a16:creationId xmlns:a16="http://schemas.microsoft.com/office/drawing/2014/main" id="{169B8A2E-1B03-F4A3-D45B-84D650E522AC}"/>
                  </a:ext>
                </a:extLst>
              </p:cNvPr>
              <p:cNvSpPr>
                <a:spLocks noGrp="1" noRot="1" noChangeAspect="1" noMove="1" noResize="1" noEditPoints="1" noAdjustHandles="1" noChangeArrowheads="1" noChangeShapeType="1" noTextEdit="1"/>
              </p:cNvSpPr>
              <p:nvPr>
                <p:ph idx="1"/>
              </p:nvPr>
            </p:nvSpPr>
            <p:spPr>
              <a:blipFill>
                <a:blip r:embed="rId2"/>
                <a:stretch>
                  <a:fillRect l="-1104"/>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25</a:t>
            </a:fld>
            <a:endParaRPr lang="nl-BE" noProof="0"/>
          </a:p>
        </p:txBody>
      </p:sp>
    </p:spTree>
    <p:extLst>
      <p:ext uri="{BB962C8B-B14F-4D97-AF65-F5344CB8AC3E}">
        <p14:creationId xmlns:p14="http://schemas.microsoft.com/office/powerpoint/2010/main" val="24019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Pendulum</a:t>
            </a:r>
            <a:endParaRPr lang="nl-BE"/>
          </a:p>
        </p:txBody>
      </p:sp>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26</a:t>
            </a:fld>
            <a:endParaRPr lang="nl-BE" noProof="0"/>
          </a:p>
        </p:txBody>
      </p:sp>
      <p:pic>
        <p:nvPicPr>
          <p:cNvPr id="8" name="Afbeelding 7">
            <a:extLst>
              <a:ext uri="{FF2B5EF4-FFF2-40B4-BE49-F238E27FC236}">
                <a16:creationId xmlns:a16="http://schemas.microsoft.com/office/drawing/2014/main" id="{9216171C-C2D7-2613-29A5-485F3FC84C12}"/>
              </a:ext>
            </a:extLst>
          </p:cNvPr>
          <p:cNvPicPr>
            <a:picLocks noChangeAspect="1"/>
          </p:cNvPicPr>
          <p:nvPr/>
        </p:nvPicPr>
        <p:blipFill>
          <a:blip r:embed="rId2"/>
          <a:stretch>
            <a:fillRect/>
          </a:stretch>
        </p:blipFill>
        <p:spPr>
          <a:xfrm>
            <a:off x="401637" y="839787"/>
            <a:ext cx="2562225" cy="3114675"/>
          </a:xfrm>
          <a:prstGeom prst="rect">
            <a:avLst/>
          </a:prstGeom>
        </p:spPr>
      </p:pic>
      <mc:AlternateContent xmlns:mc="http://schemas.openxmlformats.org/markup-compatibility/2006" xmlns:a14="http://schemas.microsoft.com/office/drawing/2010/main">
        <mc:Choice Requires="a14">
          <p:sp>
            <p:nvSpPr>
              <p:cNvPr id="11" name="Tekstvak 10">
                <a:extLst>
                  <a:ext uri="{FF2B5EF4-FFF2-40B4-BE49-F238E27FC236}">
                    <a16:creationId xmlns:a16="http://schemas.microsoft.com/office/drawing/2014/main" id="{E490058E-E5B5-1E28-D9C2-863A858B29DB}"/>
                  </a:ext>
                </a:extLst>
              </p:cNvPr>
              <p:cNvSpPr txBox="1"/>
              <p:nvPr/>
            </p:nvSpPr>
            <p:spPr>
              <a:xfrm>
                <a:off x="6604000" y="1003300"/>
                <a:ext cx="2468817" cy="787588"/>
              </a:xfrm>
              <a:prstGeom prst="rect">
                <a:avLst/>
              </a:prstGeom>
              <a:noFill/>
            </p:spPr>
            <p:txBody>
              <a:bodyPr wrap="none" lIns="0" tIns="0" rIns="0" bIns="0" rtlCol="0">
                <a:spAutoFit/>
              </a:bodyPr>
              <a:lstStyle/>
              <a:p>
                <a:pPr algn="l">
                  <a:lnSpc>
                    <a:spcPct val="120000"/>
                  </a:lnSpc>
                </a:pPr>
                <a14:m>
                  <m:oMathPara xmlns:m="http://schemas.openxmlformats.org/officeDocument/2006/math">
                    <m:oMathParaPr>
                      <m:jc m:val="centerGroup"/>
                    </m:oMathParaPr>
                    <m:oMath xmlns:m="http://schemas.openxmlformats.org/officeDocument/2006/math">
                      <m:acc>
                        <m:accPr>
                          <m:chr m:val="̈"/>
                          <m:ctrlPr>
                            <a:rPr lang="nl-BE" sz="2500" i="1" smtClean="0">
                              <a:latin typeface="Cambria Math" panose="02040503050406030204" pitchFamily="18" charset="0"/>
                            </a:rPr>
                          </m:ctrlPr>
                        </m:accPr>
                        <m:e>
                          <m:r>
                            <a:rPr lang="nl-BE" sz="2500" i="1" smtClean="0">
                              <a:latin typeface="Cambria Math" panose="02040503050406030204" pitchFamily="18" charset="0"/>
                              <a:ea typeface="Cambria Math" panose="02040503050406030204" pitchFamily="18" charset="0"/>
                            </a:rPr>
                            <m:t>𝜃</m:t>
                          </m:r>
                        </m:e>
                      </m:acc>
                      <m:r>
                        <a:rPr lang="en-GB" sz="2500" b="0" i="1" smtClean="0">
                          <a:latin typeface="Cambria Math" panose="02040503050406030204" pitchFamily="18" charset="0"/>
                        </a:rPr>
                        <m:t>=−</m:t>
                      </m:r>
                      <m:f>
                        <m:fPr>
                          <m:ctrlPr>
                            <a:rPr lang="en-GB" sz="2500" b="0" i="1" smtClean="0">
                              <a:latin typeface="Cambria Math" panose="02040503050406030204" pitchFamily="18" charset="0"/>
                            </a:rPr>
                          </m:ctrlPr>
                        </m:fPr>
                        <m:num>
                          <m:r>
                            <a:rPr lang="en-GB" sz="2500" b="0" i="1" smtClean="0">
                              <a:latin typeface="Cambria Math" panose="02040503050406030204" pitchFamily="18" charset="0"/>
                            </a:rPr>
                            <m:t>𝑔</m:t>
                          </m:r>
                        </m:num>
                        <m:den>
                          <m:r>
                            <a:rPr lang="en-GB" sz="2500" b="0" i="1" smtClean="0">
                              <a:latin typeface="Cambria Math" panose="02040503050406030204" pitchFamily="18" charset="0"/>
                            </a:rPr>
                            <m:t>𝐿</m:t>
                          </m:r>
                        </m:den>
                      </m:f>
                      <m:func>
                        <m:funcPr>
                          <m:ctrlPr>
                            <a:rPr lang="en-GB" sz="2500" b="0" i="1" smtClean="0">
                              <a:latin typeface="Cambria Math" panose="02040503050406030204" pitchFamily="18" charset="0"/>
                            </a:rPr>
                          </m:ctrlPr>
                        </m:funcPr>
                        <m:fName>
                          <m:r>
                            <m:rPr>
                              <m:sty m:val="p"/>
                            </m:rPr>
                            <a:rPr lang="en-GB" sz="2500" b="0" i="0" smtClean="0">
                              <a:latin typeface="Cambria Math" panose="02040503050406030204" pitchFamily="18" charset="0"/>
                            </a:rPr>
                            <m:t>sin</m:t>
                          </m:r>
                        </m:fName>
                        <m:e>
                          <m:r>
                            <a:rPr lang="en-GB" sz="2500" b="0" i="1" smtClean="0">
                              <a:latin typeface="Cambria Math" panose="02040503050406030204" pitchFamily="18" charset="0"/>
                              <a:ea typeface="Cambria Math" panose="02040503050406030204" pitchFamily="18" charset="0"/>
                            </a:rPr>
                            <m:t>𝜃</m:t>
                          </m:r>
                        </m:e>
                      </m:func>
                      <m:r>
                        <a:rPr lang="en-GB" sz="2500" b="0" i="1" smtClean="0">
                          <a:latin typeface="Cambria Math" panose="02040503050406030204" pitchFamily="18" charset="0"/>
                        </a:rPr>
                        <m:t>+</m:t>
                      </m:r>
                      <m:r>
                        <a:rPr lang="en-GB" sz="2500" b="0" i="1" smtClean="0">
                          <a:latin typeface="Cambria Math" panose="02040503050406030204" pitchFamily="18" charset="0"/>
                        </a:rPr>
                        <m:t>𝑢</m:t>
                      </m:r>
                    </m:oMath>
                  </m:oMathPara>
                </a14:m>
                <a:endParaRPr lang="LID4096" sz="2500"/>
              </a:p>
            </p:txBody>
          </p:sp>
        </mc:Choice>
        <mc:Fallback xmlns="">
          <p:sp>
            <p:nvSpPr>
              <p:cNvPr id="11" name="Tekstvak 10">
                <a:extLst>
                  <a:ext uri="{FF2B5EF4-FFF2-40B4-BE49-F238E27FC236}">
                    <a16:creationId xmlns:a16="http://schemas.microsoft.com/office/drawing/2014/main" id="{E490058E-E5B5-1E28-D9C2-863A858B29DB}"/>
                  </a:ext>
                </a:extLst>
              </p:cNvPr>
              <p:cNvSpPr txBox="1">
                <a:spLocks noRot="1" noChangeAspect="1" noMove="1" noResize="1" noEditPoints="1" noAdjustHandles="1" noChangeArrowheads="1" noChangeShapeType="1" noTextEdit="1"/>
              </p:cNvSpPr>
              <p:nvPr/>
            </p:nvSpPr>
            <p:spPr>
              <a:xfrm>
                <a:off x="6604000" y="1003300"/>
                <a:ext cx="2468817" cy="787588"/>
              </a:xfrm>
              <a:prstGeom prst="rect">
                <a:avLst/>
              </a:prstGeom>
              <a:blipFill>
                <a:blip r:embed="rId3"/>
                <a:stretch>
                  <a:fillRect/>
                </a:stretch>
              </a:blipFill>
            </p:spPr>
            <p:txBody>
              <a:bodyPr/>
              <a:lstStyle/>
              <a:p>
                <a:r>
                  <a:rPr lang="en-US">
                    <a:noFill/>
                  </a:rPr>
                  <a:t> </a:t>
                </a:r>
              </a:p>
            </p:txBody>
          </p:sp>
        </mc:Fallback>
      </mc:AlternateContent>
      <p:pic>
        <p:nvPicPr>
          <p:cNvPr id="13" name="Afbeelding 12">
            <a:extLst>
              <a:ext uri="{FF2B5EF4-FFF2-40B4-BE49-F238E27FC236}">
                <a16:creationId xmlns:a16="http://schemas.microsoft.com/office/drawing/2014/main" id="{273CF1DE-3C1F-F464-1423-2EB34C908FE9}"/>
              </a:ext>
            </a:extLst>
          </p:cNvPr>
          <p:cNvPicPr>
            <a:picLocks noChangeAspect="1"/>
          </p:cNvPicPr>
          <p:nvPr/>
        </p:nvPicPr>
        <p:blipFill>
          <a:blip r:embed="rId4"/>
          <a:stretch>
            <a:fillRect/>
          </a:stretch>
        </p:blipFill>
        <p:spPr>
          <a:xfrm>
            <a:off x="4050960" y="2397124"/>
            <a:ext cx="7219950" cy="990600"/>
          </a:xfrm>
          <a:prstGeom prst="rect">
            <a:avLst/>
          </a:prstGeom>
        </p:spPr>
      </p:pic>
      <p:pic>
        <p:nvPicPr>
          <p:cNvPr id="17" name="Afbeelding 16">
            <a:extLst>
              <a:ext uri="{FF2B5EF4-FFF2-40B4-BE49-F238E27FC236}">
                <a16:creationId xmlns:a16="http://schemas.microsoft.com/office/drawing/2014/main" id="{9451D57D-D7AE-34FF-E4FD-0953E2A798B5}"/>
              </a:ext>
            </a:extLst>
          </p:cNvPr>
          <p:cNvPicPr>
            <a:picLocks noChangeAspect="1"/>
          </p:cNvPicPr>
          <p:nvPr/>
        </p:nvPicPr>
        <p:blipFill>
          <a:blip r:embed="rId5"/>
          <a:stretch>
            <a:fillRect/>
          </a:stretch>
        </p:blipFill>
        <p:spPr>
          <a:xfrm>
            <a:off x="2457450" y="4656138"/>
            <a:ext cx="4095750" cy="1381125"/>
          </a:xfrm>
          <a:prstGeom prst="rect">
            <a:avLst/>
          </a:prstGeom>
        </p:spPr>
      </p:pic>
      <p:pic>
        <p:nvPicPr>
          <p:cNvPr id="19" name="Afbeelding 18">
            <a:extLst>
              <a:ext uri="{FF2B5EF4-FFF2-40B4-BE49-F238E27FC236}">
                <a16:creationId xmlns:a16="http://schemas.microsoft.com/office/drawing/2014/main" id="{C2EC069E-7E43-7983-BA4F-38FA6AFC5CC3}"/>
              </a:ext>
            </a:extLst>
          </p:cNvPr>
          <p:cNvPicPr>
            <a:picLocks noChangeAspect="1"/>
          </p:cNvPicPr>
          <p:nvPr/>
        </p:nvPicPr>
        <p:blipFill>
          <a:blip r:embed="rId6"/>
          <a:stretch>
            <a:fillRect/>
          </a:stretch>
        </p:blipFill>
        <p:spPr>
          <a:xfrm>
            <a:off x="7092697" y="4637088"/>
            <a:ext cx="4295775" cy="1400175"/>
          </a:xfrm>
          <a:prstGeom prst="rect">
            <a:avLst/>
          </a:prstGeom>
        </p:spPr>
      </p:pic>
    </p:spTree>
    <p:extLst>
      <p:ext uri="{BB962C8B-B14F-4D97-AF65-F5344CB8AC3E}">
        <p14:creationId xmlns:p14="http://schemas.microsoft.com/office/powerpoint/2010/main" val="32524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8C4B51-AAFB-1316-94E6-7ABD22C190E6}"/>
              </a:ext>
            </a:extLst>
          </p:cNvPr>
          <p:cNvSpPr>
            <a:spLocks noGrp="1"/>
          </p:cNvSpPr>
          <p:nvPr>
            <p:ph type="title"/>
          </p:nvPr>
        </p:nvSpPr>
        <p:spPr/>
        <p:txBody>
          <a:bodyPr/>
          <a:lstStyle/>
          <a:p>
            <a:r>
              <a:rPr lang="en-GB"/>
              <a:t>Pendulum on cart = Crane</a:t>
            </a:r>
            <a:endParaRPr lang="LID4096"/>
          </a:p>
        </p:txBody>
      </p:sp>
      <p:sp>
        <p:nvSpPr>
          <p:cNvPr id="3" name="Tijdelijke aanduiding voor inhoud 2">
            <a:extLst>
              <a:ext uri="{FF2B5EF4-FFF2-40B4-BE49-F238E27FC236}">
                <a16:creationId xmlns:a16="http://schemas.microsoft.com/office/drawing/2014/main" id="{2001EA78-6399-6D9B-A6C2-62752D051CD6}"/>
              </a:ext>
            </a:extLst>
          </p:cNvPr>
          <p:cNvSpPr>
            <a:spLocks noGrp="1"/>
          </p:cNvSpPr>
          <p:nvPr>
            <p:ph idx="1"/>
          </p:nvPr>
        </p:nvSpPr>
        <p:spPr/>
        <p:txBody>
          <a:bodyPr/>
          <a:lstStyle/>
          <a:p>
            <a:endParaRPr lang="LID4096"/>
          </a:p>
        </p:txBody>
      </p:sp>
      <p:sp>
        <p:nvSpPr>
          <p:cNvPr id="4" name="Tijdelijke aanduiding voor dianummer 3">
            <a:extLst>
              <a:ext uri="{FF2B5EF4-FFF2-40B4-BE49-F238E27FC236}">
                <a16:creationId xmlns:a16="http://schemas.microsoft.com/office/drawing/2014/main" id="{3B2264B9-7B70-4B5A-6911-8B0309681C2F}"/>
              </a:ext>
            </a:extLst>
          </p:cNvPr>
          <p:cNvSpPr>
            <a:spLocks noGrp="1"/>
          </p:cNvSpPr>
          <p:nvPr>
            <p:ph type="sldNum" sz="quarter" idx="12"/>
          </p:nvPr>
        </p:nvSpPr>
        <p:spPr/>
        <p:txBody>
          <a:bodyPr/>
          <a:lstStyle/>
          <a:p>
            <a:fld id="{7AE184E0-0BD4-4705-A12B-9B71DDE63301}" type="slidenum">
              <a:rPr lang="nl-BE" noProof="0" smtClean="0"/>
              <a:t>27</a:t>
            </a:fld>
            <a:endParaRPr lang="nl-BE" noProof="0"/>
          </a:p>
        </p:txBody>
      </p:sp>
      <p:pic>
        <p:nvPicPr>
          <p:cNvPr id="6" name="Afbeelding 5">
            <a:extLst>
              <a:ext uri="{FF2B5EF4-FFF2-40B4-BE49-F238E27FC236}">
                <a16:creationId xmlns:a16="http://schemas.microsoft.com/office/drawing/2014/main" id="{4A6BFA31-513F-582D-95BB-82C4089C435C}"/>
              </a:ext>
            </a:extLst>
          </p:cNvPr>
          <p:cNvPicPr>
            <a:picLocks noChangeAspect="1"/>
          </p:cNvPicPr>
          <p:nvPr/>
        </p:nvPicPr>
        <p:blipFill>
          <a:blip r:embed="rId2"/>
          <a:stretch>
            <a:fillRect/>
          </a:stretch>
        </p:blipFill>
        <p:spPr>
          <a:xfrm>
            <a:off x="1010043" y="784472"/>
            <a:ext cx="2341169" cy="2904513"/>
          </a:xfrm>
          <a:prstGeom prst="rect">
            <a:avLst/>
          </a:prstGeom>
        </p:spPr>
      </p:pic>
      <p:pic>
        <p:nvPicPr>
          <p:cNvPr id="8" name="Afbeelding 7">
            <a:extLst>
              <a:ext uri="{FF2B5EF4-FFF2-40B4-BE49-F238E27FC236}">
                <a16:creationId xmlns:a16="http://schemas.microsoft.com/office/drawing/2014/main" id="{7334A273-0654-C4A6-C7D9-43E3F9B92815}"/>
              </a:ext>
            </a:extLst>
          </p:cNvPr>
          <p:cNvPicPr>
            <a:picLocks noChangeAspect="1"/>
          </p:cNvPicPr>
          <p:nvPr/>
        </p:nvPicPr>
        <p:blipFill>
          <a:blip r:embed="rId3"/>
          <a:stretch>
            <a:fillRect/>
          </a:stretch>
        </p:blipFill>
        <p:spPr>
          <a:xfrm>
            <a:off x="4687886" y="1182687"/>
            <a:ext cx="6886575" cy="1914525"/>
          </a:xfrm>
          <a:prstGeom prst="rect">
            <a:avLst/>
          </a:prstGeom>
        </p:spPr>
      </p:pic>
      <p:pic>
        <p:nvPicPr>
          <p:cNvPr id="10" name="Afbeelding 9">
            <a:extLst>
              <a:ext uri="{FF2B5EF4-FFF2-40B4-BE49-F238E27FC236}">
                <a16:creationId xmlns:a16="http://schemas.microsoft.com/office/drawing/2014/main" id="{186540E8-217D-061A-CBFC-4A082A27AA79}"/>
              </a:ext>
            </a:extLst>
          </p:cNvPr>
          <p:cNvPicPr>
            <a:picLocks noChangeAspect="1"/>
          </p:cNvPicPr>
          <p:nvPr/>
        </p:nvPicPr>
        <p:blipFill>
          <a:blip r:embed="rId4"/>
          <a:stretch>
            <a:fillRect/>
          </a:stretch>
        </p:blipFill>
        <p:spPr>
          <a:xfrm>
            <a:off x="4830762" y="4032250"/>
            <a:ext cx="6600825" cy="1333500"/>
          </a:xfrm>
          <a:prstGeom prst="rect">
            <a:avLst/>
          </a:prstGeom>
        </p:spPr>
      </p:pic>
      <p:sp>
        <p:nvSpPr>
          <p:cNvPr id="5" name="Tekstvak 4">
            <a:extLst>
              <a:ext uri="{FF2B5EF4-FFF2-40B4-BE49-F238E27FC236}">
                <a16:creationId xmlns:a16="http://schemas.microsoft.com/office/drawing/2014/main" id="{EC44309E-A13F-CDCD-325D-5726C9E57925}"/>
              </a:ext>
            </a:extLst>
          </p:cNvPr>
          <p:cNvSpPr txBox="1"/>
          <p:nvPr/>
        </p:nvSpPr>
        <p:spPr>
          <a:xfrm>
            <a:off x="1176950" y="4680642"/>
            <a:ext cx="2084225" cy="973280"/>
          </a:xfrm>
          <a:prstGeom prst="rect">
            <a:avLst/>
          </a:prstGeom>
          <a:noFill/>
        </p:spPr>
        <p:txBody>
          <a:bodyPr wrap="none" rtlCol="0">
            <a:spAutoFit/>
          </a:bodyPr>
          <a:lstStyle/>
          <a:p>
            <a:pPr algn="l">
              <a:lnSpc>
                <a:spcPct val="120000"/>
              </a:lnSpc>
            </a:pPr>
            <a:r>
              <a:rPr lang="nl-BE" sz="2500"/>
              <a:t>b = 1 (up)</a:t>
            </a:r>
          </a:p>
          <a:p>
            <a:pPr algn="l">
              <a:lnSpc>
                <a:spcPct val="120000"/>
              </a:lnSpc>
            </a:pPr>
            <a:r>
              <a:rPr lang="nl-BE" sz="2500"/>
              <a:t>b = -1 (down)</a:t>
            </a:r>
          </a:p>
        </p:txBody>
      </p:sp>
    </p:spTree>
    <p:extLst>
      <p:ext uri="{BB962C8B-B14F-4D97-AF65-F5344CB8AC3E}">
        <p14:creationId xmlns:p14="http://schemas.microsoft.com/office/powerpoint/2010/main" val="799332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6EAACE-83E8-EB96-2599-9BA1FB824C93}"/>
              </a:ext>
            </a:extLst>
          </p:cNvPr>
          <p:cNvSpPr>
            <a:spLocks noGrp="1"/>
          </p:cNvSpPr>
          <p:nvPr>
            <p:ph type="title"/>
          </p:nvPr>
        </p:nvSpPr>
        <p:spPr/>
        <p:txBody>
          <a:bodyPr/>
          <a:lstStyle/>
          <a:p>
            <a:r>
              <a:rPr lang="en-GB"/>
              <a:t>Levitation of ball</a:t>
            </a:r>
            <a:endParaRPr lang="LID4096"/>
          </a:p>
        </p:txBody>
      </p:sp>
      <p:sp>
        <p:nvSpPr>
          <p:cNvPr id="4" name="Tijdelijke aanduiding voor dianummer 3">
            <a:extLst>
              <a:ext uri="{FF2B5EF4-FFF2-40B4-BE49-F238E27FC236}">
                <a16:creationId xmlns:a16="http://schemas.microsoft.com/office/drawing/2014/main" id="{D1E2B596-FA22-3D33-2622-6398DBAB41F6}"/>
              </a:ext>
            </a:extLst>
          </p:cNvPr>
          <p:cNvSpPr>
            <a:spLocks noGrp="1"/>
          </p:cNvSpPr>
          <p:nvPr>
            <p:ph type="sldNum" sz="quarter" idx="12"/>
          </p:nvPr>
        </p:nvSpPr>
        <p:spPr/>
        <p:txBody>
          <a:bodyPr/>
          <a:lstStyle/>
          <a:p>
            <a:fld id="{7AE184E0-0BD4-4705-A12B-9B71DDE63301}" type="slidenum">
              <a:rPr lang="nl-BE" noProof="0" smtClean="0"/>
              <a:t>28</a:t>
            </a:fld>
            <a:endParaRPr lang="nl-BE" noProof="0"/>
          </a:p>
        </p:txBody>
      </p:sp>
      <p:pic>
        <p:nvPicPr>
          <p:cNvPr id="5" name="Afbeelding 4" descr="\documentclass{article}&#10;\usepackage{amsmath}&#10;\pagestyle{empty}&#10;\begin{document}&#10;&#10;$m\ddot{x}=-mg+c(v_{\ell}-\dot{x})^2$&#10;&#10;&#10;\end{document}" title="IguanaTex Bitmap Display">
            <a:extLst>
              <a:ext uri="{FF2B5EF4-FFF2-40B4-BE49-F238E27FC236}">
                <a16:creationId xmlns:a16="http://schemas.microsoft.com/office/drawing/2014/main" id="{A102F094-AD8A-5852-E8DB-84A1D5CAD65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95659" y="1042555"/>
            <a:ext cx="2625524" cy="272762"/>
          </a:xfrm>
          <a:prstGeom prst="rect">
            <a:avLst/>
          </a:prstGeom>
        </p:spPr>
      </p:pic>
      <p:pic>
        <p:nvPicPr>
          <p:cNvPr id="6" name="Afbeelding 5" descr="\documentclass{article}&#10;\usepackage{amsmath}&#10;\pagestyle{empty}&#10;\begin{document}&#10;&#10;$mg=cv_{\ell}^2$&#10;&#10;&#10;\end{document}" title="IguanaTex Bitmap Display">
            <a:extLst>
              <a:ext uri="{FF2B5EF4-FFF2-40B4-BE49-F238E27FC236}">
                <a16:creationId xmlns:a16="http://schemas.microsoft.com/office/drawing/2014/main" id="{409D2D57-3301-9E45-EDAB-50E5C4FF471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891312" y="1577436"/>
            <a:ext cx="1015991" cy="282887"/>
          </a:xfrm>
          <a:prstGeom prst="rect">
            <a:avLst/>
          </a:prstGeom>
        </p:spPr>
      </p:pic>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CFA25A04-3810-4F77-8DF5-736C5E418CCC}"/>
                  </a:ext>
                </a:extLst>
              </p:cNvPr>
              <p:cNvSpPr txBox="1"/>
              <p:nvPr/>
            </p:nvSpPr>
            <p:spPr>
              <a:xfrm>
                <a:off x="4387850" y="2319515"/>
                <a:ext cx="5323765" cy="1467261"/>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nl-BE" sz="2500" i="1" smtClean="0">
                              <a:latin typeface="Cambria Math" panose="02040503050406030204" pitchFamily="18" charset="0"/>
                            </a:rPr>
                          </m:ctrlPr>
                        </m:accPr>
                        <m:e>
                          <m:d>
                            <m:dPr>
                              <m:begChr m:val="["/>
                              <m:endChr m:val="]"/>
                              <m:ctrlPr>
                                <a:rPr lang="nl-BE" sz="2500" i="1">
                                  <a:latin typeface="Cambria Math" panose="02040503050406030204" pitchFamily="18" charset="0"/>
                                </a:rPr>
                              </m:ctrlPr>
                            </m:dPr>
                            <m:e>
                              <m:m>
                                <m:mPr>
                                  <m:mcs>
                                    <m:mc>
                                      <m:mcPr>
                                        <m:count m:val="1"/>
                                        <m:mcJc m:val="center"/>
                                      </m:mcPr>
                                    </m:mc>
                                  </m:mcs>
                                  <m:ctrlPr>
                                    <a:rPr lang="nl-BE" sz="2500" i="1">
                                      <a:latin typeface="Cambria Math" panose="02040503050406030204" pitchFamily="18" charset="0"/>
                                    </a:rPr>
                                  </m:ctrlPr>
                                </m:mPr>
                                <m:mr>
                                  <m:e>
                                    <m:sSub>
                                      <m:sSubPr>
                                        <m:ctrlPr>
                                          <a:rPr lang="en-GB" sz="2500" i="1">
                                            <a:latin typeface="Cambria Math" panose="02040503050406030204" pitchFamily="18" charset="0"/>
                                          </a:rPr>
                                        </m:ctrlPr>
                                      </m:sSubPr>
                                      <m:e>
                                        <m:r>
                                          <m:rPr>
                                            <m:brk m:alnAt="7"/>
                                          </m:rPr>
                                          <a:rPr lang="en-GB" sz="2500" i="1">
                                            <a:latin typeface="Cambria Math" panose="02040503050406030204" pitchFamily="18" charset="0"/>
                                          </a:rPr>
                                          <m:t>𝑥</m:t>
                                        </m:r>
                                      </m:e>
                                      <m:sub>
                                        <m:r>
                                          <m:rPr>
                                            <m:brk m:alnAt="7"/>
                                          </m:rPr>
                                          <a:rPr lang="en-GB" sz="2500" i="1">
                                            <a:latin typeface="Cambria Math" panose="02040503050406030204" pitchFamily="18" charset="0"/>
                                          </a:rPr>
                                          <m:t>1</m:t>
                                        </m:r>
                                      </m:sub>
                                    </m:sSub>
                                  </m:e>
                                </m:mr>
                                <m:mr>
                                  <m:e>
                                    <m:sSub>
                                      <m:sSubPr>
                                        <m:ctrlPr>
                                          <a:rPr lang="en-GB" sz="2500" i="1">
                                            <a:latin typeface="Cambria Math" panose="02040503050406030204" pitchFamily="18" charset="0"/>
                                          </a:rPr>
                                        </m:ctrlPr>
                                      </m:sSubPr>
                                      <m:e>
                                        <m:r>
                                          <a:rPr lang="en-GB" sz="2500" i="1">
                                            <a:latin typeface="Cambria Math" panose="02040503050406030204" pitchFamily="18" charset="0"/>
                                          </a:rPr>
                                          <m:t>𝑥</m:t>
                                        </m:r>
                                      </m:e>
                                      <m:sub>
                                        <m:r>
                                          <a:rPr lang="en-GB" sz="2500" i="1">
                                            <a:latin typeface="Cambria Math" panose="02040503050406030204" pitchFamily="18" charset="0"/>
                                          </a:rPr>
                                          <m:t>2</m:t>
                                        </m:r>
                                      </m:sub>
                                    </m:sSub>
                                  </m:e>
                                </m:mr>
                              </m:m>
                            </m:e>
                          </m:d>
                        </m:e>
                      </m:acc>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2"/>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0</m:t>
                                </m:r>
                              </m:e>
                              <m:e>
                                <m:r>
                                  <a:rPr lang="en-GB" sz="2500" b="0" i="1" smtClean="0">
                                    <a:latin typeface="Cambria Math" panose="02040503050406030204" pitchFamily="18" charset="0"/>
                                  </a:rPr>
                                  <m:t>1</m:t>
                                </m:r>
                              </m:e>
                            </m:mr>
                            <m:mr>
                              <m:e>
                                <m:r>
                                  <a:rPr lang="en-GB" sz="2500" b="0" i="1" smtClean="0">
                                    <a:latin typeface="Cambria Math" panose="02040503050406030204" pitchFamily="18" charset="0"/>
                                  </a:rPr>
                                  <m:t>0</m:t>
                                </m:r>
                              </m:e>
                              <m:e>
                                <m:r>
                                  <a:rPr lang="en-GB" sz="2500" b="0" i="1" smtClean="0">
                                    <a:latin typeface="Cambria Math" panose="02040503050406030204" pitchFamily="18" charset="0"/>
                                  </a:rPr>
                                  <m:t>−2</m:t>
                                </m:r>
                                <m:rad>
                                  <m:radPr>
                                    <m:degHide m:val="on"/>
                                    <m:ctrlPr>
                                      <a:rPr lang="en-GB" sz="2500" b="0" i="1" smtClean="0">
                                        <a:latin typeface="Cambria Math" panose="02040503050406030204" pitchFamily="18" charset="0"/>
                                      </a:rPr>
                                    </m:ctrlPr>
                                  </m:radPr>
                                  <m:deg/>
                                  <m:e>
                                    <m:f>
                                      <m:fPr>
                                        <m:ctrlPr>
                                          <a:rPr lang="en-GB" sz="2500" b="0" i="1" smtClean="0">
                                            <a:latin typeface="Cambria Math" panose="02040503050406030204" pitchFamily="18" charset="0"/>
                                          </a:rPr>
                                        </m:ctrlPr>
                                      </m:fPr>
                                      <m:num>
                                        <m:r>
                                          <a:rPr lang="en-GB" sz="2500" b="0" i="1" smtClean="0">
                                            <a:latin typeface="Cambria Math" panose="02040503050406030204" pitchFamily="18" charset="0"/>
                                          </a:rPr>
                                          <m:t>𝑚𝑔</m:t>
                                        </m:r>
                                      </m:num>
                                      <m:den>
                                        <m:r>
                                          <a:rPr lang="en-GB" sz="2500" b="0" i="1" smtClean="0">
                                            <a:latin typeface="Cambria Math" panose="02040503050406030204" pitchFamily="18" charset="0"/>
                                          </a:rPr>
                                          <m:t>𝑐</m:t>
                                        </m:r>
                                      </m:den>
                                    </m:f>
                                  </m:e>
                                </m:rad>
                              </m:e>
                            </m:mr>
                          </m:m>
                        </m:e>
                      </m:d>
                      <m:d>
                        <m:dPr>
                          <m:begChr m:val="["/>
                          <m:endChr m:val="]"/>
                          <m:ctrlPr>
                            <a:rPr lang="en-GB" sz="2500" b="0" i="1" smtClean="0">
                              <a:latin typeface="Cambria Math" panose="02040503050406030204" pitchFamily="18" charset="0"/>
                            </a:rPr>
                          </m:ctrlPr>
                        </m:dPr>
                        <m:e>
                          <m:m>
                            <m:mPr>
                              <m:mcs>
                                <m:mc>
                                  <m:mcPr>
                                    <m:count m:val="1"/>
                                    <m:mcJc m:val="center"/>
                                  </m:mcPr>
                                </m:mc>
                              </m:mcs>
                              <m:ctrlPr>
                                <a:rPr lang="en-GB" sz="2500" b="0" i="1" smtClean="0">
                                  <a:latin typeface="Cambria Math" panose="02040503050406030204" pitchFamily="18" charset="0"/>
                                </a:rPr>
                              </m:ctrlPr>
                            </m:mPr>
                            <m:mr>
                              <m:e>
                                <m:sSub>
                                  <m:sSubPr>
                                    <m:ctrlPr>
                                      <a:rPr lang="en-GB" sz="2500" b="0" i="1" smtClean="0">
                                        <a:latin typeface="Cambria Math" panose="02040503050406030204" pitchFamily="18" charset="0"/>
                                      </a:rPr>
                                    </m:ctrlPr>
                                  </m:sSubPr>
                                  <m:e>
                                    <m:r>
                                      <m:rPr>
                                        <m:brk m:alnAt="7"/>
                                      </m:rPr>
                                      <a:rPr lang="en-GB" sz="2500" b="0" i="1" smtClean="0">
                                        <a:latin typeface="Cambria Math" panose="02040503050406030204" pitchFamily="18" charset="0"/>
                                      </a:rPr>
                                      <m:t>𝑥</m:t>
                                    </m:r>
                                  </m:e>
                                  <m:sub>
                                    <m:r>
                                      <m:rPr>
                                        <m:brk m:alnAt="7"/>
                                      </m:rPr>
                                      <a:rPr lang="en-GB" sz="2500" b="0" i="1" smtClean="0">
                                        <a:latin typeface="Cambria Math" panose="02040503050406030204" pitchFamily="18" charset="0"/>
                                      </a:rPr>
                                      <m:t>1</m:t>
                                    </m:r>
                                  </m:sub>
                                </m:sSub>
                              </m:e>
                            </m:mr>
                            <m:mr>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𝑥</m:t>
                                    </m:r>
                                  </m:e>
                                  <m:sub>
                                    <m:r>
                                      <a:rPr lang="en-GB" sz="2500" b="0" i="1" smtClean="0">
                                        <a:latin typeface="Cambria Math" panose="02040503050406030204" pitchFamily="18" charset="0"/>
                                      </a:rPr>
                                      <m:t>2</m:t>
                                    </m:r>
                                  </m:sub>
                                </m:sSub>
                              </m:e>
                            </m:mr>
                          </m:m>
                        </m:e>
                      </m:d>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1"/>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0</m:t>
                                </m:r>
                              </m:e>
                            </m:mr>
                            <m:mr>
                              <m:e>
                                <m:r>
                                  <a:rPr lang="en-GB" sz="2500" i="1">
                                    <a:latin typeface="Cambria Math" panose="02040503050406030204" pitchFamily="18" charset="0"/>
                                  </a:rPr>
                                  <m:t>2</m:t>
                                </m:r>
                                <m:rad>
                                  <m:radPr>
                                    <m:degHide m:val="on"/>
                                    <m:ctrlPr>
                                      <a:rPr lang="en-GB" sz="2500" i="1">
                                        <a:latin typeface="Cambria Math" panose="02040503050406030204" pitchFamily="18" charset="0"/>
                                      </a:rPr>
                                    </m:ctrlPr>
                                  </m:radPr>
                                  <m:deg/>
                                  <m:e>
                                    <m:f>
                                      <m:fPr>
                                        <m:ctrlPr>
                                          <a:rPr lang="en-GB" sz="2500" i="1">
                                            <a:latin typeface="Cambria Math" panose="02040503050406030204" pitchFamily="18" charset="0"/>
                                          </a:rPr>
                                        </m:ctrlPr>
                                      </m:fPr>
                                      <m:num>
                                        <m:r>
                                          <a:rPr lang="en-GB" sz="2500" i="1">
                                            <a:latin typeface="Cambria Math" panose="02040503050406030204" pitchFamily="18" charset="0"/>
                                          </a:rPr>
                                          <m:t>𝑚𝑔</m:t>
                                        </m:r>
                                      </m:num>
                                      <m:den>
                                        <m:r>
                                          <a:rPr lang="en-GB" sz="2500" i="1">
                                            <a:latin typeface="Cambria Math" panose="02040503050406030204" pitchFamily="18" charset="0"/>
                                          </a:rPr>
                                          <m:t>𝑐</m:t>
                                        </m:r>
                                      </m:den>
                                    </m:f>
                                  </m:e>
                                </m:rad>
                              </m:e>
                            </m:mr>
                          </m:m>
                        </m:e>
                      </m:d>
                      <m:r>
                        <a:rPr lang="en-GB" sz="2500" b="0" i="1" smtClean="0">
                          <a:latin typeface="Cambria Math" panose="02040503050406030204" pitchFamily="18" charset="0"/>
                        </a:rPr>
                        <m:t>𝑢</m:t>
                      </m:r>
                    </m:oMath>
                  </m:oMathPara>
                </a14:m>
                <a:endParaRPr lang="LID4096" sz="2500"/>
              </a:p>
            </p:txBody>
          </p:sp>
        </mc:Choice>
        <mc:Fallback xmlns="">
          <p:sp>
            <p:nvSpPr>
              <p:cNvPr id="9" name="Tekstvak 8">
                <a:extLst>
                  <a:ext uri="{FF2B5EF4-FFF2-40B4-BE49-F238E27FC236}">
                    <a16:creationId xmlns:a16="http://schemas.microsoft.com/office/drawing/2014/main" id="{CFA25A04-3810-4F77-8DF5-736C5E418CCC}"/>
                  </a:ext>
                </a:extLst>
              </p:cNvPr>
              <p:cNvSpPr txBox="1">
                <a:spLocks noRot="1" noChangeAspect="1" noMove="1" noResize="1" noEditPoints="1" noAdjustHandles="1" noChangeArrowheads="1" noChangeShapeType="1" noTextEdit="1"/>
              </p:cNvSpPr>
              <p:nvPr/>
            </p:nvSpPr>
            <p:spPr>
              <a:xfrm>
                <a:off x="4387850" y="2319515"/>
                <a:ext cx="5323765" cy="14672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kstvak 9">
                <a:extLst>
                  <a:ext uri="{FF2B5EF4-FFF2-40B4-BE49-F238E27FC236}">
                    <a16:creationId xmlns:a16="http://schemas.microsoft.com/office/drawing/2014/main" id="{B168675E-D922-AE2C-800E-E49D90B1A982}"/>
                  </a:ext>
                </a:extLst>
              </p:cNvPr>
              <p:cNvSpPr txBox="1"/>
              <p:nvPr/>
            </p:nvSpPr>
            <p:spPr>
              <a:xfrm>
                <a:off x="5399308" y="4538485"/>
                <a:ext cx="2921056" cy="768672"/>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GB" sz="2500" b="0" i="1" smtClean="0">
                          <a:latin typeface="Cambria Math" panose="02040503050406030204" pitchFamily="18" charset="0"/>
                        </a:rPr>
                        <m:t>𝑦</m:t>
                      </m:r>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r>
                            <a:rPr lang="en-GB" sz="2500" b="0" i="1" smtClean="0">
                              <a:latin typeface="Cambria Math" panose="02040503050406030204" pitchFamily="18" charset="0"/>
                            </a:rPr>
                            <m:t>1 0</m:t>
                          </m:r>
                        </m:e>
                      </m:d>
                      <m:d>
                        <m:dPr>
                          <m:begChr m:val="["/>
                          <m:endChr m:val="]"/>
                          <m:ctrlPr>
                            <a:rPr lang="en-GB" sz="2500" b="0" i="1" smtClean="0">
                              <a:latin typeface="Cambria Math" panose="02040503050406030204" pitchFamily="18" charset="0"/>
                            </a:rPr>
                          </m:ctrlPr>
                        </m:dPr>
                        <m:e>
                          <m:m>
                            <m:mPr>
                              <m:mcs>
                                <m:mc>
                                  <m:mcPr>
                                    <m:count m:val="1"/>
                                    <m:mcJc m:val="center"/>
                                  </m:mcPr>
                                </m:mc>
                              </m:mcs>
                              <m:ctrlPr>
                                <a:rPr lang="en-GB" sz="2500" b="0" i="1" smtClean="0">
                                  <a:latin typeface="Cambria Math" panose="02040503050406030204" pitchFamily="18" charset="0"/>
                                </a:rPr>
                              </m:ctrlPr>
                            </m:mPr>
                            <m:mr>
                              <m:e>
                                <m:sSub>
                                  <m:sSubPr>
                                    <m:ctrlPr>
                                      <a:rPr lang="en-GB" sz="2500" b="0" i="1" smtClean="0">
                                        <a:latin typeface="Cambria Math" panose="02040503050406030204" pitchFamily="18" charset="0"/>
                                      </a:rPr>
                                    </m:ctrlPr>
                                  </m:sSubPr>
                                  <m:e>
                                    <m:r>
                                      <m:rPr>
                                        <m:brk m:alnAt="7"/>
                                      </m:rPr>
                                      <a:rPr lang="en-GB" sz="2500" b="0" i="1" smtClean="0">
                                        <a:latin typeface="Cambria Math" panose="02040503050406030204" pitchFamily="18" charset="0"/>
                                      </a:rPr>
                                      <m:t>𝑥</m:t>
                                    </m:r>
                                  </m:e>
                                  <m:sub>
                                    <m:r>
                                      <m:rPr>
                                        <m:brk m:alnAt="7"/>
                                      </m:rPr>
                                      <a:rPr lang="en-GB" sz="2500" b="0" i="1" smtClean="0">
                                        <a:latin typeface="Cambria Math" panose="02040503050406030204" pitchFamily="18" charset="0"/>
                                      </a:rPr>
                                      <m:t>1</m:t>
                                    </m:r>
                                  </m:sub>
                                </m:sSub>
                              </m:e>
                            </m:mr>
                            <m:mr>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𝑥</m:t>
                                    </m:r>
                                  </m:e>
                                  <m:sub>
                                    <m:r>
                                      <a:rPr lang="en-GB" sz="2500" b="0" i="1" smtClean="0">
                                        <a:latin typeface="Cambria Math" panose="02040503050406030204" pitchFamily="18" charset="0"/>
                                      </a:rPr>
                                      <m:t>2</m:t>
                                    </m:r>
                                  </m:sub>
                                </m:sSub>
                              </m:e>
                            </m:mr>
                          </m:m>
                        </m:e>
                      </m:d>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r>
                            <a:rPr lang="en-GB" sz="2500" b="0" i="1" smtClean="0">
                              <a:latin typeface="Cambria Math" panose="02040503050406030204" pitchFamily="18" charset="0"/>
                            </a:rPr>
                            <m:t>0</m:t>
                          </m:r>
                        </m:e>
                      </m:d>
                      <m:r>
                        <a:rPr lang="en-GB" sz="2500" b="0" i="1" smtClean="0">
                          <a:latin typeface="Cambria Math" panose="02040503050406030204" pitchFamily="18" charset="0"/>
                        </a:rPr>
                        <m:t>𝑢</m:t>
                      </m:r>
                    </m:oMath>
                  </m:oMathPara>
                </a14:m>
                <a:endParaRPr lang="LID4096" sz="2500"/>
              </a:p>
            </p:txBody>
          </p:sp>
        </mc:Choice>
        <mc:Fallback xmlns="">
          <p:sp>
            <p:nvSpPr>
              <p:cNvPr id="10" name="Tekstvak 9">
                <a:extLst>
                  <a:ext uri="{FF2B5EF4-FFF2-40B4-BE49-F238E27FC236}">
                    <a16:creationId xmlns:a16="http://schemas.microsoft.com/office/drawing/2014/main" id="{B168675E-D922-AE2C-800E-E49D90B1A982}"/>
                  </a:ext>
                </a:extLst>
              </p:cNvPr>
              <p:cNvSpPr txBox="1">
                <a:spLocks noRot="1" noChangeAspect="1" noMove="1" noResize="1" noEditPoints="1" noAdjustHandles="1" noChangeArrowheads="1" noChangeShapeType="1" noTextEdit="1"/>
              </p:cNvSpPr>
              <p:nvPr/>
            </p:nvSpPr>
            <p:spPr>
              <a:xfrm>
                <a:off x="5399308" y="4538485"/>
                <a:ext cx="2921056" cy="768672"/>
              </a:xfrm>
              <a:prstGeom prst="rect">
                <a:avLst/>
              </a:prstGeom>
              <a:blipFill>
                <a:blip r:embed="rId7"/>
                <a:stretch>
                  <a:fillRect/>
                </a:stretch>
              </a:blipFill>
            </p:spPr>
            <p:txBody>
              <a:bodyPr/>
              <a:lstStyle/>
              <a:p>
                <a:r>
                  <a:rPr lang="en-US">
                    <a:noFill/>
                  </a:rPr>
                  <a:t> </a:t>
                </a:r>
              </a:p>
            </p:txBody>
          </p:sp>
        </mc:Fallback>
      </mc:AlternateContent>
      <p:pic>
        <p:nvPicPr>
          <p:cNvPr id="11" name="Afbeelding 10">
            <a:extLst>
              <a:ext uri="{FF2B5EF4-FFF2-40B4-BE49-F238E27FC236}">
                <a16:creationId xmlns:a16="http://schemas.microsoft.com/office/drawing/2014/main" id="{E73F0325-94D6-96BE-C4BD-2A5BCA7C803F}"/>
              </a:ext>
            </a:extLst>
          </p:cNvPr>
          <p:cNvPicPr>
            <a:picLocks noChangeAspect="1"/>
          </p:cNvPicPr>
          <p:nvPr/>
        </p:nvPicPr>
        <p:blipFill>
          <a:blip r:embed="rId8"/>
          <a:srcRect r="69156"/>
          <a:stretch/>
        </p:blipFill>
        <p:spPr>
          <a:xfrm>
            <a:off x="-127841" y="586615"/>
            <a:ext cx="2154386" cy="5684770"/>
          </a:xfrm>
          <a:prstGeom prst="rect">
            <a:avLst/>
          </a:prstGeom>
        </p:spPr>
      </p:pic>
      <p:sp>
        <p:nvSpPr>
          <p:cNvPr id="3" name="Ovaal 2">
            <a:extLst>
              <a:ext uri="{FF2B5EF4-FFF2-40B4-BE49-F238E27FC236}">
                <a16:creationId xmlns:a16="http://schemas.microsoft.com/office/drawing/2014/main" id="{0B97DD99-9218-BE3A-A1FE-CD1EB1192079}"/>
              </a:ext>
            </a:extLst>
          </p:cNvPr>
          <p:cNvSpPr/>
          <p:nvPr/>
        </p:nvSpPr>
        <p:spPr>
          <a:xfrm>
            <a:off x="5160475" y="4227968"/>
            <a:ext cx="4010685" cy="1467261"/>
          </a:xfrm>
          <a:prstGeom prst="ellipse">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BE">
              <a:solidFill>
                <a:schemeClr val="tx1"/>
              </a:solidFill>
            </a:endParaRPr>
          </a:p>
        </p:txBody>
      </p:sp>
      <p:sp>
        <p:nvSpPr>
          <p:cNvPr id="7" name="Tekstvak 6">
            <a:extLst>
              <a:ext uri="{FF2B5EF4-FFF2-40B4-BE49-F238E27FC236}">
                <a16:creationId xmlns:a16="http://schemas.microsoft.com/office/drawing/2014/main" id="{6FE1573C-AA95-95F2-8C71-0BB8AF1C4DB5}"/>
              </a:ext>
            </a:extLst>
          </p:cNvPr>
          <p:cNvSpPr txBox="1"/>
          <p:nvPr/>
        </p:nvSpPr>
        <p:spPr>
          <a:xfrm>
            <a:off x="5553216" y="5948017"/>
            <a:ext cx="3865802" cy="511615"/>
          </a:xfrm>
          <a:prstGeom prst="rect">
            <a:avLst/>
          </a:prstGeom>
          <a:noFill/>
        </p:spPr>
        <p:txBody>
          <a:bodyPr wrap="none" rtlCol="0">
            <a:spAutoFit/>
          </a:bodyPr>
          <a:lstStyle/>
          <a:p>
            <a:pPr algn="l">
              <a:lnSpc>
                <a:spcPct val="120000"/>
              </a:lnSpc>
            </a:pPr>
            <a:r>
              <a:rPr lang="nl-BE" sz="2500"/>
              <a:t>We </a:t>
            </a:r>
            <a:r>
              <a:rPr lang="nl-BE" sz="2500" err="1"/>
              <a:t>only</a:t>
            </a:r>
            <a:r>
              <a:rPr lang="nl-BE" sz="2500"/>
              <a:t> </a:t>
            </a:r>
            <a:r>
              <a:rPr lang="nl-BE" sz="2500" err="1"/>
              <a:t>measure</a:t>
            </a:r>
            <a:r>
              <a:rPr lang="nl-BE" sz="2500"/>
              <a:t> </a:t>
            </a:r>
            <a:r>
              <a:rPr lang="nl-BE" sz="2500" err="1"/>
              <a:t>position</a:t>
            </a:r>
            <a:endParaRPr lang="nl-BE" sz="2500"/>
          </a:p>
        </p:txBody>
      </p:sp>
    </p:spTree>
    <p:extLst>
      <p:ext uri="{BB962C8B-B14F-4D97-AF65-F5344CB8AC3E}">
        <p14:creationId xmlns:p14="http://schemas.microsoft.com/office/powerpoint/2010/main" val="1401420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2910E-6232-1464-4925-44E218D65D4A}"/>
              </a:ext>
            </a:extLst>
          </p:cNvPr>
          <p:cNvSpPr>
            <a:spLocks noGrp="1"/>
          </p:cNvSpPr>
          <p:nvPr>
            <p:ph type="title"/>
          </p:nvPr>
        </p:nvSpPr>
        <p:spPr/>
        <p:txBody>
          <a:bodyPr/>
          <a:lstStyle/>
          <a:p>
            <a:r>
              <a:rPr lang="en-GB"/>
              <a:t>Competition model</a:t>
            </a:r>
            <a:endParaRPr lang="LID4096"/>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4140D364-B3D4-94E5-4925-2ADC3B7159F9}"/>
                  </a:ext>
                </a:extLst>
              </p:cNvPr>
              <p:cNvSpPr>
                <a:spLocks noGrp="1"/>
              </p:cNvSpPr>
              <p:nvPr>
                <p:ph idx="1"/>
              </p:nvPr>
            </p:nvSpPr>
            <p:spPr>
              <a:xfrm>
                <a:off x="1813277" y="1247673"/>
                <a:ext cx="3920774" cy="1927327"/>
              </a:xfrm>
            </p:spPr>
            <p:txBody>
              <a:bodyPr>
                <a:normAutofit fontScale="70000" lnSpcReduction="20000"/>
              </a:bodyPr>
              <a:lstStyle/>
              <a:p>
                <a:pPr marL="60273" indent="0">
                  <a:buNone/>
                </a:pPr>
                <a14:m>
                  <m:oMath xmlns:m="http://schemas.openxmlformats.org/officeDocument/2006/math">
                    <m:sSub>
                      <m:sSubPr>
                        <m:ctrlPr>
                          <a:rPr lang="en-GB" b="0" i="1" smtClean="0">
                            <a:latin typeface="Cambria Math" panose="02040503050406030204" pitchFamily="18" charset="0"/>
                          </a:rPr>
                        </m:ctrlPr>
                      </m:sSubPr>
                      <m:e>
                        <m:r>
                          <a:rPr lang="en-GB" i="1" smtClean="0">
                            <a:latin typeface="Cambria Math" panose="02040503050406030204" pitchFamily="18" charset="0"/>
                          </a:rPr>
                          <m:t>𝑥</m:t>
                        </m:r>
                      </m:e>
                      <m:sub>
                        <m:r>
                          <a:rPr lang="en-GB" b="0" i="1" smtClean="0">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𝑡</m:t>
                        </m:r>
                      </m:e>
                    </m:d>
                  </m:oMath>
                </a14:m>
                <a:r>
                  <a:rPr lang="en-GB" b="0"/>
                  <a:t>: Rabbit population</a:t>
                </a:r>
              </a:p>
              <a:p>
                <a:pPr marL="60273"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𝑡</m:t>
                        </m:r>
                      </m:e>
                    </m:d>
                  </m:oMath>
                </a14:m>
                <a:r>
                  <a:rPr lang="en-GB"/>
                  <a:t>: Sheep population</a:t>
                </a:r>
              </a:p>
              <a:p>
                <a:pPr marL="60273" indent="0">
                  <a:buNone/>
                </a:pPr>
                <a:br>
                  <a:rPr lang="en-GB" b="0"/>
                </a:b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acc>
                            <m:accPr>
                              <m:chr m:val="̇"/>
                              <m:ctrlPr>
                                <a:rPr lang="nl-BE" i="1">
                                  <a:latin typeface="Cambria Math" panose="02040503050406030204" pitchFamily="18" charset="0"/>
                                </a:rPr>
                              </m:ctrlPr>
                            </m:accPr>
                            <m:e>
                              <m:r>
                                <a:rPr lang="en-GB" i="1">
                                  <a:latin typeface="Cambria Math" panose="02040503050406030204" pitchFamily="18" charset="0"/>
                                </a:rPr>
                                <m:t>𝑥</m:t>
                              </m:r>
                            </m:e>
                          </m:acc>
                        </m:e>
                        <m:sub>
                          <m:r>
                            <a:rPr lang="en-GB" b="0" i="1" smtClean="0">
                              <a:latin typeface="Cambria Math" panose="02040503050406030204" pitchFamily="18" charset="0"/>
                            </a:rPr>
                            <m:t>1</m:t>
                          </m:r>
                        </m:sub>
                      </m:sSub>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3−</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i="1">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e>
                      </m:d>
                    </m:oMath>
                    <m:oMath xmlns:m="http://schemas.openxmlformats.org/officeDocument/2006/math">
                      <m:sSub>
                        <m:sSubPr>
                          <m:ctrlPr>
                            <a:rPr lang="en-GB" b="0" i="1" smtClean="0">
                              <a:latin typeface="Cambria Math" panose="02040503050406030204" pitchFamily="18" charset="0"/>
                            </a:rPr>
                          </m:ctrlPr>
                        </m:sSubPr>
                        <m:e>
                          <m:acc>
                            <m:accPr>
                              <m:chr m:val="̇"/>
                              <m:ctrlPr>
                                <a:rPr lang="nl-BE" i="1">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2</m:t>
                          </m:r>
                        </m:sub>
                      </m:sSub>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b="0" i="1" smtClean="0">
                              <a:latin typeface="Cambria Math" panose="02040503050406030204" pitchFamily="18" charset="0"/>
                            </a:rPr>
                            <m:t>2</m:t>
                          </m:r>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e>
                      </m:d>
                    </m:oMath>
                  </m:oMathPara>
                </a14:m>
                <a:br>
                  <a:rPr lang="en-GB"/>
                </a:br>
                <a:endParaRPr lang="en-GB"/>
              </a:p>
              <a:p>
                <a:endParaRPr lang="en-GB"/>
              </a:p>
              <a:p>
                <a:endParaRPr lang="en-GB" b="0"/>
              </a:p>
              <a:p>
                <a:endParaRPr lang="en-GB" b="0"/>
              </a:p>
              <a:p>
                <a:endParaRPr lang="LID4096"/>
              </a:p>
            </p:txBody>
          </p:sp>
        </mc:Choice>
        <mc:Fallback xmlns="">
          <p:sp>
            <p:nvSpPr>
              <p:cNvPr id="3" name="Tijdelijke aanduiding voor inhoud 2">
                <a:extLst>
                  <a:ext uri="{FF2B5EF4-FFF2-40B4-BE49-F238E27FC236}">
                    <a16:creationId xmlns:a16="http://schemas.microsoft.com/office/drawing/2014/main" id="{4140D364-B3D4-94E5-4925-2ADC3B7159F9}"/>
                  </a:ext>
                </a:extLst>
              </p:cNvPr>
              <p:cNvSpPr>
                <a:spLocks noGrp="1" noRot="1" noChangeAspect="1" noMove="1" noResize="1" noEditPoints="1" noAdjustHandles="1" noChangeArrowheads="1" noChangeShapeType="1" noTextEdit="1"/>
              </p:cNvSpPr>
              <p:nvPr>
                <p:ph idx="1"/>
              </p:nvPr>
            </p:nvSpPr>
            <p:spPr>
              <a:xfrm>
                <a:off x="1813277" y="1247673"/>
                <a:ext cx="3920774" cy="1927327"/>
              </a:xfrm>
              <a:blipFill>
                <a:blip r:embed="rId2"/>
                <a:stretch>
                  <a:fillRect t="-2215" b="-633"/>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81465573-4893-55AA-ECC9-B1D83A9F9475}"/>
              </a:ext>
            </a:extLst>
          </p:cNvPr>
          <p:cNvSpPr>
            <a:spLocks noGrp="1"/>
          </p:cNvSpPr>
          <p:nvPr>
            <p:ph type="sldNum" sz="quarter" idx="12"/>
          </p:nvPr>
        </p:nvSpPr>
        <p:spPr/>
        <p:txBody>
          <a:bodyPr/>
          <a:lstStyle/>
          <a:p>
            <a:fld id="{7AE184E0-0BD4-4705-A12B-9B71DDE63301}" type="slidenum">
              <a:rPr lang="nl-BE" noProof="0" smtClean="0"/>
              <a:t>29</a:t>
            </a:fld>
            <a:endParaRPr lang="nl-BE" noProof="0"/>
          </a:p>
        </p:txBody>
      </p:sp>
      <p:pic>
        <p:nvPicPr>
          <p:cNvPr id="2050" name="Picture 2" descr="A sheep-herding rabbit – Why Evolution Is True">
            <a:extLst>
              <a:ext uri="{FF2B5EF4-FFF2-40B4-BE49-F238E27FC236}">
                <a16:creationId xmlns:a16="http://schemas.microsoft.com/office/drawing/2014/main" id="{891F0C2C-8C0F-A1B0-7B17-8BD435B63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292" y="3929098"/>
            <a:ext cx="2688112" cy="19273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specific competition is the competition between species">
            <a:extLst>
              <a:ext uri="{FF2B5EF4-FFF2-40B4-BE49-F238E27FC236}">
                <a16:creationId xmlns:a16="http://schemas.microsoft.com/office/drawing/2014/main" id="{A3F08605-F651-EA08-0613-FC9D8C8564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2134" y="934135"/>
            <a:ext cx="2992152" cy="19947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2246758A-0A2C-9CE1-9D9A-94BD6098A335}"/>
                  </a:ext>
                </a:extLst>
              </p:cNvPr>
              <p:cNvSpPr txBox="1"/>
              <p:nvPr/>
            </p:nvSpPr>
            <p:spPr>
              <a:xfrm>
                <a:off x="1109216" y="3556000"/>
                <a:ext cx="5006755" cy="85497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GB" sz="2500" b="0" i="1" smtClean="0">
                          <a:latin typeface="Cambria Math" panose="02040503050406030204" pitchFamily="18" charset="0"/>
                        </a:rPr>
                        <m:t>𝐴</m:t>
                      </m:r>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2"/>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3</m:t>
                                </m:r>
                                <m:r>
                                  <a:rPr lang="en-GB" sz="2500" b="0" i="1" smtClean="0">
                                    <a:latin typeface="Cambria Math" panose="02040503050406030204" pitchFamily="18" charset="0"/>
                                  </a:rPr>
                                  <m:t>−2</m:t>
                                </m:r>
                                <m:sSub>
                                  <m:sSubPr>
                                    <m:ctrlPr>
                                      <a:rPr lang="en-GB" sz="2500" b="0" i="1" smtClean="0">
                                        <a:latin typeface="Cambria Math" panose="02040503050406030204" pitchFamily="18" charset="0"/>
                                      </a:rPr>
                                    </m:ctrlPr>
                                  </m:sSubPr>
                                  <m:e>
                                    <m:acc>
                                      <m:accPr>
                                        <m:chr m:val="̅"/>
                                        <m:ctrlPr>
                                          <a:rPr lang="en-GB" sz="2500" b="0" i="1" smtClean="0">
                                            <a:latin typeface="Cambria Math" panose="02040503050406030204" pitchFamily="18" charset="0"/>
                                          </a:rPr>
                                        </m:ctrlPr>
                                      </m:accPr>
                                      <m:e>
                                        <m:r>
                                          <a:rPr lang="en-GB" sz="2500" b="0" i="1" smtClean="0">
                                            <a:latin typeface="Cambria Math" panose="02040503050406030204" pitchFamily="18" charset="0"/>
                                          </a:rPr>
                                          <m:t>𝑥</m:t>
                                        </m:r>
                                      </m:e>
                                    </m:acc>
                                  </m:e>
                                  <m:sub>
                                    <m:r>
                                      <a:rPr lang="en-GB" sz="2500" b="0" i="1" smtClean="0">
                                        <a:latin typeface="Cambria Math" panose="02040503050406030204" pitchFamily="18" charset="0"/>
                                      </a:rPr>
                                      <m:t>1</m:t>
                                    </m:r>
                                  </m:sub>
                                </m:sSub>
                                <m:r>
                                  <a:rPr lang="en-GB" sz="2500" b="0" i="1" smtClean="0">
                                    <a:latin typeface="Cambria Math" panose="02040503050406030204" pitchFamily="18" charset="0"/>
                                  </a:rPr>
                                  <m:t> −2</m:t>
                                </m:r>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b="0" i="1" smtClean="0">
                                        <a:latin typeface="Cambria Math" panose="02040503050406030204" pitchFamily="18" charset="0"/>
                                      </a:rPr>
                                      <m:t>2</m:t>
                                    </m:r>
                                  </m:sub>
                                </m:sSub>
                              </m:e>
                              <m:e>
                                <m:r>
                                  <m:rPr>
                                    <m:brk m:alnAt="7"/>
                                  </m:rPr>
                                  <a:rPr lang="en-GB" sz="2500" i="1">
                                    <a:latin typeface="Cambria Math" panose="02040503050406030204" pitchFamily="18" charset="0"/>
                                  </a:rPr>
                                  <m:t>−</m:t>
                                </m:r>
                                <m:r>
                                  <a:rPr lang="en-GB" sz="2500" i="1">
                                    <a:latin typeface="Cambria Math" panose="02040503050406030204" pitchFamily="18" charset="0"/>
                                  </a:rPr>
                                  <m:t>2</m:t>
                                </m:r>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i="1">
                                        <a:latin typeface="Cambria Math" panose="02040503050406030204" pitchFamily="18" charset="0"/>
                                      </a:rPr>
                                      <m:t>1</m:t>
                                    </m:r>
                                  </m:sub>
                                </m:sSub>
                              </m:e>
                            </m:mr>
                            <m:mr>
                              <m:e>
                                <m:r>
                                  <m:rPr>
                                    <m:brk m:alnAt="7"/>
                                  </m:rPr>
                                  <a:rPr lang="en-GB" sz="2500" i="1">
                                    <a:latin typeface="Cambria Math" panose="02040503050406030204" pitchFamily="18" charset="0"/>
                                  </a:rPr>
                                  <m:t>−</m:t>
                                </m:r>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b="0" i="1" smtClean="0">
                                        <a:latin typeface="Cambria Math" panose="02040503050406030204" pitchFamily="18" charset="0"/>
                                      </a:rPr>
                                      <m:t>2</m:t>
                                    </m:r>
                                  </m:sub>
                                </m:sSub>
                              </m:e>
                              <m:e>
                                <m:r>
                                  <a:rPr lang="en-GB" sz="2500" b="0" i="1" smtClean="0">
                                    <a:latin typeface="Cambria Math" panose="02040503050406030204" pitchFamily="18" charset="0"/>
                                  </a:rPr>
                                  <m:t>2−</m:t>
                                </m:r>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i="1">
                                        <a:latin typeface="Cambria Math" panose="02040503050406030204" pitchFamily="18" charset="0"/>
                                      </a:rPr>
                                      <m:t>1</m:t>
                                    </m:r>
                                  </m:sub>
                                </m:sSub>
                                <m:r>
                                  <m:rPr>
                                    <m:brk m:alnAt="7"/>
                                  </m:rPr>
                                  <a:rPr lang="en-GB" sz="2500" i="1">
                                    <a:latin typeface="Cambria Math" panose="02040503050406030204" pitchFamily="18" charset="0"/>
                                  </a:rPr>
                                  <m:t>−</m:t>
                                </m:r>
                                <m:r>
                                  <a:rPr lang="en-GB" sz="2500" i="1">
                                    <a:latin typeface="Cambria Math" panose="02040503050406030204" pitchFamily="18" charset="0"/>
                                  </a:rPr>
                                  <m:t>2</m:t>
                                </m:r>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b="0" i="1" smtClean="0">
                                        <a:latin typeface="Cambria Math" panose="02040503050406030204" pitchFamily="18" charset="0"/>
                                      </a:rPr>
                                      <m:t>2</m:t>
                                    </m:r>
                                  </m:sub>
                                </m:sSub>
                              </m:e>
                            </m:mr>
                          </m:m>
                        </m:e>
                      </m:d>
                    </m:oMath>
                  </m:oMathPara>
                </a14:m>
                <a:endParaRPr lang="LID4096" sz="2500"/>
              </a:p>
            </p:txBody>
          </p:sp>
        </mc:Choice>
        <mc:Fallback xmlns="">
          <p:sp>
            <p:nvSpPr>
              <p:cNvPr id="7" name="Tekstvak 6">
                <a:extLst>
                  <a:ext uri="{FF2B5EF4-FFF2-40B4-BE49-F238E27FC236}">
                    <a16:creationId xmlns:a16="http://schemas.microsoft.com/office/drawing/2014/main" id="{2246758A-0A2C-9CE1-9D9A-94BD6098A335}"/>
                  </a:ext>
                </a:extLst>
              </p:cNvPr>
              <p:cNvSpPr txBox="1">
                <a:spLocks noRot="1" noChangeAspect="1" noMove="1" noResize="1" noEditPoints="1" noAdjustHandles="1" noChangeArrowheads="1" noChangeShapeType="1" noTextEdit="1"/>
              </p:cNvSpPr>
              <p:nvPr/>
            </p:nvSpPr>
            <p:spPr>
              <a:xfrm>
                <a:off x="1109216" y="3556000"/>
                <a:ext cx="5006755" cy="8549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FB704046-B533-85FC-B2B8-6EFA8289E9E9}"/>
                  </a:ext>
                </a:extLst>
              </p:cNvPr>
              <p:cNvSpPr txBox="1"/>
              <p:nvPr/>
            </p:nvSpPr>
            <p:spPr>
              <a:xfrm>
                <a:off x="2556227" y="5194988"/>
                <a:ext cx="3356432" cy="830677"/>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nl-BE" sz="2500" i="1" smtClean="0">
                              <a:latin typeface="Cambria Math" panose="02040503050406030204" pitchFamily="18" charset="0"/>
                            </a:rPr>
                          </m:ctrlPr>
                        </m:dPr>
                        <m:e>
                          <m:m>
                            <m:mPr>
                              <m:mcs>
                                <m:mc>
                                  <m:mcPr>
                                    <m:count m:val="1"/>
                                    <m:mcJc m:val="center"/>
                                  </m:mcPr>
                                </m:mc>
                              </m:mcs>
                              <m:ctrlPr>
                                <a:rPr lang="nl-BE" sz="2500" i="1" smtClean="0">
                                  <a:latin typeface="Cambria Math" panose="02040503050406030204" pitchFamily="18" charset="0"/>
                                </a:rPr>
                              </m:ctrlPr>
                            </m:mPr>
                            <m:mr>
                              <m:e>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b="0" i="1" smtClean="0">
                                        <a:latin typeface="Cambria Math" panose="02040503050406030204" pitchFamily="18" charset="0"/>
                                      </a:rPr>
                                      <m:t>1</m:t>
                                    </m:r>
                                  </m:sub>
                                </m:sSub>
                              </m:e>
                            </m:mr>
                            <m:mr>
                              <m:e>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i="1">
                                        <a:latin typeface="Cambria Math" panose="02040503050406030204" pitchFamily="18" charset="0"/>
                                      </a:rPr>
                                      <m:t>2</m:t>
                                    </m:r>
                                  </m:sub>
                                </m:sSub>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smtClean="0">
                                  <a:latin typeface="Cambria Math" panose="02040503050406030204" pitchFamily="18" charset="0"/>
                                </a:rPr>
                              </m:ctrlPr>
                            </m:mPr>
                            <m:mr>
                              <m:e>
                                <m:r>
                                  <a:rPr lang="en-GB" sz="2500" b="0" i="1" smtClean="0">
                                    <a:latin typeface="Cambria Math" panose="02040503050406030204" pitchFamily="18" charset="0"/>
                                  </a:rPr>
                                  <m:t>0</m:t>
                                </m:r>
                              </m:e>
                            </m:mr>
                            <m:mr>
                              <m:e>
                                <m:r>
                                  <a:rPr lang="en-GB" sz="2500" b="0" i="1" smtClean="0">
                                    <a:latin typeface="Cambria Math" panose="02040503050406030204" pitchFamily="18" charset="0"/>
                                  </a:rPr>
                                  <m:t>0</m:t>
                                </m:r>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a:latin typeface="Cambria Math" panose="02040503050406030204" pitchFamily="18" charset="0"/>
                                </a:rPr>
                              </m:ctrlPr>
                            </m:mPr>
                            <m:mr>
                              <m:e>
                                <m:r>
                                  <a:rPr lang="en-GB" sz="2500" i="1">
                                    <a:latin typeface="Cambria Math" panose="02040503050406030204" pitchFamily="18" charset="0"/>
                                  </a:rPr>
                                  <m:t>0</m:t>
                                </m:r>
                              </m:e>
                            </m:mr>
                            <m:mr>
                              <m:e>
                                <m:r>
                                  <a:rPr lang="en-GB" sz="2500" b="0" i="1" smtClean="0">
                                    <a:latin typeface="Cambria Math" panose="02040503050406030204" pitchFamily="18" charset="0"/>
                                  </a:rPr>
                                  <m:t>2</m:t>
                                </m:r>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a:latin typeface="Cambria Math" panose="02040503050406030204" pitchFamily="18" charset="0"/>
                                </a:rPr>
                              </m:ctrlPr>
                            </m:mPr>
                            <m:mr>
                              <m:e>
                                <m:r>
                                  <m:rPr>
                                    <m:brk m:alnAt="7"/>
                                  </m:rPr>
                                  <a:rPr lang="en-GB" sz="2500" b="0" i="1" smtClean="0">
                                    <a:latin typeface="Cambria Math" panose="02040503050406030204" pitchFamily="18" charset="0"/>
                                  </a:rPr>
                                  <m:t>3</m:t>
                                </m:r>
                              </m:e>
                            </m:mr>
                            <m:mr>
                              <m:e>
                                <m:r>
                                  <a:rPr lang="en-GB" sz="2500" i="1">
                                    <a:latin typeface="Cambria Math" panose="02040503050406030204" pitchFamily="18" charset="0"/>
                                  </a:rPr>
                                  <m:t>0</m:t>
                                </m:r>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smtClean="0">
                                  <a:latin typeface="Cambria Math" panose="02040503050406030204" pitchFamily="18" charset="0"/>
                                </a:rPr>
                              </m:ctrlPr>
                            </m:mPr>
                            <m:mr>
                              <m:e>
                                <m:r>
                                  <m:rPr>
                                    <m:brk m:alnAt="7"/>
                                  </m:rPr>
                                  <a:rPr lang="en-GB" sz="2500" b="0" i="1" smtClean="0">
                                    <a:latin typeface="Cambria Math" panose="02040503050406030204" pitchFamily="18" charset="0"/>
                                  </a:rPr>
                                  <m:t>1</m:t>
                                </m:r>
                              </m:e>
                            </m:mr>
                            <m:mr>
                              <m:e>
                                <m:r>
                                  <a:rPr lang="en-GB" sz="2500" b="0" i="1" smtClean="0">
                                    <a:latin typeface="Cambria Math" panose="02040503050406030204" pitchFamily="18" charset="0"/>
                                  </a:rPr>
                                  <m:t>1</m:t>
                                </m:r>
                              </m:e>
                            </m:mr>
                          </m:m>
                        </m:e>
                      </m:d>
                    </m:oMath>
                  </m:oMathPara>
                </a14:m>
                <a:endParaRPr lang="LID4096" sz="2500"/>
              </a:p>
            </p:txBody>
          </p:sp>
        </mc:Choice>
        <mc:Fallback xmlns="">
          <p:sp>
            <p:nvSpPr>
              <p:cNvPr id="8" name="Tekstvak 7">
                <a:extLst>
                  <a:ext uri="{FF2B5EF4-FFF2-40B4-BE49-F238E27FC236}">
                    <a16:creationId xmlns:a16="http://schemas.microsoft.com/office/drawing/2014/main" id="{FB704046-B533-85FC-B2B8-6EFA8289E9E9}"/>
                  </a:ext>
                </a:extLst>
              </p:cNvPr>
              <p:cNvSpPr txBox="1">
                <a:spLocks noRot="1" noChangeAspect="1" noMove="1" noResize="1" noEditPoints="1" noAdjustHandles="1" noChangeArrowheads="1" noChangeShapeType="1" noTextEdit="1"/>
              </p:cNvSpPr>
              <p:nvPr/>
            </p:nvSpPr>
            <p:spPr>
              <a:xfrm>
                <a:off x="2556227" y="5194988"/>
                <a:ext cx="3356432" cy="83067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9415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EA5FE4-1AE3-A158-D5C8-E5ADFBCD1F32}"/>
              </a:ext>
            </a:extLst>
          </p:cNvPr>
          <p:cNvSpPr>
            <a:spLocks noGrp="1"/>
          </p:cNvSpPr>
          <p:nvPr>
            <p:ph type="title"/>
          </p:nvPr>
        </p:nvSpPr>
        <p:spPr/>
        <p:txBody>
          <a:bodyPr/>
          <a:lstStyle/>
          <a:p>
            <a:r>
              <a:rPr lang="nl-BE"/>
              <a:t>Content (14-17h)</a:t>
            </a:r>
          </a:p>
        </p:txBody>
      </p:sp>
      <p:sp>
        <p:nvSpPr>
          <p:cNvPr id="3" name="Tijdelijke aanduiding voor inhoud 2">
            <a:extLst>
              <a:ext uri="{FF2B5EF4-FFF2-40B4-BE49-F238E27FC236}">
                <a16:creationId xmlns:a16="http://schemas.microsoft.com/office/drawing/2014/main" id="{44CCC208-D26F-7309-ADD3-7749B094E478}"/>
              </a:ext>
            </a:extLst>
          </p:cNvPr>
          <p:cNvSpPr>
            <a:spLocks noGrp="1"/>
          </p:cNvSpPr>
          <p:nvPr>
            <p:ph idx="1"/>
          </p:nvPr>
        </p:nvSpPr>
        <p:spPr/>
        <p:txBody>
          <a:bodyPr vert="horz" lIns="91440" tIns="45720" rIns="91440" bIns="45720" rtlCol="0" anchor="t">
            <a:normAutofit/>
          </a:bodyPr>
          <a:lstStyle/>
          <a:p>
            <a:pPr marL="377190" indent="-316865"/>
            <a:r>
              <a:rPr lang="nl-BE" sz="3350"/>
              <a:t>Control </a:t>
            </a:r>
            <a:r>
              <a:rPr lang="nl-BE" sz="3350" err="1"/>
              <a:t>Architectures</a:t>
            </a:r>
            <a:endParaRPr lang="nl-BE" sz="3350" err="1">
              <a:cs typeface="Arial"/>
            </a:endParaRPr>
          </a:p>
          <a:p>
            <a:pPr marL="822325" lvl="1" indent="-316865"/>
            <a:r>
              <a:rPr lang="nl-BE" sz="3350"/>
              <a:t>Input-output </a:t>
            </a:r>
            <a:r>
              <a:rPr lang="nl-BE" sz="3350" err="1"/>
              <a:t>models</a:t>
            </a:r>
            <a:endParaRPr lang="nl-BE" err="1">
              <a:cs typeface="Arial"/>
            </a:endParaRPr>
          </a:p>
          <a:p>
            <a:pPr marL="822325" lvl="1" indent="-316865"/>
            <a:r>
              <a:rPr lang="nl-BE" sz="3350"/>
              <a:t>Control </a:t>
            </a:r>
            <a:r>
              <a:rPr lang="nl-BE" sz="3350" err="1"/>
              <a:t>Algorithms</a:t>
            </a:r>
            <a:endParaRPr lang="nl-BE">
              <a:cs typeface="Arial"/>
            </a:endParaRPr>
          </a:p>
          <a:p>
            <a:pPr marL="1234440" lvl="2" indent="-316230">
              <a:buFont typeface="Wingdings" panose="020B0604020202020204" pitchFamily="34" charset="0"/>
              <a:buChar char="§"/>
            </a:pPr>
            <a:r>
              <a:rPr lang="nl-BE" sz="3350">
                <a:cs typeface="Arial"/>
              </a:rPr>
              <a:t>LQR</a:t>
            </a:r>
          </a:p>
          <a:p>
            <a:pPr marL="1234440" lvl="2" indent="-316230">
              <a:buFont typeface="Wingdings" panose="020B0604020202020204" pitchFamily="34" charset="0"/>
              <a:buChar char="§"/>
            </a:pPr>
            <a:r>
              <a:rPr lang="nl-BE" sz="3350">
                <a:cs typeface="Arial"/>
              </a:rPr>
              <a:t>LQG</a:t>
            </a:r>
            <a:endParaRPr lang="nl-BE" sz="3350"/>
          </a:p>
          <a:p>
            <a:pPr marL="822325" lvl="1" indent="-316865"/>
            <a:r>
              <a:rPr lang="nl-BE" sz="3350"/>
              <a:t>MIMO control: </a:t>
            </a:r>
            <a:r>
              <a:rPr lang="nl-BE" sz="3350" err="1"/>
              <a:t>decoupling</a:t>
            </a:r>
            <a:endParaRPr lang="nl-BE" sz="3350" err="1">
              <a:cs typeface="Arial"/>
            </a:endParaRPr>
          </a:p>
          <a:p>
            <a:pPr marL="822325" lvl="1" indent="-316865"/>
            <a:r>
              <a:rPr lang="nl-BE" sz="3350"/>
              <a:t>Model </a:t>
            </a:r>
            <a:r>
              <a:rPr lang="nl-BE" sz="3350" err="1"/>
              <a:t>Predictive</a:t>
            </a:r>
            <a:r>
              <a:rPr lang="nl-BE" sz="3350"/>
              <a:t> control</a:t>
            </a:r>
            <a:endParaRPr lang="nl-BE" sz="3350">
              <a:cs typeface="Arial"/>
            </a:endParaRPr>
          </a:p>
        </p:txBody>
      </p:sp>
      <p:sp>
        <p:nvSpPr>
          <p:cNvPr id="4" name="Tijdelijke aanduiding voor dianummer 3">
            <a:extLst>
              <a:ext uri="{FF2B5EF4-FFF2-40B4-BE49-F238E27FC236}">
                <a16:creationId xmlns:a16="http://schemas.microsoft.com/office/drawing/2014/main" id="{11BDFA8A-A427-DEA5-98AE-DD4651E1D3E2}"/>
              </a:ext>
            </a:extLst>
          </p:cNvPr>
          <p:cNvSpPr>
            <a:spLocks noGrp="1"/>
          </p:cNvSpPr>
          <p:nvPr>
            <p:ph type="sldNum" sz="quarter" idx="12"/>
          </p:nvPr>
        </p:nvSpPr>
        <p:spPr/>
        <p:txBody>
          <a:bodyPr/>
          <a:lstStyle/>
          <a:p>
            <a:fld id="{7AE184E0-0BD4-4705-A12B-9B71DDE63301}" type="slidenum">
              <a:rPr lang="nl-BE" noProof="0" smtClean="0"/>
              <a:t>3</a:t>
            </a:fld>
            <a:endParaRPr lang="nl-BE" noProof="0"/>
          </a:p>
        </p:txBody>
      </p:sp>
      <p:sp>
        <p:nvSpPr>
          <p:cNvPr id="5" name="Tekstvak 4">
            <a:extLst>
              <a:ext uri="{FF2B5EF4-FFF2-40B4-BE49-F238E27FC236}">
                <a16:creationId xmlns:a16="http://schemas.microsoft.com/office/drawing/2014/main" id="{13A37381-DD1B-84C5-7859-A75D46CB4D3A}"/>
              </a:ext>
            </a:extLst>
          </p:cNvPr>
          <p:cNvSpPr txBox="1"/>
          <p:nvPr/>
        </p:nvSpPr>
        <p:spPr>
          <a:xfrm>
            <a:off x="7608168" y="1528617"/>
            <a:ext cx="4176464" cy="1896609"/>
          </a:xfrm>
          <a:prstGeom prst="rect">
            <a:avLst/>
          </a:prstGeom>
          <a:noFill/>
        </p:spPr>
        <p:txBody>
          <a:bodyPr wrap="square" rtlCol="0">
            <a:spAutoFit/>
          </a:bodyPr>
          <a:lstStyle/>
          <a:p>
            <a:pPr algn="l">
              <a:lnSpc>
                <a:spcPct val="120000"/>
              </a:lnSpc>
            </a:pPr>
            <a:r>
              <a:rPr lang="nl-BE" sz="2500" err="1">
                <a:ln w="0"/>
                <a:solidFill>
                  <a:schemeClr val="accent1"/>
                </a:solidFill>
                <a:effectLst>
                  <a:outerShdw blurRad="38100" dist="25400" dir="5400000" algn="ctr" rotWithShape="0">
                    <a:srgbClr val="6E747A">
                      <a:alpha val="43000"/>
                    </a:srgbClr>
                  </a:outerShdw>
                </a:effectLst>
              </a:rPr>
              <a:t>Assuming</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stability</a:t>
            </a:r>
            <a:r>
              <a:rPr lang="nl-BE" sz="2500">
                <a:ln w="0"/>
                <a:solidFill>
                  <a:schemeClr val="accent1"/>
                </a:solidFill>
                <a:effectLst>
                  <a:outerShdw blurRad="38100" dist="25400" dir="5400000" algn="ctr" rotWithShape="0">
                    <a:srgbClr val="6E747A">
                      <a:alpha val="43000"/>
                    </a:srgbClr>
                  </a:outerShdw>
                </a:effectLst>
              </a:rPr>
              <a:t> &amp; </a:t>
            </a:r>
            <a:r>
              <a:rPr lang="nl-BE" sz="2500" err="1">
                <a:ln w="0"/>
                <a:solidFill>
                  <a:schemeClr val="accent1"/>
                </a:solidFill>
                <a:effectLst>
                  <a:outerShdw blurRad="38100" dist="25400" dir="5400000" algn="ctr" rotWithShape="0">
                    <a:srgbClr val="6E747A">
                      <a:alpha val="43000"/>
                    </a:srgbClr>
                  </a:outerShdw>
                </a:effectLst>
              </a:rPr>
              <a:t>observation</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how</a:t>
            </a:r>
            <a:r>
              <a:rPr lang="nl-BE" sz="2500">
                <a:ln w="0"/>
                <a:solidFill>
                  <a:schemeClr val="accent1"/>
                </a:solidFill>
                <a:effectLst>
                  <a:outerShdw blurRad="38100" dist="25400" dir="5400000" algn="ctr" rotWithShape="0">
                    <a:srgbClr val="6E747A">
                      <a:alpha val="43000"/>
                    </a:srgbClr>
                  </a:outerShdw>
                </a:effectLst>
              </a:rPr>
              <a:t> do we get </a:t>
            </a:r>
            <a:r>
              <a:rPr lang="nl-BE" sz="2500" err="1">
                <a:ln w="0"/>
                <a:solidFill>
                  <a:schemeClr val="accent1"/>
                </a:solidFill>
                <a:effectLst>
                  <a:outerShdw blurRad="38100" dist="25400" dir="5400000" algn="ctr" rotWithShape="0">
                    <a:srgbClr val="6E747A">
                      <a:alpha val="43000"/>
                    </a:srgbClr>
                  </a:outerShdw>
                </a:effectLst>
              </a:rPr>
              <a:t>where</a:t>
            </a:r>
            <a:r>
              <a:rPr lang="nl-BE" sz="2500">
                <a:ln w="0"/>
                <a:solidFill>
                  <a:schemeClr val="accent1"/>
                </a:solidFill>
                <a:effectLst>
                  <a:outerShdw blurRad="38100" dist="25400" dir="5400000" algn="ctr" rotWithShape="0">
                    <a:srgbClr val="6E747A">
                      <a:alpha val="43000"/>
                    </a:srgbClr>
                  </a:outerShdw>
                </a:effectLst>
              </a:rPr>
              <a:t> we want, </a:t>
            </a:r>
            <a:r>
              <a:rPr lang="nl-BE" sz="2500" err="1">
                <a:ln w="0"/>
                <a:solidFill>
                  <a:schemeClr val="accent1"/>
                </a:solidFill>
                <a:effectLst>
                  <a:outerShdw blurRad="38100" dist="25400" dir="5400000" algn="ctr" rotWithShape="0">
                    <a:srgbClr val="6E747A">
                      <a:alpha val="43000"/>
                    </a:srgbClr>
                  </a:outerShdw>
                </a:effectLst>
              </a:rPr>
              <a:t>given</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constraints</a:t>
            </a:r>
            <a:r>
              <a:rPr lang="nl-BE" sz="2500">
                <a:ln w="0"/>
                <a:solidFill>
                  <a:schemeClr val="accent1"/>
                </a:solidFill>
                <a:effectLst>
                  <a:outerShdw blurRad="38100" dist="25400" dir="5400000" algn="ctr" rotWithShape="0">
                    <a:srgbClr val="6E747A">
                      <a:alpha val="43000"/>
                    </a:srgbClr>
                  </a:outerShdw>
                </a:effectLst>
              </a:rPr>
              <a:t>, </a:t>
            </a:r>
            <a:r>
              <a:rPr lang="nl-BE" sz="2500" err="1">
                <a:ln w="0"/>
                <a:solidFill>
                  <a:schemeClr val="accent1"/>
                </a:solidFill>
                <a:effectLst>
                  <a:outerShdw blurRad="38100" dist="25400" dir="5400000" algn="ctr" rotWithShape="0">
                    <a:srgbClr val="6E747A">
                      <a:alpha val="43000"/>
                    </a:srgbClr>
                  </a:outerShdw>
                </a:effectLst>
              </a:rPr>
              <a:t>costs</a:t>
            </a:r>
            <a:r>
              <a:rPr lang="nl-BE" sz="2500">
                <a:ln w="0"/>
                <a:solidFill>
                  <a:schemeClr val="accent1"/>
                </a:solidFill>
                <a:effectLst>
                  <a:outerShdw blurRad="38100" dist="25400" dir="5400000" algn="ctr" rotWithShape="0">
                    <a:srgbClr val="6E747A">
                      <a:alpha val="43000"/>
                    </a:srgbClr>
                  </a:outerShdw>
                </a:effectLst>
              </a:rPr>
              <a:t>, …. ?</a:t>
            </a:r>
          </a:p>
        </p:txBody>
      </p:sp>
    </p:spTree>
    <p:extLst>
      <p:ext uri="{BB962C8B-B14F-4D97-AF65-F5344CB8AC3E}">
        <p14:creationId xmlns:p14="http://schemas.microsoft.com/office/powerpoint/2010/main" val="2824752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Eigenvalues</a:t>
            </a:r>
            <a:r>
              <a:rPr lang="nl-BE"/>
              <a:t> &amp; </a:t>
            </a:r>
            <a:r>
              <a:rPr lang="nl-BE" err="1"/>
              <a:t>Eigenvectors</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69B8A2E-1B03-F4A3-D45B-84D650E522AC}"/>
                  </a:ext>
                </a:extLst>
              </p:cNvPr>
              <p:cNvSpPr>
                <a:spLocks noGrp="1"/>
              </p:cNvSpPr>
              <p:nvPr>
                <p:ph idx="1"/>
              </p:nvPr>
            </p:nvSpPr>
            <p:spPr/>
            <p:txBody>
              <a:bodyPr>
                <a:normAutofit/>
              </a:bodyPr>
              <a:lstStyle/>
              <a:p>
                <a:r>
                  <a:rPr lang="nl-BE"/>
                  <a:t>Autonomous system: </a:t>
                </a:r>
                <a14:m>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𝐴𝑥</m:t>
                    </m:r>
                  </m:oMath>
                </a14:m>
                <a:r>
                  <a:rPr lang="en-GB" sz="3600" b="0" i="1">
                    <a:latin typeface="Cambria Math" panose="02040503050406030204" pitchFamily="18" charset="0"/>
                  </a:rPr>
                  <a:t> </a:t>
                </a:r>
              </a:p>
              <a:p>
                <a:r>
                  <a:rPr lang="nl-BE"/>
                  <a:t>Solution </a:t>
                </a:r>
                <a14:m>
                  <m:oMath xmlns:m="http://schemas.openxmlformats.org/officeDocument/2006/math">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𝐴𝑡</m:t>
                        </m:r>
                      </m:sup>
                    </m:sSup>
                    <m:r>
                      <a:rPr lang="en-GB" b="0" i="1" smtClean="0">
                        <a:latin typeface="Cambria Math" panose="02040503050406030204" pitchFamily="18" charset="0"/>
                      </a:rPr>
                      <m:t>𝑥</m:t>
                    </m:r>
                    <m:r>
                      <a:rPr lang="en-GB" b="0" i="1" smtClean="0">
                        <a:latin typeface="Cambria Math" panose="02040503050406030204" pitchFamily="18" charset="0"/>
                      </a:rPr>
                      <m:t>(0)</m:t>
                    </m:r>
                  </m:oMath>
                </a14:m>
                <a:r>
                  <a:rPr lang="nl-BE"/>
                  <a:t> </a:t>
                </a:r>
                <a14:m>
                  <m:oMath xmlns:m="http://schemas.openxmlformats.org/officeDocument/2006/math">
                    <m:r>
                      <a:rPr lang="en-GB" b="0" i="0" smtClean="0">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𝐴𝑡</m:t>
                        </m:r>
                      </m:sup>
                    </m:sSup>
                  </m:oMath>
                </a14:m>
                <a:r>
                  <a:rPr lang="nl-BE"/>
                  <a:t> ???</a:t>
                </a:r>
              </a:p>
              <a:p>
                <a:r>
                  <a:rPr lang="nl-BE" err="1"/>
                  <a:t>Eigenvalues</a:t>
                </a:r>
                <a:r>
                  <a:rPr lang="nl-BE"/>
                  <a:t>/</a:t>
                </a:r>
                <a:r>
                  <a:rPr lang="nl-BE" err="1"/>
                  <a:t>vectots</a:t>
                </a:r>
                <a:r>
                  <a:rPr lang="nl-BE"/>
                  <a:t> of </a:t>
                </a:r>
                <a14:m>
                  <m:oMath xmlns:m="http://schemas.openxmlformats.org/officeDocument/2006/math">
                    <m:r>
                      <a:rPr lang="en-GB" sz="3200" i="1">
                        <a:latin typeface="Cambria Math" panose="02040503050406030204" pitchFamily="18" charset="0"/>
                      </a:rPr>
                      <m:t>𝐴</m:t>
                    </m:r>
                  </m:oMath>
                </a14:m>
                <a:r>
                  <a:rPr lang="nl-BE"/>
                  <a:t> , </a:t>
                </a:r>
                <a14:m>
                  <m:oMath xmlns:m="http://schemas.openxmlformats.org/officeDocument/2006/math">
                    <m:r>
                      <m:rPr>
                        <m:sty m:val="p"/>
                      </m:rPr>
                      <a:rPr lang="el-GR" sz="3600" i="1">
                        <a:latin typeface="Cambria Math" panose="02040503050406030204" pitchFamily="18" charset="0"/>
                        <a:ea typeface="Cambria Math" panose="02040503050406030204" pitchFamily="18" charset="0"/>
                      </a:rPr>
                      <m:t>Λ</m:t>
                    </m:r>
                  </m:oMath>
                </a14:m>
                <a:r>
                  <a:rPr lang="nl-BE"/>
                  <a:t> </a:t>
                </a:r>
                <a:r>
                  <a:rPr lang="nl-BE" err="1"/>
                  <a:t>and</a:t>
                </a:r>
                <a:r>
                  <a:rPr lang="nl-BE"/>
                  <a:t>  </a:t>
                </a:r>
                <a14:m>
                  <m:oMath xmlns:m="http://schemas.openxmlformats.org/officeDocument/2006/math">
                    <m:r>
                      <a:rPr lang="en-GB" i="1">
                        <a:latin typeface="Cambria Math" panose="02040503050406030204" pitchFamily="18" charset="0"/>
                      </a:rPr>
                      <m:t>𝑉</m:t>
                    </m:r>
                  </m:oMath>
                </a14:m>
                <a:endParaRPr lang="nl-BE"/>
              </a:p>
              <a:p>
                <a:r>
                  <a:rPr lang="nl-BE"/>
                  <a:t>Eigenmodes </a:t>
                </a:r>
                <a14:m>
                  <m:oMath xmlns:m="http://schemas.openxmlformats.org/officeDocument/2006/math">
                    <m:r>
                      <a:rPr lang="en-GB" i="1">
                        <a:latin typeface="Cambria Math" panose="02040503050406030204" pitchFamily="18" charset="0"/>
                      </a:rPr>
                      <m:t>𝑉𝑧</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𝑥</m:t>
                    </m:r>
                  </m:oMath>
                </a14:m>
                <a:r>
                  <a:rPr lang="nl-BE"/>
                  <a:t> </a:t>
                </a:r>
              </a:p>
              <a:p>
                <a14:m>
                  <m:oMath xmlns:m="http://schemas.openxmlformats.org/officeDocument/2006/math">
                    <m:r>
                      <a:rPr lang="en-GB" sz="3200" b="0" i="1" smtClean="0">
                        <a:latin typeface="Cambria Math" panose="02040503050406030204" pitchFamily="18" charset="0"/>
                      </a:rPr>
                      <m:t>𝑉</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𝑧</m:t>
                        </m:r>
                      </m:e>
                    </m:acc>
                    <m:r>
                      <a:rPr lang="en-GB" sz="3200" b="0" i="1" smtClean="0">
                        <a:latin typeface="Cambria Math" panose="02040503050406030204" pitchFamily="18" charset="0"/>
                      </a:rPr>
                      <m:t>=</m:t>
                    </m:r>
                    <m:r>
                      <a:rPr lang="en-GB" sz="3200" b="0" i="1" smtClean="0">
                        <a:latin typeface="Cambria Math" panose="02040503050406030204" pitchFamily="18" charset="0"/>
                      </a:rPr>
                      <m:t>𝐴𝑉𝑧</m:t>
                    </m:r>
                    <m:r>
                      <a:rPr lang="en-GB" sz="3200" i="1">
                        <a:latin typeface="Cambria Math" panose="02040503050406030204" pitchFamily="18" charset="0"/>
                      </a:rPr>
                      <m:t>⇒</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𝑉</m:t>
                        </m:r>
                      </m:e>
                      <m:sup>
                        <m:r>
                          <a:rPr lang="en-GB" sz="3200" b="0" i="1" smtClean="0">
                            <a:latin typeface="Cambria Math" panose="02040503050406030204" pitchFamily="18" charset="0"/>
                          </a:rPr>
                          <m:t>−1</m:t>
                        </m:r>
                      </m:sup>
                    </m:sSup>
                    <m:r>
                      <a:rPr lang="en-GB" sz="3200" i="1">
                        <a:latin typeface="Cambria Math" panose="02040503050406030204" pitchFamily="18" charset="0"/>
                      </a:rPr>
                      <m:t>𝑉</m:t>
                    </m:r>
                    <m:acc>
                      <m:accPr>
                        <m:chr m:val="̇"/>
                        <m:ctrlPr>
                          <a:rPr lang="en-GB" sz="3200" i="1">
                            <a:latin typeface="Cambria Math" panose="02040503050406030204" pitchFamily="18" charset="0"/>
                          </a:rPr>
                        </m:ctrlPr>
                      </m:accPr>
                      <m:e>
                        <m:r>
                          <a:rPr lang="en-GB" sz="3200" b="0" i="1" smtClean="0">
                            <a:latin typeface="Cambria Math" panose="02040503050406030204" pitchFamily="18" charset="0"/>
                          </a:rPr>
                          <m:t>𝑧</m:t>
                        </m:r>
                      </m:e>
                    </m:acc>
                    <m:r>
                      <a:rPr lang="en-GB" sz="3200" i="1">
                        <a:latin typeface="Cambria Math" panose="02040503050406030204" pitchFamily="18" charset="0"/>
                      </a:rPr>
                      <m:t>=</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𝑉</m:t>
                        </m:r>
                      </m:e>
                      <m:sup>
                        <m:r>
                          <a:rPr lang="en-GB" sz="3200" b="0" i="1" smtClean="0">
                            <a:latin typeface="Cambria Math" panose="02040503050406030204" pitchFamily="18" charset="0"/>
                          </a:rPr>
                          <m:t>−1</m:t>
                        </m:r>
                      </m:sup>
                    </m:sSup>
                    <m:r>
                      <a:rPr lang="en-GB" sz="3200" i="1">
                        <a:latin typeface="Cambria Math" panose="02040503050406030204" pitchFamily="18" charset="0"/>
                      </a:rPr>
                      <m:t>𝐴𝑉</m:t>
                    </m:r>
                    <m:r>
                      <a:rPr lang="en-GB" sz="3200" b="0" i="1" smtClean="0">
                        <a:latin typeface="Cambria Math" panose="02040503050406030204" pitchFamily="18" charset="0"/>
                      </a:rPr>
                      <m:t>𝑧</m:t>
                    </m:r>
                  </m:oMath>
                </a14:m>
                <a:endParaRPr lang="en-GB" sz="3200" b="0" i="1">
                  <a:latin typeface="Cambria Math" panose="02040503050406030204" pitchFamily="18" charset="0"/>
                </a:endParaRPr>
              </a:p>
              <a:p>
                <a14:m>
                  <m:oMath xmlns:m="http://schemas.openxmlformats.org/officeDocument/2006/math">
                    <m:acc>
                      <m:accPr>
                        <m:chr m:val="̇"/>
                        <m:ctrlPr>
                          <a:rPr lang="en-GB" sz="3200" i="1">
                            <a:latin typeface="Cambria Math" panose="02040503050406030204" pitchFamily="18" charset="0"/>
                          </a:rPr>
                        </m:ctrlPr>
                      </m:accPr>
                      <m:e>
                        <m:r>
                          <a:rPr lang="en-GB" sz="3200" b="0" i="1" smtClean="0">
                            <a:latin typeface="Cambria Math" panose="02040503050406030204" pitchFamily="18" charset="0"/>
                          </a:rPr>
                          <m:t>𝑧</m:t>
                        </m:r>
                      </m:e>
                    </m:acc>
                    <m:r>
                      <a:rPr lang="en-GB" sz="3200" i="1">
                        <a:latin typeface="Cambria Math" panose="02040503050406030204" pitchFamily="18" charset="0"/>
                      </a:rPr>
                      <m:t>=</m:t>
                    </m:r>
                    <m:r>
                      <m:rPr>
                        <m:sty m:val="p"/>
                      </m:rPr>
                      <a:rPr lang="el-GR" sz="3200" i="1">
                        <a:latin typeface="Cambria Math" panose="02040503050406030204" pitchFamily="18" charset="0"/>
                        <a:ea typeface="Cambria Math" panose="02040503050406030204" pitchFamily="18" charset="0"/>
                      </a:rPr>
                      <m:t>Λ</m:t>
                    </m:r>
                    <m:r>
                      <a:rPr lang="en-GB" sz="3200" b="0" i="1" smtClean="0">
                        <a:latin typeface="Cambria Math" panose="02040503050406030204" pitchFamily="18" charset="0"/>
                        <a:ea typeface="Cambria Math" panose="02040503050406030204" pitchFamily="18" charset="0"/>
                      </a:rPr>
                      <m:t> </m:t>
                    </m:r>
                    <m:r>
                      <a:rPr lang="en-GB" sz="3200" b="0" i="1" smtClean="0">
                        <a:latin typeface="Cambria Math" panose="02040503050406030204" pitchFamily="18" charset="0"/>
                      </a:rPr>
                      <m:t>𝑧</m:t>
                    </m:r>
                    <m:r>
                      <a:rPr lang="en-GB" sz="3200" b="0" i="1" smtClean="0">
                        <a:latin typeface="Cambria Math" panose="02040503050406030204" pitchFamily="18" charset="0"/>
                      </a:rPr>
                      <m:t>⇒</m:t>
                    </m:r>
                    <m:sSup>
                      <m:sSupPr>
                        <m:ctrlPr>
                          <a:rPr lang="en-GB" sz="3200" i="1">
                            <a:latin typeface="Cambria Math" panose="02040503050406030204" pitchFamily="18" charset="0"/>
                          </a:rPr>
                        </m:ctrlPr>
                      </m:sSupPr>
                      <m:e>
                        <m:r>
                          <a:rPr lang="en-GB" sz="3200" b="0" i="1" smtClean="0">
                            <a:latin typeface="Cambria Math" panose="02040503050406030204" pitchFamily="18" charset="0"/>
                          </a:rPr>
                          <m:t>𝑧</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𝑡</m:t>
                            </m:r>
                          </m:e>
                        </m:d>
                        <m:r>
                          <a:rPr lang="en-GB" sz="3200" b="0" i="1" smtClean="0">
                            <a:latin typeface="Cambria Math" panose="02040503050406030204" pitchFamily="18" charset="0"/>
                          </a:rPr>
                          <m:t>= </m:t>
                        </m:r>
                        <m:r>
                          <a:rPr lang="en-GB" sz="3200" i="1">
                            <a:latin typeface="Cambria Math" panose="02040503050406030204" pitchFamily="18" charset="0"/>
                          </a:rPr>
                          <m:t>𝑒</m:t>
                        </m:r>
                      </m:e>
                      <m:sup>
                        <m:r>
                          <m:rPr>
                            <m:sty m:val="p"/>
                          </m:rPr>
                          <a:rPr lang="el-GR" sz="3200" i="1">
                            <a:latin typeface="Cambria Math" panose="02040503050406030204" pitchFamily="18" charset="0"/>
                            <a:ea typeface="Cambria Math" panose="02040503050406030204" pitchFamily="18" charset="0"/>
                          </a:rPr>
                          <m:t>Λ</m:t>
                        </m:r>
                        <m:r>
                          <a:rPr lang="en-GB" sz="3200" i="1">
                            <a:latin typeface="Cambria Math" panose="02040503050406030204" pitchFamily="18" charset="0"/>
                          </a:rPr>
                          <m:t>𝑡</m:t>
                        </m:r>
                      </m:sup>
                    </m:sSup>
                    <m:r>
                      <a:rPr lang="en-GB" sz="3200" b="0" i="1" smtClean="0">
                        <a:latin typeface="Cambria Math" panose="02040503050406030204" pitchFamily="18" charset="0"/>
                      </a:rPr>
                      <m:t>𝑧</m:t>
                    </m:r>
                    <m:r>
                      <a:rPr lang="en-GB" sz="3200" b="0" i="1" smtClean="0">
                        <a:latin typeface="Cambria Math" panose="02040503050406030204" pitchFamily="18" charset="0"/>
                      </a:rPr>
                      <m:t>(0)</m:t>
                    </m:r>
                  </m:oMath>
                </a14:m>
                <a:endParaRPr lang="en-GB" sz="3200" b="0" i="1">
                  <a:latin typeface="Cambria Math" panose="02040503050406030204" pitchFamily="18" charset="0"/>
                </a:endParaRPr>
              </a:p>
              <a:p>
                <a:pPr marL="60273" indent="0">
                  <a:buNone/>
                </a:pPr>
                <a:r>
                  <a:rPr lang="en-GB" sz="3200" i="1">
                    <a:latin typeface="Cambria Math" panose="02040503050406030204" pitchFamily="18" charset="0"/>
                  </a:rPr>
                  <a:t> </a:t>
                </a:r>
                <a:endParaRPr lang="en-GB" sz="3200" b="0" i="1">
                  <a:latin typeface="Cambria Math" panose="02040503050406030204" pitchFamily="18" charset="0"/>
                </a:endParaRPr>
              </a:p>
              <a:p>
                <a:endParaRPr lang="nl-BE"/>
              </a:p>
            </p:txBody>
          </p:sp>
        </mc:Choice>
        <mc:Fallback xmlns="">
          <p:sp>
            <p:nvSpPr>
              <p:cNvPr id="3" name="Tijdelijke aanduiding voor inhoud 2">
                <a:extLst>
                  <a:ext uri="{FF2B5EF4-FFF2-40B4-BE49-F238E27FC236}">
                    <a16:creationId xmlns:a16="http://schemas.microsoft.com/office/drawing/2014/main" id="{169B8A2E-1B03-F4A3-D45B-84D650E522AC}"/>
                  </a:ext>
                </a:extLst>
              </p:cNvPr>
              <p:cNvSpPr>
                <a:spLocks noGrp="1" noRot="1" noChangeAspect="1" noMove="1" noResize="1" noEditPoints="1" noAdjustHandles="1" noChangeArrowheads="1" noChangeShapeType="1" noTextEdit="1"/>
              </p:cNvSpPr>
              <p:nvPr>
                <p:ph idx="1"/>
              </p:nvPr>
            </p:nvSpPr>
            <p:spPr>
              <a:blipFill>
                <a:blip r:embed="rId2"/>
                <a:stretch>
                  <a:fillRect l="-773" t="-130"/>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30</a:t>
            </a:fld>
            <a:endParaRPr lang="nl-BE" noProof="0"/>
          </a:p>
        </p:txBody>
      </p:sp>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1A589EE3-CA4D-334D-4F21-2ED14FB009C9}"/>
                  </a:ext>
                </a:extLst>
              </p:cNvPr>
              <p:cNvSpPr txBox="1"/>
              <p:nvPr/>
            </p:nvSpPr>
            <p:spPr>
              <a:xfrm>
                <a:off x="9988577" y="1528617"/>
                <a:ext cx="6096000" cy="369332"/>
              </a:xfrm>
              <a:prstGeom prst="rect">
                <a:avLst/>
              </a:prstGeom>
              <a:noFill/>
            </p:spPr>
            <p:txBody>
              <a:bodyPr wrap="square">
                <a:spAutoFit/>
              </a:bodyPr>
              <a:lstStyle/>
              <a:p>
                <a14:m>
                  <m:oMath xmlns:m="http://schemas.openxmlformats.org/officeDocument/2006/math">
                    <m:r>
                      <a:rPr lang="en-GB" sz="1800" b="0" i="1" smtClean="0">
                        <a:latin typeface="Cambria Math" panose="02040503050406030204" pitchFamily="18" charset="0"/>
                      </a:rPr>
                      <m:t>𝐴</m:t>
                    </m:r>
                  </m:oMath>
                </a14:m>
                <a:r>
                  <a:rPr lang="en-GB" sz="1800">
                    <a:ea typeface="Cambria Math" panose="02040503050406030204" pitchFamily="18" charset="0"/>
                  </a:rPr>
                  <a:t> </a:t>
                </a:r>
                <a14:m>
                  <m:oMath xmlns:m="http://schemas.openxmlformats.org/officeDocument/2006/math">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ℝ</m:t>
                        </m:r>
                      </m:e>
                      <m:sup>
                        <m:r>
                          <a:rPr lang="en-GB" sz="1800" i="1">
                            <a:latin typeface="Cambria Math" panose="02040503050406030204" pitchFamily="18" charset="0"/>
                            <a:ea typeface="Cambria Math" panose="02040503050406030204" pitchFamily="18" charset="0"/>
                          </a:rPr>
                          <m:t>𝑛</m:t>
                        </m:r>
                        <m:r>
                          <a:rPr lang="en-GB" sz="1800" i="1">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𝑛</m:t>
                        </m:r>
                      </m:sup>
                    </m:sSup>
                    <m:r>
                      <a:rPr lang="en-GB" sz="1800" i="1">
                        <a:latin typeface="Cambria Math" panose="02040503050406030204" pitchFamily="18" charset="0"/>
                        <a:ea typeface="Cambria Math" panose="02040503050406030204" pitchFamily="18" charset="0"/>
                      </a:rPr>
                      <m:t> </m:t>
                    </m:r>
                  </m:oMath>
                </a14:m>
                <a:endParaRPr lang="LID4096"/>
              </a:p>
            </p:txBody>
          </p:sp>
        </mc:Choice>
        <mc:Fallback xmlns="">
          <p:sp>
            <p:nvSpPr>
              <p:cNvPr id="6" name="Tekstvak 5">
                <a:extLst>
                  <a:ext uri="{FF2B5EF4-FFF2-40B4-BE49-F238E27FC236}">
                    <a16:creationId xmlns:a16="http://schemas.microsoft.com/office/drawing/2014/main" id="{1A589EE3-CA4D-334D-4F21-2ED14FB009C9}"/>
                  </a:ext>
                </a:extLst>
              </p:cNvPr>
              <p:cNvSpPr txBox="1">
                <a:spLocks noRot="1" noChangeAspect="1" noMove="1" noResize="1" noEditPoints="1" noAdjustHandles="1" noChangeArrowheads="1" noChangeShapeType="1" noTextEdit="1"/>
              </p:cNvSpPr>
              <p:nvPr/>
            </p:nvSpPr>
            <p:spPr>
              <a:xfrm>
                <a:off x="9988577" y="1528617"/>
                <a:ext cx="60960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8F5F38CA-79ED-3BAB-42F0-00FD6A7825F6}"/>
                  </a:ext>
                </a:extLst>
              </p:cNvPr>
              <p:cNvSpPr txBox="1"/>
              <p:nvPr/>
            </p:nvSpPr>
            <p:spPr>
              <a:xfrm>
                <a:off x="6096000" y="4263573"/>
                <a:ext cx="5741444" cy="1973169"/>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sSup>
                        <m:sSupPr>
                          <m:ctrlPr>
                            <a:rPr lang="en-GB" sz="2800" i="1" smtClean="0">
                              <a:latin typeface="Cambria Math" panose="02040503050406030204" pitchFamily="18" charset="0"/>
                            </a:rPr>
                          </m:ctrlPr>
                        </m:sSupPr>
                        <m:e>
                          <m:r>
                            <a:rPr lang="en-GB" sz="2800" i="1">
                              <a:latin typeface="Cambria Math" panose="02040503050406030204" pitchFamily="18" charset="0"/>
                            </a:rPr>
                            <m:t>𝑒</m:t>
                          </m:r>
                        </m:e>
                        <m:sup>
                          <m:r>
                            <m:rPr>
                              <m:sty m:val="p"/>
                            </m:rPr>
                            <a:rPr lang="el-GR" sz="2800" i="1">
                              <a:latin typeface="Cambria Math" panose="02040503050406030204" pitchFamily="18" charset="0"/>
                              <a:ea typeface="Cambria Math" panose="02040503050406030204" pitchFamily="18" charset="0"/>
                            </a:rPr>
                            <m:t>Λ</m:t>
                          </m:r>
                          <m:r>
                            <a:rPr lang="en-GB" sz="2800" i="1">
                              <a:latin typeface="Cambria Math" panose="02040503050406030204" pitchFamily="18" charset="0"/>
                            </a:rPr>
                            <m:t>𝑡</m:t>
                          </m:r>
                        </m:sup>
                      </m:sSup>
                      <m:r>
                        <a:rPr lang="en-GB" sz="2800" b="0" i="1" smtClean="0">
                          <a:latin typeface="Cambria Math" panose="02040503050406030204" pitchFamily="18" charset="0"/>
                        </a:rPr>
                        <m:t>=</m:t>
                      </m:r>
                      <m:d>
                        <m:dPr>
                          <m:begChr m:val="["/>
                          <m:endChr m:val="]"/>
                          <m:ctrlPr>
                            <a:rPr lang="nl-BE" sz="2500" i="1" smtClean="0">
                              <a:latin typeface="Cambria Math" panose="02040503050406030204" pitchFamily="18" charset="0"/>
                            </a:rPr>
                          </m:ctrlPr>
                        </m:dPr>
                        <m:e>
                          <m:m>
                            <m:mPr>
                              <m:mcs>
                                <m:mc>
                                  <m:mcPr>
                                    <m:count m:val="3"/>
                                    <m:mcJc m:val="center"/>
                                  </m:mcPr>
                                </m:mc>
                              </m:mcs>
                              <m:ctrlPr>
                                <a:rPr lang="nl-BE" sz="2500" i="1" smtClean="0">
                                  <a:latin typeface="Cambria Math" panose="02040503050406030204" pitchFamily="18" charset="0"/>
                                </a:rPr>
                              </m:ctrlPr>
                            </m:mPr>
                            <m:mr>
                              <m:e>
                                <m:sSup>
                                  <m:sSupPr>
                                    <m:ctrlPr>
                                      <a:rPr lang="en-GB" sz="2400" i="1">
                                        <a:latin typeface="Cambria Math" panose="02040503050406030204" pitchFamily="18" charset="0"/>
                                      </a:rPr>
                                    </m:ctrlPr>
                                  </m:sSupPr>
                                  <m:e>
                                    <m:r>
                                      <a:rPr lang="en-GB" sz="2400" i="1">
                                        <a:latin typeface="Cambria Math" panose="02040503050406030204" pitchFamily="18" charset="0"/>
                                      </a:rPr>
                                      <m:t>𝑒</m:t>
                                    </m:r>
                                  </m:e>
                                  <m:sup>
                                    <m:sSub>
                                      <m:sSubPr>
                                        <m:ctrlPr>
                                          <a:rPr lang="en-GB" sz="2400" b="0" i="1" smtClean="0">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𝜆</m:t>
                                        </m:r>
                                      </m:e>
                                      <m:sub>
                                        <m:r>
                                          <a:rPr lang="en-GB" sz="2400" b="0" i="1" smtClean="0">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rPr>
                                      <m:t>𝑡</m:t>
                                    </m:r>
                                  </m:sup>
                                </m:sSup>
                              </m:e>
                              <m:e>
                                <m:r>
                                  <a:rPr lang="en-GB" sz="2500" b="0" i="1" smtClean="0">
                                    <a:latin typeface="Cambria Math" panose="02040503050406030204" pitchFamily="18" charset="0"/>
                                  </a:rPr>
                                  <m:t>0</m:t>
                                </m:r>
                              </m:e>
                              <m:e>
                                <m:m>
                                  <m:mPr>
                                    <m:mcs>
                                      <m:mc>
                                        <m:mcPr>
                                          <m:count m:val="2"/>
                                          <m:mcJc m:val="center"/>
                                        </m:mcPr>
                                      </m:mc>
                                    </m:mcs>
                                    <m:ctrlPr>
                                      <a:rPr lang="nl-BE" sz="2500" i="1" smtClean="0">
                                        <a:latin typeface="Cambria Math" panose="02040503050406030204" pitchFamily="18" charset="0"/>
                                      </a:rPr>
                                    </m:ctrlPr>
                                  </m:mPr>
                                  <m:mr>
                                    <m:e>
                                      <m:r>
                                        <m:rPr>
                                          <m:brk m:alnAt="7"/>
                                        </m:rPr>
                                        <a:rPr lang="nl-BE" sz="2500" i="1" smtClean="0">
                                          <a:latin typeface="Cambria Math" panose="02040503050406030204" pitchFamily="18" charset="0"/>
                                        </a:rPr>
                                        <m:t>⋯</m:t>
                                      </m:r>
                                    </m:e>
                                    <m:e>
                                      <m:r>
                                        <a:rPr lang="en-GB" sz="2500" b="0" i="1" smtClean="0">
                                          <a:latin typeface="Cambria Math" panose="02040503050406030204" pitchFamily="18" charset="0"/>
                                        </a:rPr>
                                        <m:t>0</m:t>
                                      </m:r>
                                    </m:e>
                                  </m:mr>
                                </m:m>
                              </m:e>
                            </m:mr>
                            <m:mr>
                              <m:e>
                                <m:eqArr>
                                  <m:eqArrPr>
                                    <m:ctrlPr>
                                      <a:rPr lang="en-GB" sz="2500" b="0" i="1" smtClean="0">
                                        <a:latin typeface="Cambria Math" panose="02040503050406030204" pitchFamily="18" charset="0"/>
                                      </a:rPr>
                                    </m:ctrlPr>
                                  </m:eqArrPr>
                                  <m:e>
                                    <m:r>
                                      <a:rPr lang="en-GB" sz="2500" b="0" i="1" smtClean="0">
                                        <a:latin typeface="Cambria Math" panose="02040503050406030204" pitchFamily="18" charset="0"/>
                                      </a:rPr>
                                      <m:t>0</m:t>
                                    </m:r>
                                  </m:e>
                                  <m:e>
                                    <m:r>
                                      <a:rPr lang="en-GB" sz="2500" b="0" i="1" smtClean="0">
                                        <a:latin typeface="Cambria Math" panose="02040503050406030204" pitchFamily="18" charset="0"/>
                                      </a:rPr>
                                      <m:t>⋮</m:t>
                                    </m:r>
                                  </m:e>
                                </m:eqArr>
                              </m:e>
                              <m:e>
                                <m:eqArr>
                                  <m:eqArrPr>
                                    <m:ctrlPr>
                                      <a:rPr lang="en-GB" sz="2800" i="1">
                                        <a:latin typeface="Cambria Math" panose="02040503050406030204" pitchFamily="18" charset="0"/>
                                      </a:rPr>
                                    </m:ctrlPr>
                                  </m:eqArrPr>
                                  <m:e>
                                    <m:sSup>
                                      <m:sSupPr>
                                        <m:ctrlPr>
                                          <a:rPr lang="en-GB" sz="2800" i="1">
                                            <a:latin typeface="Cambria Math" panose="02040503050406030204" pitchFamily="18" charset="0"/>
                                          </a:rPr>
                                        </m:ctrlPr>
                                      </m:sSupPr>
                                      <m:e>
                                        <m:r>
                                          <a:rPr lang="en-GB" sz="2800" i="1">
                                            <a:latin typeface="Cambria Math" panose="02040503050406030204" pitchFamily="18" charset="0"/>
                                          </a:rPr>
                                          <m:t>𝑒</m:t>
                                        </m:r>
                                      </m:e>
                                      <m:sup>
                                        <m:sSub>
                                          <m:sSubPr>
                                            <m:ctrlPr>
                                              <a:rPr lang="en-GB" sz="2800" i="1">
                                                <a:latin typeface="Cambria Math" panose="02040503050406030204" pitchFamily="18" charset="0"/>
                                                <a:ea typeface="Cambria Math" panose="02040503050406030204" pitchFamily="18" charset="0"/>
                                              </a:rPr>
                                            </m:ctrlPr>
                                          </m:sSubPr>
                                          <m:e>
                                            <m:r>
                                              <a:rPr lang="el-GR" sz="2800" i="1">
                                                <a:latin typeface="Cambria Math" panose="02040503050406030204" pitchFamily="18" charset="0"/>
                                                <a:ea typeface="Cambria Math" panose="02040503050406030204" pitchFamily="18" charset="0"/>
                                              </a:rPr>
                                              <m:t>𝜆</m:t>
                                            </m:r>
                                          </m:e>
                                          <m:sub>
                                            <m:r>
                                              <a:rPr lang="en-GB" sz="2800" b="0" i="1" smtClean="0">
                                                <a:latin typeface="Cambria Math" panose="02040503050406030204" pitchFamily="18" charset="0"/>
                                                <a:ea typeface="Cambria Math" panose="02040503050406030204" pitchFamily="18" charset="0"/>
                                              </a:rPr>
                                              <m:t>2</m:t>
                                            </m:r>
                                          </m:sub>
                                        </m:sSub>
                                        <m:r>
                                          <a:rPr lang="en-GB" sz="2800" i="1">
                                            <a:latin typeface="Cambria Math" panose="02040503050406030204" pitchFamily="18" charset="0"/>
                                          </a:rPr>
                                          <m:t>𝑡</m:t>
                                        </m:r>
                                      </m:sup>
                                    </m:sSup>
                                  </m:e>
                                  <m:e>
                                    <m:r>
                                      <a:rPr lang="en-GB" sz="2800" i="1" smtClean="0">
                                        <a:latin typeface="Cambria Math" panose="02040503050406030204" pitchFamily="18" charset="0"/>
                                      </a:rPr>
                                      <m:t>⋮</m:t>
                                    </m:r>
                                  </m:e>
                                </m:eqArr>
                              </m:e>
                              <m:e>
                                <m:eqArr>
                                  <m:eqArrPr>
                                    <m:ctrlPr>
                                      <a:rPr lang="en-GB" sz="2500" b="0" i="1" smtClean="0">
                                        <a:latin typeface="Cambria Math" panose="02040503050406030204" pitchFamily="18" charset="0"/>
                                      </a:rPr>
                                    </m:ctrlPr>
                                  </m:eqArrPr>
                                  <m:e>
                                    <m:m>
                                      <m:mPr>
                                        <m:mcs>
                                          <m:mc>
                                            <m:mcPr>
                                              <m:count m:val="2"/>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m:t>
                                          </m:r>
                                        </m:e>
                                        <m:e>
                                          <m:r>
                                            <a:rPr lang="en-GB" sz="2500" b="0" i="1" smtClean="0">
                                              <a:latin typeface="Cambria Math" panose="02040503050406030204" pitchFamily="18" charset="0"/>
                                            </a:rPr>
                                            <m:t>0</m:t>
                                          </m:r>
                                        </m:e>
                                      </m:mr>
                                    </m:m>
                                  </m:e>
                                  <m:e>
                                    <m:m>
                                      <m:mPr>
                                        <m:mcs>
                                          <m:mc>
                                            <m:mcPr>
                                              <m:count m:val="2"/>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m:t>
                                          </m:r>
                                        </m:e>
                                        <m:e>
                                          <m:r>
                                            <a:rPr lang="en-GB" sz="2500" b="0" i="1" smtClean="0">
                                              <a:latin typeface="Cambria Math" panose="02040503050406030204" pitchFamily="18" charset="0"/>
                                            </a:rPr>
                                            <m:t>0</m:t>
                                          </m:r>
                                        </m:e>
                                      </m:mr>
                                    </m:m>
                                  </m:e>
                                </m:eqArr>
                              </m:e>
                            </m:mr>
                            <m:mr>
                              <m:e>
                                <m:r>
                                  <a:rPr lang="en-GB" sz="2500" i="1" smtClean="0">
                                    <a:latin typeface="Cambria Math" panose="02040503050406030204" pitchFamily="18" charset="0"/>
                                  </a:rPr>
                                  <m:t>0</m:t>
                                </m:r>
                              </m:e>
                              <m:e>
                                <m:r>
                                  <a:rPr lang="en-GB" sz="2500" b="0" i="1" smtClean="0">
                                    <a:latin typeface="Cambria Math" panose="02040503050406030204" pitchFamily="18" charset="0"/>
                                  </a:rPr>
                                  <m:t>0</m:t>
                                </m:r>
                              </m:e>
                              <m:e>
                                <m:m>
                                  <m:mPr>
                                    <m:mcs>
                                      <m:mc>
                                        <m:mcPr>
                                          <m:count m:val="2"/>
                                          <m:mcJc m:val="center"/>
                                        </m:mcPr>
                                      </m:mc>
                                    </m:mcs>
                                    <m:ctrlPr>
                                      <a:rPr lang="nl-BE" sz="2500" i="1" smtClean="0">
                                        <a:latin typeface="Cambria Math" panose="02040503050406030204" pitchFamily="18" charset="0"/>
                                      </a:rPr>
                                    </m:ctrlPr>
                                  </m:mPr>
                                  <m:mr>
                                    <m:e>
                                      <m:r>
                                        <a:rPr lang="en-GB" sz="2500" i="1">
                                          <a:latin typeface="Cambria Math" panose="02040503050406030204" pitchFamily="18" charset="0"/>
                                        </a:rPr>
                                        <m:t>⋯</m:t>
                                      </m:r>
                                    </m:e>
                                    <m:e>
                                      <m:sSup>
                                        <m:sSupPr>
                                          <m:ctrlPr>
                                            <a:rPr lang="en-GB" sz="2800" i="1">
                                              <a:latin typeface="Cambria Math" panose="02040503050406030204" pitchFamily="18" charset="0"/>
                                            </a:rPr>
                                          </m:ctrlPr>
                                        </m:sSupPr>
                                        <m:e>
                                          <m:r>
                                            <a:rPr lang="en-GB" sz="2800" i="1">
                                              <a:latin typeface="Cambria Math" panose="02040503050406030204" pitchFamily="18" charset="0"/>
                                            </a:rPr>
                                            <m:t>𝑒</m:t>
                                          </m:r>
                                        </m:e>
                                        <m:sup>
                                          <m:sSub>
                                            <m:sSubPr>
                                              <m:ctrlPr>
                                                <a:rPr lang="en-GB" sz="2800" i="1">
                                                  <a:latin typeface="Cambria Math" panose="02040503050406030204" pitchFamily="18" charset="0"/>
                                                  <a:ea typeface="Cambria Math" panose="02040503050406030204" pitchFamily="18" charset="0"/>
                                                </a:rPr>
                                              </m:ctrlPr>
                                            </m:sSubPr>
                                            <m:e>
                                              <m:r>
                                                <a:rPr lang="el-GR" sz="2800" i="1">
                                                  <a:latin typeface="Cambria Math" panose="02040503050406030204" pitchFamily="18" charset="0"/>
                                                  <a:ea typeface="Cambria Math" panose="02040503050406030204" pitchFamily="18" charset="0"/>
                                                </a:rPr>
                                                <m:t>𝜆</m:t>
                                              </m:r>
                                            </m:e>
                                            <m:sub>
                                              <m:r>
                                                <a:rPr lang="en-GB" sz="2800" i="1">
                                                  <a:latin typeface="Cambria Math" panose="02040503050406030204" pitchFamily="18" charset="0"/>
                                                  <a:ea typeface="Cambria Math" panose="02040503050406030204" pitchFamily="18" charset="0"/>
                                                </a:rPr>
                                                <m:t>𝑛</m:t>
                                              </m:r>
                                            </m:sub>
                                          </m:sSub>
                                          <m:r>
                                            <a:rPr lang="en-GB" sz="2800" i="1">
                                              <a:latin typeface="Cambria Math" panose="02040503050406030204" pitchFamily="18" charset="0"/>
                                            </a:rPr>
                                            <m:t>𝑡</m:t>
                                          </m:r>
                                        </m:sup>
                                      </m:sSup>
                                    </m:e>
                                  </m:mr>
                                </m:m>
                              </m:e>
                            </m:mr>
                          </m:m>
                        </m:e>
                      </m:d>
                      <m:r>
                        <a:rPr lang="nl-BE" sz="2500" i="1" smtClean="0">
                          <a:latin typeface="Cambria Math" panose="02040503050406030204" pitchFamily="18" charset="0"/>
                          <a:ea typeface="Cambria Math" panose="02040503050406030204" pitchFamily="18" charset="0"/>
                        </a:rPr>
                        <m:t>∈</m:t>
                      </m:r>
                      <m:r>
                        <a:rPr lang="en-GB" sz="2500" b="0" i="1" smtClean="0">
                          <a:latin typeface="Cambria Math" panose="02040503050406030204" pitchFamily="18" charset="0"/>
                          <a:ea typeface="Cambria Math" panose="02040503050406030204" pitchFamily="18" charset="0"/>
                        </a:rPr>
                        <m:t> </m:t>
                      </m:r>
                      <m:sSup>
                        <m:sSupPr>
                          <m:ctrlPr>
                            <a:rPr lang="en-GB" sz="2500" b="0" i="1" smtClean="0">
                              <a:latin typeface="Cambria Math" panose="02040503050406030204" pitchFamily="18" charset="0"/>
                              <a:ea typeface="Cambria Math" panose="02040503050406030204" pitchFamily="18" charset="0"/>
                            </a:rPr>
                          </m:ctrlPr>
                        </m:sSupPr>
                        <m:e>
                          <m:r>
                            <a:rPr lang="en-GB" sz="2500" i="1">
                              <a:latin typeface="Cambria Math" panose="02040503050406030204" pitchFamily="18" charset="0"/>
                              <a:ea typeface="Cambria Math" panose="02040503050406030204" pitchFamily="18" charset="0"/>
                            </a:rPr>
                            <m:t>ℝ</m:t>
                          </m:r>
                        </m:e>
                        <m:sup>
                          <m:r>
                            <a:rPr lang="en-GB" sz="2500" b="0" i="1" smtClean="0">
                              <a:latin typeface="Cambria Math" panose="02040503050406030204" pitchFamily="18" charset="0"/>
                              <a:ea typeface="Cambria Math" panose="02040503050406030204" pitchFamily="18" charset="0"/>
                            </a:rPr>
                            <m:t>𝑛</m:t>
                          </m:r>
                          <m:r>
                            <a:rPr lang="en-GB" sz="2500" b="0" i="1" smtClean="0">
                              <a:latin typeface="Cambria Math" panose="02040503050406030204" pitchFamily="18" charset="0"/>
                              <a:ea typeface="Cambria Math" panose="02040503050406030204" pitchFamily="18" charset="0"/>
                            </a:rPr>
                            <m:t>×</m:t>
                          </m:r>
                          <m:r>
                            <a:rPr lang="en-GB" sz="2500" b="0" i="1" smtClean="0">
                              <a:latin typeface="Cambria Math" panose="02040503050406030204" pitchFamily="18" charset="0"/>
                              <a:ea typeface="Cambria Math" panose="02040503050406030204" pitchFamily="18" charset="0"/>
                            </a:rPr>
                            <m:t>𝑛</m:t>
                          </m:r>
                        </m:sup>
                      </m:sSup>
                    </m:oMath>
                  </m:oMathPara>
                </a14:m>
                <a:endParaRPr lang="LID4096" sz="2500"/>
              </a:p>
            </p:txBody>
          </p:sp>
        </mc:Choice>
        <mc:Fallback xmlns="">
          <p:sp>
            <p:nvSpPr>
              <p:cNvPr id="7" name="Tekstvak 6">
                <a:extLst>
                  <a:ext uri="{FF2B5EF4-FFF2-40B4-BE49-F238E27FC236}">
                    <a16:creationId xmlns:a16="http://schemas.microsoft.com/office/drawing/2014/main" id="{8F5F38CA-79ED-3BAB-42F0-00FD6A7825F6}"/>
                  </a:ext>
                </a:extLst>
              </p:cNvPr>
              <p:cNvSpPr txBox="1">
                <a:spLocks noRot="1" noChangeAspect="1" noMove="1" noResize="1" noEditPoints="1" noAdjustHandles="1" noChangeArrowheads="1" noChangeShapeType="1" noTextEdit="1"/>
              </p:cNvSpPr>
              <p:nvPr/>
            </p:nvSpPr>
            <p:spPr>
              <a:xfrm>
                <a:off x="6096000" y="4263573"/>
                <a:ext cx="5741444" cy="19731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546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Eigenvalues</a:t>
            </a:r>
            <a:r>
              <a:rPr lang="nl-BE"/>
              <a:t> &amp; </a:t>
            </a:r>
            <a:r>
              <a:rPr lang="nl-BE" err="1"/>
              <a:t>Eigenvectors</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69B8A2E-1B03-F4A3-D45B-84D650E522AC}"/>
                  </a:ext>
                </a:extLst>
              </p:cNvPr>
              <p:cNvSpPr>
                <a:spLocks noGrp="1"/>
              </p:cNvSpPr>
              <p:nvPr>
                <p:ph idx="1"/>
              </p:nvPr>
            </p:nvSpPr>
            <p:spPr/>
            <p:txBody>
              <a:bodyPr>
                <a:normAutofit fontScale="92500" lnSpcReduction="20000"/>
              </a:bodyPr>
              <a:lstStyle/>
              <a:p>
                <a:r>
                  <a:rPr lang="nl-BE"/>
                  <a:t> </a:t>
                </a:r>
                <a14:m>
                  <m:oMath xmlns:m="http://schemas.openxmlformats.org/officeDocument/2006/math">
                    <m:acc>
                      <m:accPr>
                        <m:chr m:val="̇"/>
                        <m:ctrlPr>
                          <a:rPr lang="en-GB" sz="3200" i="1">
                            <a:latin typeface="Cambria Math" panose="02040503050406030204" pitchFamily="18" charset="0"/>
                          </a:rPr>
                        </m:ctrlPr>
                      </m:accPr>
                      <m:e>
                        <m:r>
                          <a:rPr lang="en-GB" sz="3200" i="1">
                            <a:latin typeface="Cambria Math" panose="02040503050406030204" pitchFamily="18" charset="0"/>
                          </a:rPr>
                          <m:t>𝑥</m:t>
                        </m:r>
                      </m:e>
                    </m:acc>
                    <m:r>
                      <a:rPr lang="en-GB" sz="3200" i="1">
                        <a:latin typeface="Cambria Math" panose="02040503050406030204" pitchFamily="18" charset="0"/>
                      </a:rPr>
                      <m:t>=</m:t>
                    </m:r>
                    <m:r>
                      <a:rPr lang="en-GB" sz="3200" i="1">
                        <a:latin typeface="Cambria Math" panose="02040503050406030204" pitchFamily="18" charset="0"/>
                      </a:rPr>
                      <m:t>𝐴𝑥</m:t>
                    </m:r>
                    <m:r>
                      <a:rPr lang="en-GB" sz="3200" b="0" i="1" smtClean="0">
                        <a:latin typeface="Cambria Math" panose="02040503050406030204" pitchFamily="18" charset="0"/>
                      </a:rPr>
                      <m:t>⇒ </m:t>
                    </m:r>
                    <m:acc>
                      <m:accPr>
                        <m:chr m:val="̇"/>
                        <m:ctrlPr>
                          <a:rPr lang="en-GB" sz="3200" i="1">
                            <a:latin typeface="Cambria Math" panose="02040503050406030204" pitchFamily="18" charset="0"/>
                          </a:rPr>
                        </m:ctrlPr>
                      </m:accPr>
                      <m:e>
                        <m:r>
                          <a:rPr lang="en-GB" sz="3200" i="1">
                            <a:latin typeface="Cambria Math" panose="02040503050406030204" pitchFamily="18" charset="0"/>
                          </a:rPr>
                          <m:t>𝑥</m:t>
                        </m:r>
                      </m:e>
                    </m:acc>
                    <m:r>
                      <a:rPr lang="en-GB" sz="3200" i="1">
                        <a:latin typeface="Cambria Math" panose="02040503050406030204" pitchFamily="18" charset="0"/>
                      </a:rPr>
                      <m:t>=</m:t>
                    </m:r>
                    <m:r>
                      <a:rPr lang="en-GB" sz="3200" b="0" i="1" smtClean="0">
                        <a:latin typeface="Cambria Math" panose="02040503050406030204" pitchFamily="18" charset="0"/>
                      </a:rPr>
                      <m:t>𝑉</m:t>
                    </m:r>
                    <m:r>
                      <m:rPr>
                        <m:sty m:val="p"/>
                      </m:rPr>
                      <a:rPr lang="el-GR" sz="3200" i="1" smtClean="0">
                        <a:latin typeface="Cambria Math" panose="02040503050406030204" pitchFamily="18" charset="0"/>
                        <a:ea typeface="Cambria Math" panose="02040503050406030204" pitchFamily="18" charset="0"/>
                      </a:rPr>
                      <m:t>Λ</m:t>
                    </m:r>
                    <m:sSup>
                      <m:sSupPr>
                        <m:ctrlPr>
                          <a:rPr lang="en-GB" sz="3200" b="0" i="1" smtClean="0">
                            <a:latin typeface="Cambria Math" panose="02040503050406030204" pitchFamily="18" charset="0"/>
                            <a:ea typeface="Cambria Math" panose="02040503050406030204" pitchFamily="18" charset="0"/>
                          </a:rPr>
                        </m:ctrlPr>
                      </m:sSupPr>
                      <m:e>
                        <m:r>
                          <a:rPr lang="en-GB" sz="3200" i="1">
                            <a:latin typeface="Cambria Math" panose="02040503050406030204" pitchFamily="18" charset="0"/>
                          </a:rPr>
                          <m:t>𝑉</m:t>
                        </m:r>
                      </m:e>
                      <m:sup>
                        <m:r>
                          <a:rPr lang="en-GB" sz="3200" b="0" i="1" smtClean="0">
                            <a:latin typeface="Cambria Math" panose="02040503050406030204" pitchFamily="18" charset="0"/>
                          </a:rPr>
                          <m:t>−1</m:t>
                        </m:r>
                      </m:sup>
                    </m:sSup>
                    <m:r>
                      <a:rPr lang="en-GB" sz="3200" i="1">
                        <a:latin typeface="Cambria Math" panose="02040503050406030204" pitchFamily="18" charset="0"/>
                      </a:rPr>
                      <m:t>𝑥</m:t>
                    </m:r>
                  </m:oMath>
                </a14:m>
                <a:endParaRPr lang="en-GB" sz="3200" i="1">
                  <a:latin typeface="Cambria Math" panose="02040503050406030204" pitchFamily="18" charset="0"/>
                </a:endParaRPr>
              </a:p>
              <a:p>
                <a:endParaRPr lang="en-GB" sz="3200" i="1">
                  <a:latin typeface="Cambria Math" panose="02040503050406030204" pitchFamily="18" charset="0"/>
                </a:endParaRPr>
              </a:p>
              <a:p>
                <a:r>
                  <a:rPr lang="nl-BE" sz="3200"/>
                  <a:t>Solution </a:t>
                </a:r>
                <a14:m>
                  <m:oMath xmlns:m="http://schemas.openxmlformats.org/officeDocument/2006/math">
                    <m:r>
                      <a:rPr lang="en-GB" sz="3200" b="0" i="1" smtClean="0">
                        <a:latin typeface="Cambria Math" panose="02040503050406030204" pitchFamily="18" charset="0"/>
                      </a:rPr>
                      <m:t>𝑥</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𝑡</m:t>
                        </m:r>
                      </m:e>
                    </m:d>
                    <m:r>
                      <a:rPr lang="en-GB" sz="3200" b="0" i="1" smtClean="0">
                        <a:latin typeface="Cambria Math" panose="02040503050406030204" pitchFamily="18" charset="0"/>
                      </a:rPr>
                      <m:t>=</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𝑒</m:t>
                        </m:r>
                      </m:e>
                      <m:sup>
                        <m:r>
                          <a:rPr lang="en-GB" sz="3200" i="1">
                            <a:latin typeface="Cambria Math" panose="02040503050406030204" pitchFamily="18" charset="0"/>
                          </a:rPr>
                          <m:t>𝑉</m:t>
                        </m:r>
                        <m:r>
                          <m:rPr>
                            <m:sty m:val="p"/>
                          </m:rPr>
                          <a:rPr lang="el-GR" sz="3200" i="1">
                            <a:latin typeface="Cambria Math" panose="02040503050406030204" pitchFamily="18" charset="0"/>
                            <a:ea typeface="Cambria Math" panose="02040503050406030204" pitchFamily="18" charset="0"/>
                          </a:rPr>
                          <m:t>Λ</m:t>
                        </m:r>
                        <m:sSup>
                          <m:sSupPr>
                            <m:ctrlPr>
                              <a:rPr lang="en-GB" sz="3200" i="1">
                                <a:latin typeface="Cambria Math" panose="02040503050406030204" pitchFamily="18" charset="0"/>
                                <a:ea typeface="Cambria Math" panose="02040503050406030204" pitchFamily="18" charset="0"/>
                              </a:rPr>
                            </m:ctrlPr>
                          </m:sSupPr>
                          <m:e>
                            <m:r>
                              <a:rPr lang="en-GB" sz="3200" i="1">
                                <a:latin typeface="Cambria Math" panose="02040503050406030204" pitchFamily="18" charset="0"/>
                              </a:rPr>
                              <m:t>𝑉</m:t>
                            </m:r>
                          </m:e>
                          <m:sup>
                            <m:r>
                              <a:rPr lang="en-GB" sz="3200" i="1">
                                <a:latin typeface="Cambria Math" panose="02040503050406030204" pitchFamily="18" charset="0"/>
                              </a:rPr>
                              <m:t>−1</m:t>
                            </m:r>
                          </m:sup>
                        </m:sSup>
                        <m:r>
                          <a:rPr lang="en-GB" sz="3200" b="0" i="1" smtClean="0">
                            <a:latin typeface="Cambria Math" panose="02040503050406030204" pitchFamily="18" charset="0"/>
                          </a:rPr>
                          <m:t>𝑡</m:t>
                        </m:r>
                      </m:sup>
                    </m:sSup>
                    <m:r>
                      <a:rPr lang="en-GB" sz="3200" b="0" i="1" smtClean="0">
                        <a:latin typeface="Cambria Math" panose="02040503050406030204" pitchFamily="18" charset="0"/>
                      </a:rPr>
                      <m:t>𝑥</m:t>
                    </m:r>
                    <m:r>
                      <a:rPr lang="en-GB" sz="3200" b="0" i="1" smtClean="0">
                        <a:latin typeface="Cambria Math" panose="02040503050406030204" pitchFamily="18" charset="0"/>
                      </a:rPr>
                      <m:t>(0)</m:t>
                    </m:r>
                  </m:oMath>
                </a14:m>
                <a:r>
                  <a:rPr lang="en-GB" sz="3200"/>
                  <a:t> </a:t>
                </a:r>
                <a14:m>
                  <m:oMath xmlns:m="http://schemas.openxmlformats.org/officeDocument/2006/math">
                    <m:sSup>
                      <m:sSupPr>
                        <m:ctrlPr>
                          <a:rPr lang="en-GB" sz="3200" i="1">
                            <a:latin typeface="Cambria Math" panose="02040503050406030204" pitchFamily="18" charset="0"/>
                          </a:rPr>
                        </m:ctrlPr>
                      </m:sSupPr>
                      <m:e>
                        <m:r>
                          <a:rPr lang="en-GB" sz="3200" b="0" i="1" smtClean="0">
                            <a:latin typeface="Cambria Math" panose="02040503050406030204" pitchFamily="18" charset="0"/>
                          </a:rPr>
                          <m:t>⇒</m:t>
                        </m:r>
                        <m:r>
                          <a:rPr lang="en-GB" sz="3200" i="1">
                            <a:latin typeface="Cambria Math" panose="02040503050406030204" pitchFamily="18" charset="0"/>
                          </a:rPr>
                          <m:t>𝑉𝑒</m:t>
                        </m:r>
                      </m:e>
                      <m:sup>
                        <m:r>
                          <m:rPr>
                            <m:sty m:val="p"/>
                          </m:rPr>
                          <a:rPr lang="el-GR" sz="3200" i="1" smtClean="0">
                            <a:latin typeface="Cambria Math" panose="02040503050406030204" pitchFamily="18" charset="0"/>
                            <a:ea typeface="Cambria Math" panose="02040503050406030204" pitchFamily="18" charset="0"/>
                          </a:rPr>
                          <m:t>Λ</m:t>
                        </m:r>
                        <m:r>
                          <a:rPr lang="en-GB" sz="3200" i="1">
                            <a:latin typeface="Cambria Math" panose="02040503050406030204" pitchFamily="18" charset="0"/>
                          </a:rPr>
                          <m:t>𝑡</m:t>
                        </m:r>
                      </m:sup>
                    </m:sSup>
                    <m:sSup>
                      <m:sSupPr>
                        <m:ctrlPr>
                          <a:rPr lang="en-GB" sz="3200" i="1">
                            <a:latin typeface="Cambria Math" panose="02040503050406030204" pitchFamily="18" charset="0"/>
                            <a:ea typeface="Cambria Math" panose="02040503050406030204" pitchFamily="18" charset="0"/>
                          </a:rPr>
                        </m:ctrlPr>
                      </m:sSupPr>
                      <m:e>
                        <m:r>
                          <a:rPr lang="en-GB" sz="3200" i="1">
                            <a:latin typeface="Cambria Math" panose="02040503050406030204" pitchFamily="18" charset="0"/>
                          </a:rPr>
                          <m:t>𝑉</m:t>
                        </m:r>
                      </m:e>
                      <m:sup>
                        <m:r>
                          <a:rPr lang="en-GB" sz="3200" i="1">
                            <a:latin typeface="Cambria Math" panose="02040503050406030204" pitchFamily="18" charset="0"/>
                          </a:rPr>
                          <m:t>−1</m:t>
                        </m:r>
                      </m:sup>
                    </m:sSup>
                    <m:r>
                      <a:rPr lang="en-GB" sz="3200" i="1">
                        <a:latin typeface="Cambria Math" panose="02040503050406030204" pitchFamily="18" charset="0"/>
                      </a:rPr>
                      <m:t>𝑥</m:t>
                    </m:r>
                    <m:r>
                      <a:rPr lang="en-GB" sz="3200" i="1">
                        <a:latin typeface="Cambria Math" panose="02040503050406030204" pitchFamily="18" charset="0"/>
                      </a:rPr>
                      <m:t>(0)</m:t>
                    </m:r>
                  </m:oMath>
                </a14:m>
                <a:r>
                  <a:rPr lang="en-GB" sz="3200" i="1">
                    <a:latin typeface="Cambria Math" panose="02040503050406030204" pitchFamily="18" charset="0"/>
                  </a:rPr>
                  <a:t> </a:t>
                </a:r>
              </a:p>
              <a:p>
                <a:endParaRPr lang="en-GB" sz="3200" i="1">
                  <a:latin typeface="Cambria Math" panose="02040503050406030204" pitchFamily="18" charset="0"/>
                </a:endParaRPr>
              </a:p>
              <a:p>
                <a:r>
                  <a:rPr lang="en-GB" sz="3200">
                    <a:latin typeface="+mj-lt"/>
                  </a:rPr>
                  <a:t> </a:t>
                </a:r>
                <a14:m>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𝑥</m:t>
                        </m:r>
                      </m:e>
                      <m:sub>
                        <m:r>
                          <a:rPr lang="en-GB" sz="3200" b="0" i="1" smtClean="0">
                            <a:latin typeface="Cambria Math" panose="02040503050406030204" pitchFamily="18" charset="0"/>
                          </a:rPr>
                          <m:t>𝑘</m:t>
                        </m:r>
                      </m:sub>
                    </m:sSub>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𝑡</m:t>
                        </m:r>
                      </m:e>
                    </m:d>
                    <m:r>
                      <a:rPr lang="en-GB" sz="3200" b="0" i="1" smtClean="0">
                        <a:latin typeface="Cambria Math" panose="02040503050406030204" pitchFamily="18" charset="0"/>
                      </a:rPr>
                      <m:t>=</m:t>
                    </m:r>
                    <m:nary>
                      <m:naryPr>
                        <m:chr m:val="∑"/>
                        <m:ctrlPr>
                          <a:rPr lang="en-GB" sz="3200" b="0" i="1" smtClean="0">
                            <a:latin typeface="Cambria Math" panose="02040503050406030204" pitchFamily="18" charset="0"/>
                          </a:rPr>
                        </m:ctrlPr>
                      </m:naryPr>
                      <m:sub>
                        <m:r>
                          <m:rPr>
                            <m:brk m:alnAt="23"/>
                          </m:rPr>
                          <a:rPr lang="en-GB" sz="3200" b="0" i="1" smtClean="0">
                            <a:latin typeface="Cambria Math" panose="02040503050406030204" pitchFamily="18" charset="0"/>
                          </a:rPr>
                          <m:t>𝑖</m:t>
                        </m:r>
                        <m:r>
                          <a:rPr lang="en-GB" sz="3200" b="0" i="1" smtClean="0">
                            <a:latin typeface="Cambria Math" panose="02040503050406030204" pitchFamily="18" charset="0"/>
                          </a:rPr>
                          <m:t>=1</m:t>
                        </m:r>
                      </m:sub>
                      <m:sup>
                        <m:r>
                          <a:rPr lang="en-GB" sz="3200" b="0" i="1" smtClean="0">
                            <a:latin typeface="Cambria Math" panose="02040503050406030204" pitchFamily="18" charset="0"/>
                          </a:rPr>
                          <m:t>𝑛</m:t>
                        </m:r>
                      </m:sup>
                      <m:e>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𝑣</m:t>
                            </m:r>
                          </m:e>
                          <m:sub>
                            <m:r>
                              <a:rPr lang="en-GB" sz="3200" b="0" i="1" smtClean="0">
                                <a:latin typeface="Cambria Math" panose="02040503050406030204" pitchFamily="18" charset="0"/>
                              </a:rPr>
                              <m:t>𝑖</m:t>
                            </m:r>
                          </m:sub>
                        </m:sSub>
                        <m:r>
                          <a:rPr lang="en-GB" sz="3200" b="0" i="1" smtClean="0">
                            <a:latin typeface="Cambria Math" panose="02040503050406030204" pitchFamily="18" charset="0"/>
                          </a:rPr>
                          <m:t>(</m:t>
                        </m:r>
                        <m:r>
                          <a:rPr lang="en-GB" sz="3200" b="0" i="1" smtClean="0">
                            <a:latin typeface="Cambria Math" panose="02040503050406030204" pitchFamily="18" charset="0"/>
                          </a:rPr>
                          <m:t>𝑘</m:t>
                        </m:r>
                        <m:r>
                          <a:rPr lang="en-GB" sz="3200" b="0" i="1" smtClean="0">
                            <a:latin typeface="Cambria Math" panose="02040503050406030204" pitchFamily="18" charset="0"/>
                          </a:rPr>
                          <m:t>)</m:t>
                        </m:r>
                      </m:e>
                    </m:nary>
                    <m:sSup>
                      <m:sSupPr>
                        <m:ctrlPr>
                          <a:rPr lang="en-GB" sz="3200" i="1" smtClean="0">
                            <a:solidFill>
                              <a:srgbClr val="FF0000"/>
                            </a:solidFill>
                            <a:latin typeface="Cambria Math" panose="02040503050406030204" pitchFamily="18" charset="0"/>
                          </a:rPr>
                        </m:ctrlPr>
                      </m:sSupPr>
                      <m:e>
                        <m:r>
                          <a:rPr lang="en-GB" sz="3200" i="1">
                            <a:solidFill>
                              <a:srgbClr val="FF0000"/>
                            </a:solidFill>
                            <a:latin typeface="Cambria Math" panose="02040503050406030204" pitchFamily="18" charset="0"/>
                          </a:rPr>
                          <m:t>𝑒</m:t>
                        </m:r>
                      </m:e>
                      <m:sup>
                        <m:sSub>
                          <m:sSubPr>
                            <m:ctrlPr>
                              <a:rPr lang="en-GB" sz="3200" b="0" i="1" smtClean="0">
                                <a:solidFill>
                                  <a:srgbClr val="FF0000"/>
                                </a:solidFill>
                                <a:latin typeface="Cambria Math" panose="02040503050406030204" pitchFamily="18" charset="0"/>
                                <a:ea typeface="Cambria Math" panose="02040503050406030204" pitchFamily="18" charset="0"/>
                              </a:rPr>
                            </m:ctrlPr>
                          </m:sSubPr>
                          <m:e>
                            <m:r>
                              <a:rPr lang="el-GR" sz="3200" i="1">
                                <a:solidFill>
                                  <a:srgbClr val="FF0000"/>
                                </a:solidFill>
                                <a:latin typeface="Cambria Math" panose="02040503050406030204" pitchFamily="18" charset="0"/>
                                <a:ea typeface="Cambria Math" panose="02040503050406030204" pitchFamily="18" charset="0"/>
                              </a:rPr>
                              <m:t>𝜆</m:t>
                            </m:r>
                          </m:e>
                          <m:sub>
                            <m:r>
                              <a:rPr lang="en-GB" sz="3200" b="0" i="1" smtClean="0">
                                <a:solidFill>
                                  <a:srgbClr val="FF0000"/>
                                </a:solidFill>
                                <a:latin typeface="Cambria Math" panose="02040503050406030204" pitchFamily="18" charset="0"/>
                                <a:ea typeface="Cambria Math" panose="02040503050406030204" pitchFamily="18" charset="0"/>
                              </a:rPr>
                              <m:t>𝑖</m:t>
                            </m:r>
                          </m:sub>
                        </m:sSub>
                        <m:r>
                          <a:rPr lang="en-GB" sz="3200" i="1">
                            <a:solidFill>
                              <a:srgbClr val="FF0000"/>
                            </a:solidFill>
                            <a:latin typeface="Cambria Math" panose="02040503050406030204" pitchFamily="18" charset="0"/>
                          </a:rPr>
                          <m:t>𝑡</m:t>
                        </m:r>
                      </m:sup>
                    </m:sSup>
                    <m:sSub>
                      <m:sSubPr>
                        <m:ctrlPr>
                          <a:rPr lang="en-GB" sz="3200" b="0" i="1" smtClean="0">
                            <a:latin typeface="Cambria Math" panose="02040503050406030204" pitchFamily="18" charset="0"/>
                          </a:rPr>
                        </m:ctrlPr>
                      </m:sSubPr>
                      <m:e>
                        <m:sSubSup>
                          <m:sSubSupPr>
                            <m:ctrlPr>
                              <a:rPr lang="en-GB" sz="3200" b="0" i="1" smtClean="0">
                                <a:latin typeface="Cambria Math" panose="02040503050406030204" pitchFamily="18" charset="0"/>
                              </a:rPr>
                            </m:ctrlPr>
                          </m:sSubSupPr>
                          <m:e>
                            <m:r>
                              <a:rPr lang="en-GB" sz="3200" i="1">
                                <a:latin typeface="Cambria Math" panose="02040503050406030204" pitchFamily="18" charset="0"/>
                              </a:rPr>
                              <m:t>𝑣</m:t>
                            </m:r>
                          </m:e>
                          <m:sub>
                            <m:r>
                              <a:rPr lang="en-GB" sz="3200" i="1">
                                <a:latin typeface="Cambria Math" panose="02040503050406030204" pitchFamily="18" charset="0"/>
                              </a:rPr>
                              <m:t>𝑖</m:t>
                            </m:r>
                          </m:sub>
                          <m:sup>
                            <m:r>
                              <a:rPr lang="en-GB" sz="3200" b="0" i="1" smtClean="0">
                                <a:latin typeface="Cambria Math" panose="02040503050406030204" pitchFamily="18" charset="0"/>
                              </a:rPr>
                              <m:t>−1</m:t>
                            </m:r>
                          </m:sup>
                        </m:sSubSup>
                        <m:r>
                          <a:rPr lang="en-GB" sz="3200" i="1">
                            <a:latin typeface="Cambria Math" panose="02040503050406030204" pitchFamily="18" charset="0"/>
                          </a:rPr>
                          <m:t>(</m:t>
                        </m:r>
                        <m:r>
                          <a:rPr lang="en-GB" sz="3200" i="1">
                            <a:latin typeface="Cambria Math" panose="02040503050406030204" pitchFamily="18" charset="0"/>
                          </a:rPr>
                          <m:t>𝑘</m:t>
                        </m:r>
                        <m:r>
                          <a:rPr lang="en-GB" sz="3200" i="1">
                            <a:latin typeface="Cambria Math" panose="02040503050406030204" pitchFamily="18" charset="0"/>
                          </a:rPr>
                          <m:t>)</m:t>
                        </m:r>
                        <m:r>
                          <a:rPr lang="en-GB" sz="3200" i="1">
                            <a:latin typeface="Cambria Math" panose="02040503050406030204" pitchFamily="18" charset="0"/>
                          </a:rPr>
                          <m:t>𝑥</m:t>
                        </m:r>
                      </m:e>
                      <m:sub>
                        <m:r>
                          <a:rPr lang="en-GB" sz="3200" b="0" i="1" smtClean="0">
                            <a:latin typeface="Cambria Math" panose="02040503050406030204" pitchFamily="18" charset="0"/>
                          </a:rPr>
                          <m:t>𝑖</m:t>
                        </m:r>
                      </m:sub>
                    </m:sSub>
                    <m:r>
                      <a:rPr lang="en-GB" sz="3200" i="1">
                        <a:latin typeface="Cambria Math" panose="02040503050406030204" pitchFamily="18" charset="0"/>
                      </a:rPr>
                      <m:t>(0)</m:t>
                    </m:r>
                  </m:oMath>
                </a14:m>
                <a:r>
                  <a:rPr lang="en-GB" sz="3200" i="1">
                    <a:latin typeface="Cambria Math" panose="02040503050406030204" pitchFamily="18" charset="0"/>
                  </a:rPr>
                  <a:t> </a:t>
                </a:r>
              </a:p>
              <a:p>
                <a:endParaRPr lang="en-GB" sz="3200" i="1">
                  <a:latin typeface="Cambria Math" panose="02040503050406030204" pitchFamily="18" charset="0"/>
                </a:endParaRPr>
              </a:p>
              <a:p>
                <a14:m>
                  <m:oMath xmlns:m="http://schemas.openxmlformats.org/officeDocument/2006/math">
                    <m:sSub>
                      <m:sSubPr>
                        <m:ctrlPr>
                          <a:rPr lang="en-GB" sz="3200" i="1">
                            <a:solidFill>
                              <a:srgbClr val="FF0000"/>
                            </a:solidFill>
                            <a:latin typeface="Cambria Math" panose="02040503050406030204" pitchFamily="18" charset="0"/>
                            <a:ea typeface="Cambria Math" panose="02040503050406030204" pitchFamily="18" charset="0"/>
                          </a:rPr>
                        </m:ctrlPr>
                      </m:sSubPr>
                      <m:e>
                        <m:r>
                          <a:rPr lang="el-GR" sz="3200" i="1">
                            <a:solidFill>
                              <a:srgbClr val="FF0000"/>
                            </a:solidFill>
                            <a:latin typeface="Cambria Math" panose="02040503050406030204" pitchFamily="18" charset="0"/>
                            <a:ea typeface="Cambria Math" panose="02040503050406030204" pitchFamily="18" charset="0"/>
                          </a:rPr>
                          <m:t>𝜆</m:t>
                        </m:r>
                      </m:e>
                      <m:sub>
                        <m:r>
                          <a:rPr lang="en-GB" sz="3200" i="1">
                            <a:solidFill>
                              <a:srgbClr val="FF0000"/>
                            </a:solidFill>
                            <a:latin typeface="Cambria Math" panose="02040503050406030204" pitchFamily="18" charset="0"/>
                            <a:ea typeface="Cambria Math" panose="02040503050406030204" pitchFamily="18" charset="0"/>
                          </a:rPr>
                          <m:t>𝑖</m:t>
                        </m:r>
                      </m:sub>
                    </m:sSub>
                    <m:r>
                      <a:rPr lang="en-GB" sz="3200" b="0" i="1" smtClean="0">
                        <a:solidFill>
                          <a:srgbClr val="FF0000"/>
                        </a:solidFill>
                        <a:latin typeface="Cambria Math" panose="02040503050406030204" pitchFamily="18" charset="0"/>
                        <a:ea typeface="Cambria Math" panose="02040503050406030204" pitchFamily="18" charset="0"/>
                      </a:rPr>
                      <m:t>=</m:t>
                    </m:r>
                    <m:sSub>
                      <m:sSubPr>
                        <m:ctrlPr>
                          <a:rPr lang="en-GB" sz="3200" b="0" i="1" smtClean="0">
                            <a:solidFill>
                              <a:srgbClr val="FF0000"/>
                            </a:solidFill>
                            <a:latin typeface="Cambria Math" panose="02040503050406030204" pitchFamily="18" charset="0"/>
                            <a:ea typeface="Cambria Math" panose="02040503050406030204" pitchFamily="18" charset="0"/>
                          </a:rPr>
                        </m:ctrlPr>
                      </m:sSubPr>
                      <m:e>
                        <m:r>
                          <a:rPr lang="en-GB" sz="3200" b="0" i="1" smtClean="0">
                            <a:solidFill>
                              <a:srgbClr val="FF0000"/>
                            </a:solidFill>
                            <a:latin typeface="Cambria Math" panose="02040503050406030204" pitchFamily="18" charset="0"/>
                            <a:ea typeface="Cambria Math" panose="02040503050406030204" pitchFamily="18" charset="0"/>
                          </a:rPr>
                          <m:t>𝜎</m:t>
                        </m:r>
                      </m:e>
                      <m:sub>
                        <m:r>
                          <a:rPr lang="en-GB" sz="3200" b="0" i="1" smtClean="0">
                            <a:solidFill>
                              <a:srgbClr val="FF0000"/>
                            </a:solidFill>
                            <a:latin typeface="Cambria Math" panose="02040503050406030204" pitchFamily="18" charset="0"/>
                            <a:ea typeface="Cambria Math" panose="02040503050406030204" pitchFamily="18" charset="0"/>
                          </a:rPr>
                          <m:t>𝑖</m:t>
                        </m:r>
                      </m:sub>
                    </m:sSub>
                    <m:r>
                      <a:rPr lang="en-GB" sz="3200" b="0" i="1" smtClean="0">
                        <a:solidFill>
                          <a:srgbClr val="FF0000"/>
                        </a:solidFill>
                        <a:latin typeface="Cambria Math" panose="02040503050406030204" pitchFamily="18" charset="0"/>
                        <a:ea typeface="Cambria Math" panose="02040503050406030204" pitchFamily="18" charset="0"/>
                      </a:rPr>
                      <m:t>+</m:t>
                    </m:r>
                    <m:r>
                      <a:rPr lang="en-GB" sz="3200" b="0" i="1" smtClean="0">
                        <a:solidFill>
                          <a:srgbClr val="FF0000"/>
                        </a:solidFill>
                        <a:latin typeface="Cambria Math" panose="02040503050406030204" pitchFamily="18" charset="0"/>
                        <a:ea typeface="Cambria Math" panose="02040503050406030204" pitchFamily="18" charset="0"/>
                      </a:rPr>
                      <m:t>𝑗</m:t>
                    </m:r>
                    <m:sSub>
                      <m:sSubPr>
                        <m:ctrlPr>
                          <a:rPr lang="en-GB" sz="3200" b="0" i="1" smtClean="0">
                            <a:solidFill>
                              <a:srgbClr val="FF0000"/>
                            </a:solidFill>
                            <a:latin typeface="Cambria Math" panose="02040503050406030204" pitchFamily="18" charset="0"/>
                            <a:ea typeface="Cambria Math" panose="02040503050406030204" pitchFamily="18" charset="0"/>
                          </a:rPr>
                        </m:ctrlPr>
                      </m:sSubPr>
                      <m:e>
                        <m:r>
                          <a:rPr lang="en-GB" sz="3200" b="0" i="1" smtClean="0">
                            <a:solidFill>
                              <a:srgbClr val="FF0000"/>
                            </a:solidFill>
                            <a:latin typeface="Cambria Math" panose="02040503050406030204" pitchFamily="18" charset="0"/>
                            <a:ea typeface="Cambria Math" panose="02040503050406030204" pitchFamily="18" charset="0"/>
                          </a:rPr>
                          <m:t>𝜔</m:t>
                        </m:r>
                      </m:e>
                      <m:sub>
                        <m:r>
                          <a:rPr lang="en-GB" sz="3200" b="0" i="1" smtClean="0">
                            <a:solidFill>
                              <a:srgbClr val="FF0000"/>
                            </a:solidFill>
                            <a:latin typeface="Cambria Math" panose="02040503050406030204" pitchFamily="18" charset="0"/>
                            <a:ea typeface="Cambria Math" panose="02040503050406030204" pitchFamily="18" charset="0"/>
                          </a:rPr>
                          <m:t>𝑖</m:t>
                        </m:r>
                      </m:sub>
                    </m:sSub>
                  </m:oMath>
                </a14:m>
                <a:r>
                  <a:rPr lang="en-GB" sz="3200">
                    <a:latin typeface="+mj-lt"/>
                  </a:rPr>
                  <a:t>   </a:t>
                </a:r>
              </a:p>
              <a:p>
                <a:endParaRPr lang="en-GB" sz="3200" i="1">
                  <a:latin typeface="Cambria Math" panose="02040503050406030204" pitchFamily="18" charset="0"/>
                </a:endParaRPr>
              </a:p>
              <a:p>
                <a:pPr marL="60273" indent="0">
                  <a:buNone/>
                </a:pPr>
                <a:r>
                  <a:rPr lang="en-GB" sz="3200" i="1">
                    <a:solidFill>
                      <a:srgbClr val="FF0000"/>
                    </a:solidFill>
                  </a:rPr>
                  <a:t> 				What types of time responses are there??</a:t>
                </a:r>
                <a:endParaRPr lang="en-GB" sz="3200" b="0" i="1">
                  <a:solidFill>
                    <a:srgbClr val="FF0000"/>
                  </a:solidFill>
                </a:endParaRPr>
              </a:p>
              <a:p>
                <a:endParaRPr lang="nl-BE"/>
              </a:p>
            </p:txBody>
          </p:sp>
        </mc:Choice>
        <mc:Fallback xmlns="">
          <p:sp>
            <p:nvSpPr>
              <p:cNvPr id="3" name="Tijdelijke aanduiding voor inhoud 2">
                <a:extLst>
                  <a:ext uri="{FF2B5EF4-FFF2-40B4-BE49-F238E27FC236}">
                    <a16:creationId xmlns:a16="http://schemas.microsoft.com/office/drawing/2014/main" id="{169B8A2E-1B03-F4A3-D45B-84D650E522AC}"/>
                  </a:ext>
                </a:extLst>
              </p:cNvPr>
              <p:cNvSpPr>
                <a:spLocks noGrp="1" noRot="1" noChangeAspect="1" noMove="1" noResize="1" noEditPoints="1" noAdjustHandles="1" noChangeArrowheads="1" noChangeShapeType="1" noTextEdit="1"/>
              </p:cNvSpPr>
              <p:nvPr>
                <p:ph idx="1"/>
              </p:nvPr>
            </p:nvSpPr>
            <p:spPr>
              <a:blipFill>
                <a:blip r:embed="rId2"/>
                <a:stretch>
                  <a:fillRect l="-663" t="-907"/>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31</a:t>
            </a:fld>
            <a:endParaRPr lang="nl-BE" noProof="0"/>
          </a:p>
        </p:txBody>
      </p:sp>
    </p:spTree>
    <p:extLst>
      <p:ext uri="{BB962C8B-B14F-4D97-AF65-F5344CB8AC3E}">
        <p14:creationId xmlns:p14="http://schemas.microsoft.com/office/powerpoint/2010/main" val="1501166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Eigenvalues</a:t>
            </a:r>
            <a:r>
              <a:rPr lang="nl-BE"/>
              <a:t> &amp; </a:t>
            </a:r>
            <a:r>
              <a:rPr lang="nl-BE" err="1"/>
              <a:t>Stability</a:t>
            </a:r>
            <a:endParaRPr lang="nl-BE"/>
          </a:p>
        </p:txBody>
      </p:sp>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32</a:t>
            </a:fld>
            <a:endParaRPr lang="nl-BE" noProof="0"/>
          </a:p>
        </p:txBody>
      </p:sp>
      <p:cxnSp>
        <p:nvCxnSpPr>
          <p:cNvPr id="13" name="Rechte verbindingslijn met pijl 12">
            <a:extLst>
              <a:ext uri="{FF2B5EF4-FFF2-40B4-BE49-F238E27FC236}">
                <a16:creationId xmlns:a16="http://schemas.microsoft.com/office/drawing/2014/main" id="{1042835E-328D-BA43-9A92-13608BF5320F}"/>
              </a:ext>
            </a:extLst>
          </p:cNvPr>
          <p:cNvCxnSpPr>
            <a:cxnSpLocks/>
          </p:cNvCxnSpPr>
          <p:nvPr/>
        </p:nvCxnSpPr>
        <p:spPr>
          <a:xfrm flipV="1">
            <a:off x="2869254" y="1016524"/>
            <a:ext cx="0" cy="4864100"/>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D3826F17-81EA-E53D-1EE1-F3DE3D4C5F4B}"/>
              </a:ext>
            </a:extLst>
          </p:cNvPr>
          <p:cNvCxnSpPr>
            <a:cxnSpLocks/>
          </p:cNvCxnSpPr>
          <p:nvPr/>
        </p:nvCxnSpPr>
        <p:spPr>
          <a:xfrm>
            <a:off x="256230" y="3753039"/>
            <a:ext cx="3892550" cy="0"/>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Vermenigvuldigingsteken 15">
            <a:extLst>
              <a:ext uri="{FF2B5EF4-FFF2-40B4-BE49-F238E27FC236}">
                <a16:creationId xmlns:a16="http://schemas.microsoft.com/office/drawing/2014/main" id="{518B348F-0CAC-ABD6-ADAE-753DEB934787}"/>
              </a:ext>
            </a:extLst>
          </p:cNvPr>
          <p:cNvSpPr/>
          <p:nvPr/>
        </p:nvSpPr>
        <p:spPr>
          <a:xfrm>
            <a:off x="2675579" y="3464449"/>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2"/>
              </a:solidFill>
              <a:effectLst>
                <a:outerShdw dist="38100" dir="2700000" algn="bl" rotWithShape="0">
                  <a:schemeClr val="accent5"/>
                </a:outerShdw>
              </a:effectLst>
            </a:endParaRPr>
          </a:p>
        </p:txBody>
      </p:sp>
      <p:sp>
        <p:nvSpPr>
          <p:cNvPr id="17" name="Vermenigvuldigingsteken 16">
            <a:extLst>
              <a:ext uri="{FF2B5EF4-FFF2-40B4-BE49-F238E27FC236}">
                <a16:creationId xmlns:a16="http://schemas.microsoft.com/office/drawing/2014/main" id="{A9F94E94-5353-DA00-C82C-656CE97EAD6D}"/>
              </a:ext>
            </a:extLst>
          </p:cNvPr>
          <p:cNvSpPr/>
          <p:nvPr/>
        </p:nvSpPr>
        <p:spPr>
          <a:xfrm>
            <a:off x="2675579" y="2415112"/>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 name="Vermenigvuldigingsteken 17">
            <a:extLst>
              <a:ext uri="{FF2B5EF4-FFF2-40B4-BE49-F238E27FC236}">
                <a16:creationId xmlns:a16="http://schemas.microsoft.com/office/drawing/2014/main" id="{4FE5991D-7F66-0EE6-F3FC-24D8967675EA}"/>
              </a:ext>
            </a:extLst>
          </p:cNvPr>
          <p:cNvSpPr/>
          <p:nvPr/>
        </p:nvSpPr>
        <p:spPr>
          <a:xfrm>
            <a:off x="2691454" y="4415361"/>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 name="Vermenigvuldigingsteken 18">
            <a:extLst>
              <a:ext uri="{FF2B5EF4-FFF2-40B4-BE49-F238E27FC236}">
                <a16:creationId xmlns:a16="http://schemas.microsoft.com/office/drawing/2014/main" id="{B23C03DB-0EF9-4144-7E89-CF258EB98865}"/>
              </a:ext>
            </a:extLst>
          </p:cNvPr>
          <p:cNvSpPr/>
          <p:nvPr/>
        </p:nvSpPr>
        <p:spPr>
          <a:xfrm>
            <a:off x="3332804" y="3464449"/>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 name="Vermenigvuldigingsteken 19">
            <a:extLst>
              <a:ext uri="{FF2B5EF4-FFF2-40B4-BE49-F238E27FC236}">
                <a16:creationId xmlns:a16="http://schemas.microsoft.com/office/drawing/2014/main" id="{3C4B4C92-CB32-3546-EF07-878EA9B516E5}"/>
              </a:ext>
            </a:extLst>
          </p:cNvPr>
          <p:cNvSpPr/>
          <p:nvPr/>
        </p:nvSpPr>
        <p:spPr>
          <a:xfrm>
            <a:off x="2675579" y="1448448"/>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2" name="Vermenigvuldigingsteken 21">
            <a:extLst>
              <a:ext uri="{FF2B5EF4-FFF2-40B4-BE49-F238E27FC236}">
                <a16:creationId xmlns:a16="http://schemas.microsoft.com/office/drawing/2014/main" id="{B5C74B3C-5AFE-DB1B-6334-D3FB3C44E310}"/>
              </a:ext>
            </a:extLst>
          </p:cNvPr>
          <p:cNvSpPr/>
          <p:nvPr/>
        </p:nvSpPr>
        <p:spPr>
          <a:xfrm>
            <a:off x="2691454" y="5212287"/>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3" name="Vermenigvuldigingsteken 22">
            <a:extLst>
              <a:ext uri="{FF2B5EF4-FFF2-40B4-BE49-F238E27FC236}">
                <a16:creationId xmlns:a16="http://schemas.microsoft.com/office/drawing/2014/main" id="{4CE38CF7-11FA-B8F1-50FF-4922D4C18934}"/>
              </a:ext>
            </a:extLst>
          </p:cNvPr>
          <p:cNvSpPr/>
          <p:nvPr/>
        </p:nvSpPr>
        <p:spPr>
          <a:xfrm>
            <a:off x="3332804" y="2038204"/>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4" name="Vermenigvuldigingsteken 23">
            <a:extLst>
              <a:ext uri="{FF2B5EF4-FFF2-40B4-BE49-F238E27FC236}">
                <a16:creationId xmlns:a16="http://schemas.microsoft.com/office/drawing/2014/main" id="{B3650220-A9C7-ADB4-555C-CBCB58099B1C}"/>
              </a:ext>
            </a:extLst>
          </p:cNvPr>
          <p:cNvSpPr/>
          <p:nvPr/>
        </p:nvSpPr>
        <p:spPr>
          <a:xfrm>
            <a:off x="3393129" y="4771817"/>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 name="Vermenigvuldigingsteken 24">
            <a:extLst>
              <a:ext uri="{FF2B5EF4-FFF2-40B4-BE49-F238E27FC236}">
                <a16:creationId xmlns:a16="http://schemas.microsoft.com/office/drawing/2014/main" id="{9D635273-6370-A83D-898C-47D8913239DE}"/>
              </a:ext>
            </a:extLst>
          </p:cNvPr>
          <p:cNvSpPr/>
          <p:nvPr/>
        </p:nvSpPr>
        <p:spPr>
          <a:xfrm>
            <a:off x="1175392" y="3495864"/>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6" name="Vermenigvuldigingsteken 25">
            <a:extLst>
              <a:ext uri="{FF2B5EF4-FFF2-40B4-BE49-F238E27FC236}">
                <a16:creationId xmlns:a16="http://schemas.microsoft.com/office/drawing/2014/main" id="{4FCBC049-6057-C746-030B-FD498E621972}"/>
              </a:ext>
            </a:extLst>
          </p:cNvPr>
          <p:cNvSpPr/>
          <p:nvPr/>
        </p:nvSpPr>
        <p:spPr>
          <a:xfrm>
            <a:off x="1446767" y="2756151"/>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7" name="Vermenigvuldigingsteken 26">
            <a:extLst>
              <a:ext uri="{FF2B5EF4-FFF2-40B4-BE49-F238E27FC236}">
                <a16:creationId xmlns:a16="http://schemas.microsoft.com/office/drawing/2014/main" id="{014BBE50-1160-C5C6-C848-1D319A2B8F43}"/>
              </a:ext>
            </a:extLst>
          </p:cNvPr>
          <p:cNvSpPr/>
          <p:nvPr/>
        </p:nvSpPr>
        <p:spPr>
          <a:xfrm>
            <a:off x="1446767" y="4299598"/>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2" name="Vermenigvuldigingsteken 31">
            <a:extLst>
              <a:ext uri="{FF2B5EF4-FFF2-40B4-BE49-F238E27FC236}">
                <a16:creationId xmlns:a16="http://schemas.microsoft.com/office/drawing/2014/main" id="{70E55AB2-95FB-EBD9-525E-D1617B9476B9}"/>
              </a:ext>
            </a:extLst>
          </p:cNvPr>
          <p:cNvSpPr/>
          <p:nvPr/>
        </p:nvSpPr>
        <p:spPr>
          <a:xfrm>
            <a:off x="321319" y="3464449"/>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3" name="Tekstvak 32">
            <a:extLst>
              <a:ext uri="{FF2B5EF4-FFF2-40B4-BE49-F238E27FC236}">
                <a16:creationId xmlns:a16="http://schemas.microsoft.com/office/drawing/2014/main" id="{5D18D39C-E4A9-3680-E610-68823259250E}"/>
              </a:ext>
            </a:extLst>
          </p:cNvPr>
          <p:cNvSpPr txBox="1"/>
          <p:nvPr/>
        </p:nvSpPr>
        <p:spPr>
          <a:xfrm>
            <a:off x="10434940" y="1494517"/>
            <a:ext cx="1821332" cy="1434945"/>
          </a:xfrm>
          <a:prstGeom prst="rect">
            <a:avLst/>
          </a:prstGeom>
          <a:noFill/>
        </p:spPr>
        <p:txBody>
          <a:bodyPr wrap="none" rtlCol="0">
            <a:spAutoFit/>
          </a:bodyPr>
          <a:lstStyle/>
          <a:p>
            <a:pPr algn="l">
              <a:lnSpc>
                <a:spcPct val="120000"/>
              </a:lnSpc>
            </a:pPr>
            <a:r>
              <a:rPr lang="en-GB" sz="2500">
                <a:solidFill>
                  <a:schemeClr val="tx2"/>
                </a:solidFill>
              </a:rPr>
              <a:t>Oscillations</a:t>
            </a:r>
          </a:p>
          <a:p>
            <a:pPr algn="l">
              <a:lnSpc>
                <a:spcPct val="120000"/>
              </a:lnSpc>
            </a:pPr>
            <a:r>
              <a:rPr lang="en-GB" sz="2500"/>
              <a:t>Process</a:t>
            </a:r>
          </a:p>
          <a:p>
            <a:pPr algn="l">
              <a:lnSpc>
                <a:spcPct val="120000"/>
              </a:lnSpc>
            </a:pPr>
            <a:r>
              <a:rPr lang="en-GB" sz="2500">
                <a:solidFill>
                  <a:srgbClr val="FF0000"/>
                </a:solidFill>
              </a:rPr>
              <a:t>Unstable</a:t>
            </a:r>
            <a:endParaRPr lang="LID4096" sz="2500">
              <a:solidFill>
                <a:srgbClr val="FF0000"/>
              </a:solidFill>
            </a:endParaRPr>
          </a:p>
        </p:txBody>
      </p:sp>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B380FA42-F992-D6AA-6AEB-38AED759C3BE}"/>
                  </a:ext>
                </a:extLst>
              </p:cNvPr>
              <p:cNvSpPr txBox="1"/>
              <p:nvPr/>
            </p:nvSpPr>
            <p:spPr>
              <a:xfrm>
                <a:off x="2885129" y="842337"/>
                <a:ext cx="513923" cy="553998"/>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2500" i="1" smtClean="0">
                          <a:latin typeface="Cambria Math" panose="02040503050406030204" pitchFamily="18" charset="0"/>
                          <a:ea typeface="Cambria Math" panose="02040503050406030204" pitchFamily="18" charset="0"/>
                        </a:rPr>
                        <m:t>𝜔</m:t>
                      </m:r>
                    </m:oMath>
                  </m:oMathPara>
                </a14:m>
                <a:endParaRPr lang="LID4096" sz="2500"/>
              </a:p>
            </p:txBody>
          </p:sp>
        </mc:Choice>
        <mc:Fallback xmlns="">
          <p:sp>
            <p:nvSpPr>
              <p:cNvPr id="7" name="Tekstvak 6">
                <a:extLst>
                  <a:ext uri="{FF2B5EF4-FFF2-40B4-BE49-F238E27FC236}">
                    <a16:creationId xmlns:a16="http://schemas.microsoft.com/office/drawing/2014/main" id="{B380FA42-F992-D6AA-6AEB-38AED759C3BE}"/>
                  </a:ext>
                </a:extLst>
              </p:cNvPr>
              <p:cNvSpPr txBox="1">
                <a:spLocks noRot="1" noChangeAspect="1" noMove="1" noResize="1" noEditPoints="1" noAdjustHandles="1" noChangeArrowheads="1" noChangeShapeType="1" noTextEdit="1"/>
              </p:cNvSpPr>
              <p:nvPr/>
            </p:nvSpPr>
            <p:spPr>
              <a:xfrm>
                <a:off x="2885129" y="842337"/>
                <a:ext cx="513923"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9A8C5F99-5BB0-58C5-655E-DAE278FB6F26}"/>
                  </a:ext>
                </a:extLst>
              </p:cNvPr>
              <p:cNvSpPr txBox="1"/>
              <p:nvPr/>
            </p:nvSpPr>
            <p:spPr>
              <a:xfrm>
                <a:off x="4254787" y="3456216"/>
                <a:ext cx="469809" cy="553998"/>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2500" i="1" smtClean="0">
                          <a:latin typeface="Cambria Math" panose="02040503050406030204" pitchFamily="18" charset="0"/>
                          <a:ea typeface="Cambria Math" panose="02040503050406030204" pitchFamily="18" charset="0"/>
                        </a:rPr>
                        <m:t>𝜎</m:t>
                      </m:r>
                    </m:oMath>
                  </m:oMathPara>
                </a14:m>
                <a:endParaRPr lang="LID4096" sz="2500"/>
              </a:p>
            </p:txBody>
          </p:sp>
        </mc:Choice>
        <mc:Fallback xmlns="">
          <p:sp>
            <p:nvSpPr>
              <p:cNvPr id="8" name="Tekstvak 7">
                <a:extLst>
                  <a:ext uri="{FF2B5EF4-FFF2-40B4-BE49-F238E27FC236}">
                    <a16:creationId xmlns:a16="http://schemas.microsoft.com/office/drawing/2014/main" id="{9A8C5F99-5BB0-58C5-655E-DAE278FB6F26}"/>
                  </a:ext>
                </a:extLst>
              </p:cNvPr>
              <p:cNvSpPr txBox="1">
                <a:spLocks noRot="1" noChangeAspect="1" noMove="1" noResize="1" noEditPoints="1" noAdjustHandles="1" noChangeArrowheads="1" noChangeShapeType="1" noTextEdit="1"/>
              </p:cNvSpPr>
              <p:nvPr/>
            </p:nvSpPr>
            <p:spPr>
              <a:xfrm>
                <a:off x="4254787" y="3456216"/>
                <a:ext cx="469809" cy="553998"/>
              </a:xfrm>
              <a:prstGeom prst="rect">
                <a:avLst/>
              </a:prstGeom>
              <a:blipFill>
                <a:blip r:embed="rId3"/>
                <a:stretch>
                  <a:fillRect/>
                </a:stretch>
              </a:blipFill>
            </p:spPr>
            <p:txBody>
              <a:bodyPr/>
              <a:lstStyle/>
              <a:p>
                <a:r>
                  <a:rPr lang="en-US">
                    <a:noFill/>
                  </a:rPr>
                  <a:t> </a:t>
                </a:r>
              </a:p>
            </p:txBody>
          </p:sp>
        </mc:Fallback>
      </mc:AlternateContent>
      <p:pic>
        <p:nvPicPr>
          <p:cNvPr id="15" name="Afbeelding 14" descr="Afbeelding met tekst, lijn, schermopname, Perceel&#10;&#10;Automatisch gegenereerde beschrijving">
            <a:extLst>
              <a:ext uri="{FF2B5EF4-FFF2-40B4-BE49-F238E27FC236}">
                <a16:creationId xmlns:a16="http://schemas.microsoft.com/office/drawing/2014/main" id="{C23D85BA-8A09-8872-7F21-6DEC425D4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036" y="730896"/>
            <a:ext cx="5102676" cy="3401784"/>
          </a:xfrm>
          <a:prstGeom prst="rect">
            <a:avLst/>
          </a:prstGeom>
        </p:spPr>
      </p:pic>
      <p:sp>
        <p:nvSpPr>
          <p:cNvPr id="3" name="Tekstvak 2">
            <a:extLst>
              <a:ext uri="{FF2B5EF4-FFF2-40B4-BE49-F238E27FC236}">
                <a16:creationId xmlns:a16="http://schemas.microsoft.com/office/drawing/2014/main" id="{42ECD2E8-1512-4040-E98B-11BA0AF11AEB}"/>
              </a:ext>
            </a:extLst>
          </p:cNvPr>
          <p:cNvSpPr txBox="1"/>
          <p:nvPr/>
        </p:nvSpPr>
        <p:spPr>
          <a:xfrm>
            <a:off x="1819922" y="5898029"/>
            <a:ext cx="3413114" cy="973280"/>
          </a:xfrm>
          <a:prstGeom prst="rect">
            <a:avLst/>
          </a:prstGeom>
          <a:noFill/>
        </p:spPr>
        <p:txBody>
          <a:bodyPr wrap="none" rtlCol="0">
            <a:spAutoFit/>
          </a:bodyPr>
          <a:lstStyle/>
          <a:p>
            <a:pPr algn="l">
              <a:lnSpc>
                <a:spcPct val="120000"/>
              </a:lnSpc>
            </a:pPr>
            <a:r>
              <a:rPr lang="en-GB" sz="2500"/>
              <a:t>Figures:</a:t>
            </a:r>
          </a:p>
          <a:p>
            <a:pPr algn="l">
              <a:lnSpc>
                <a:spcPct val="120000"/>
              </a:lnSpc>
            </a:pPr>
            <a:r>
              <a:rPr lang="en-GB" sz="2500">
                <a:hlinkClick r:id="rId5"/>
              </a:rPr>
              <a:t>https://odysc.ugent.be</a:t>
            </a:r>
            <a:r>
              <a:rPr lang="en-GB" sz="2500"/>
              <a:t> </a:t>
            </a:r>
            <a:endParaRPr lang="LID4096" sz="2500"/>
          </a:p>
        </p:txBody>
      </p:sp>
      <p:pic>
        <p:nvPicPr>
          <p:cNvPr id="6" name="Afbeelding 5" descr="Afbeelding met tekst, Perceel, diagram, lijn&#10;&#10;Automatisch gegenereerde beschrijving">
            <a:extLst>
              <a:ext uri="{FF2B5EF4-FFF2-40B4-BE49-F238E27FC236}">
                <a16:creationId xmlns:a16="http://schemas.microsoft.com/office/drawing/2014/main" id="{5CB95C70-3136-F521-62A5-6168512FF9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710" y="3769961"/>
            <a:ext cx="4356215" cy="2904143"/>
          </a:xfrm>
          <a:prstGeom prst="rect">
            <a:avLst/>
          </a:prstGeom>
        </p:spPr>
      </p:pic>
    </p:spTree>
    <p:extLst>
      <p:ext uri="{BB962C8B-B14F-4D97-AF65-F5344CB8AC3E}">
        <p14:creationId xmlns:p14="http://schemas.microsoft.com/office/powerpoint/2010/main" val="659024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Eigenvalues</a:t>
            </a:r>
            <a:r>
              <a:rPr lang="nl-BE"/>
              <a:t> &amp; </a:t>
            </a:r>
            <a:r>
              <a:rPr lang="nl-BE" err="1"/>
              <a:t>Stability</a:t>
            </a:r>
            <a:endParaRPr lang="nl-BE"/>
          </a:p>
        </p:txBody>
      </p:sp>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33</a:t>
            </a:fld>
            <a:endParaRPr lang="nl-BE" noProof="0"/>
          </a:p>
        </p:txBody>
      </p:sp>
      <p:cxnSp>
        <p:nvCxnSpPr>
          <p:cNvPr id="13" name="Rechte verbindingslijn met pijl 12">
            <a:extLst>
              <a:ext uri="{FF2B5EF4-FFF2-40B4-BE49-F238E27FC236}">
                <a16:creationId xmlns:a16="http://schemas.microsoft.com/office/drawing/2014/main" id="{1042835E-328D-BA43-9A92-13608BF5320F}"/>
              </a:ext>
            </a:extLst>
          </p:cNvPr>
          <p:cNvCxnSpPr>
            <a:cxnSpLocks/>
          </p:cNvCxnSpPr>
          <p:nvPr/>
        </p:nvCxnSpPr>
        <p:spPr>
          <a:xfrm flipV="1">
            <a:off x="2869254" y="1016524"/>
            <a:ext cx="0" cy="4864100"/>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D3826F17-81EA-E53D-1EE1-F3DE3D4C5F4B}"/>
              </a:ext>
            </a:extLst>
          </p:cNvPr>
          <p:cNvCxnSpPr>
            <a:cxnSpLocks/>
          </p:cNvCxnSpPr>
          <p:nvPr/>
        </p:nvCxnSpPr>
        <p:spPr>
          <a:xfrm>
            <a:off x="256230" y="3753039"/>
            <a:ext cx="3892550" cy="0"/>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Vermenigvuldigingsteken 15">
            <a:extLst>
              <a:ext uri="{FF2B5EF4-FFF2-40B4-BE49-F238E27FC236}">
                <a16:creationId xmlns:a16="http://schemas.microsoft.com/office/drawing/2014/main" id="{518B348F-0CAC-ABD6-ADAE-753DEB934787}"/>
              </a:ext>
            </a:extLst>
          </p:cNvPr>
          <p:cNvSpPr/>
          <p:nvPr/>
        </p:nvSpPr>
        <p:spPr>
          <a:xfrm>
            <a:off x="2675579" y="3464449"/>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2"/>
              </a:solidFill>
              <a:effectLst>
                <a:outerShdw dist="38100" dir="2700000" algn="bl" rotWithShape="0">
                  <a:schemeClr val="accent5"/>
                </a:outerShdw>
              </a:effectLst>
            </a:endParaRPr>
          </a:p>
        </p:txBody>
      </p:sp>
      <p:sp>
        <p:nvSpPr>
          <p:cNvPr id="17" name="Vermenigvuldigingsteken 16">
            <a:extLst>
              <a:ext uri="{FF2B5EF4-FFF2-40B4-BE49-F238E27FC236}">
                <a16:creationId xmlns:a16="http://schemas.microsoft.com/office/drawing/2014/main" id="{A9F94E94-5353-DA00-C82C-656CE97EAD6D}"/>
              </a:ext>
            </a:extLst>
          </p:cNvPr>
          <p:cNvSpPr/>
          <p:nvPr/>
        </p:nvSpPr>
        <p:spPr>
          <a:xfrm>
            <a:off x="2675579" y="2415112"/>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 name="Vermenigvuldigingsteken 17">
            <a:extLst>
              <a:ext uri="{FF2B5EF4-FFF2-40B4-BE49-F238E27FC236}">
                <a16:creationId xmlns:a16="http://schemas.microsoft.com/office/drawing/2014/main" id="{4FE5991D-7F66-0EE6-F3FC-24D8967675EA}"/>
              </a:ext>
            </a:extLst>
          </p:cNvPr>
          <p:cNvSpPr/>
          <p:nvPr/>
        </p:nvSpPr>
        <p:spPr>
          <a:xfrm>
            <a:off x="2691454" y="4415361"/>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 name="Vermenigvuldigingsteken 18">
            <a:extLst>
              <a:ext uri="{FF2B5EF4-FFF2-40B4-BE49-F238E27FC236}">
                <a16:creationId xmlns:a16="http://schemas.microsoft.com/office/drawing/2014/main" id="{B23C03DB-0EF9-4144-7E89-CF258EB98865}"/>
              </a:ext>
            </a:extLst>
          </p:cNvPr>
          <p:cNvSpPr/>
          <p:nvPr/>
        </p:nvSpPr>
        <p:spPr>
          <a:xfrm>
            <a:off x="3332804" y="3464449"/>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 name="Vermenigvuldigingsteken 19">
            <a:extLst>
              <a:ext uri="{FF2B5EF4-FFF2-40B4-BE49-F238E27FC236}">
                <a16:creationId xmlns:a16="http://schemas.microsoft.com/office/drawing/2014/main" id="{3C4B4C92-CB32-3546-EF07-878EA9B516E5}"/>
              </a:ext>
            </a:extLst>
          </p:cNvPr>
          <p:cNvSpPr/>
          <p:nvPr/>
        </p:nvSpPr>
        <p:spPr>
          <a:xfrm>
            <a:off x="2675579" y="1448448"/>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2" name="Vermenigvuldigingsteken 21">
            <a:extLst>
              <a:ext uri="{FF2B5EF4-FFF2-40B4-BE49-F238E27FC236}">
                <a16:creationId xmlns:a16="http://schemas.microsoft.com/office/drawing/2014/main" id="{B5C74B3C-5AFE-DB1B-6334-D3FB3C44E310}"/>
              </a:ext>
            </a:extLst>
          </p:cNvPr>
          <p:cNvSpPr/>
          <p:nvPr/>
        </p:nvSpPr>
        <p:spPr>
          <a:xfrm>
            <a:off x="2691454" y="5212287"/>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3" name="Vermenigvuldigingsteken 22">
            <a:extLst>
              <a:ext uri="{FF2B5EF4-FFF2-40B4-BE49-F238E27FC236}">
                <a16:creationId xmlns:a16="http://schemas.microsoft.com/office/drawing/2014/main" id="{4CE38CF7-11FA-B8F1-50FF-4922D4C18934}"/>
              </a:ext>
            </a:extLst>
          </p:cNvPr>
          <p:cNvSpPr/>
          <p:nvPr/>
        </p:nvSpPr>
        <p:spPr>
          <a:xfrm>
            <a:off x="3332804" y="2038204"/>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4" name="Vermenigvuldigingsteken 23">
            <a:extLst>
              <a:ext uri="{FF2B5EF4-FFF2-40B4-BE49-F238E27FC236}">
                <a16:creationId xmlns:a16="http://schemas.microsoft.com/office/drawing/2014/main" id="{B3650220-A9C7-ADB4-555C-CBCB58099B1C}"/>
              </a:ext>
            </a:extLst>
          </p:cNvPr>
          <p:cNvSpPr/>
          <p:nvPr/>
        </p:nvSpPr>
        <p:spPr>
          <a:xfrm>
            <a:off x="3393129" y="4771817"/>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 name="Vermenigvuldigingsteken 24">
            <a:extLst>
              <a:ext uri="{FF2B5EF4-FFF2-40B4-BE49-F238E27FC236}">
                <a16:creationId xmlns:a16="http://schemas.microsoft.com/office/drawing/2014/main" id="{9D635273-6370-A83D-898C-47D8913239DE}"/>
              </a:ext>
            </a:extLst>
          </p:cNvPr>
          <p:cNvSpPr/>
          <p:nvPr/>
        </p:nvSpPr>
        <p:spPr>
          <a:xfrm>
            <a:off x="1175392" y="3495864"/>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6" name="Vermenigvuldigingsteken 25">
            <a:extLst>
              <a:ext uri="{FF2B5EF4-FFF2-40B4-BE49-F238E27FC236}">
                <a16:creationId xmlns:a16="http://schemas.microsoft.com/office/drawing/2014/main" id="{4FCBC049-6057-C746-030B-FD498E621972}"/>
              </a:ext>
            </a:extLst>
          </p:cNvPr>
          <p:cNvSpPr/>
          <p:nvPr/>
        </p:nvSpPr>
        <p:spPr>
          <a:xfrm>
            <a:off x="1446767" y="2756151"/>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7" name="Vermenigvuldigingsteken 26">
            <a:extLst>
              <a:ext uri="{FF2B5EF4-FFF2-40B4-BE49-F238E27FC236}">
                <a16:creationId xmlns:a16="http://schemas.microsoft.com/office/drawing/2014/main" id="{014BBE50-1160-C5C6-C848-1D319A2B8F43}"/>
              </a:ext>
            </a:extLst>
          </p:cNvPr>
          <p:cNvSpPr/>
          <p:nvPr/>
        </p:nvSpPr>
        <p:spPr>
          <a:xfrm>
            <a:off x="1446767" y="4299598"/>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2" name="Vermenigvuldigingsteken 31">
            <a:extLst>
              <a:ext uri="{FF2B5EF4-FFF2-40B4-BE49-F238E27FC236}">
                <a16:creationId xmlns:a16="http://schemas.microsoft.com/office/drawing/2014/main" id="{70E55AB2-95FB-EBD9-525E-D1617B9476B9}"/>
              </a:ext>
            </a:extLst>
          </p:cNvPr>
          <p:cNvSpPr/>
          <p:nvPr/>
        </p:nvSpPr>
        <p:spPr>
          <a:xfrm>
            <a:off x="321319" y="3464449"/>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3" name="Tekstvak 32">
            <a:extLst>
              <a:ext uri="{FF2B5EF4-FFF2-40B4-BE49-F238E27FC236}">
                <a16:creationId xmlns:a16="http://schemas.microsoft.com/office/drawing/2014/main" id="{5D18D39C-E4A9-3680-E610-68823259250E}"/>
              </a:ext>
            </a:extLst>
          </p:cNvPr>
          <p:cNvSpPr txBox="1"/>
          <p:nvPr/>
        </p:nvSpPr>
        <p:spPr>
          <a:xfrm>
            <a:off x="10434940" y="1494517"/>
            <a:ext cx="1821332" cy="1434945"/>
          </a:xfrm>
          <a:prstGeom prst="rect">
            <a:avLst/>
          </a:prstGeom>
          <a:noFill/>
        </p:spPr>
        <p:txBody>
          <a:bodyPr wrap="none" rtlCol="0">
            <a:spAutoFit/>
          </a:bodyPr>
          <a:lstStyle/>
          <a:p>
            <a:pPr algn="l">
              <a:lnSpc>
                <a:spcPct val="120000"/>
              </a:lnSpc>
            </a:pPr>
            <a:r>
              <a:rPr lang="en-GB" sz="2500">
                <a:solidFill>
                  <a:schemeClr val="tx2"/>
                </a:solidFill>
              </a:rPr>
              <a:t>Oscillations</a:t>
            </a:r>
          </a:p>
          <a:p>
            <a:pPr algn="l">
              <a:lnSpc>
                <a:spcPct val="120000"/>
              </a:lnSpc>
            </a:pPr>
            <a:r>
              <a:rPr lang="en-GB" sz="2500"/>
              <a:t>Process</a:t>
            </a:r>
          </a:p>
          <a:p>
            <a:pPr algn="l">
              <a:lnSpc>
                <a:spcPct val="120000"/>
              </a:lnSpc>
            </a:pPr>
            <a:r>
              <a:rPr lang="en-GB" sz="2500">
                <a:solidFill>
                  <a:srgbClr val="FF0000"/>
                </a:solidFill>
              </a:rPr>
              <a:t>Unstable</a:t>
            </a:r>
            <a:endParaRPr lang="LID4096" sz="2500">
              <a:solidFill>
                <a:srgbClr val="FF0000"/>
              </a:solidFill>
            </a:endParaRPr>
          </a:p>
        </p:txBody>
      </p:sp>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B380FA42-F992-D6AA-6AEB-38AED759C3BE}"/>
                  </a:ext>
                </a:extLst>
              </p:cNvPr>
              <p:cNvSpPr txBox="1"/>
              <p:nvPr/>
            </p:nvSpPr>
            <p:spPr>
              <a:xfrm>
                <a:off x="2885129" y="842337"/>
                <a:ext cx="513923" cy="553998"/>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2500" i="1" smtClean="0">
                          <a:latin typeface="Cambria Math" panose="02040503050406030204" pitchFamily="18" charset="0"/>
                          <a:ea typeface="Cambria Math" panose="02040503050406030204" pitchFamily="18" charset="0"/>
                        </a:rPr>
                        <m:t>𝜔</m:t>
                      </m:r>
                    </m:oMath>
                  </m:oMathPara>
                </a14:m>
                <a:endParaRPr lang="LID4096" sz="2500"/>
              </a:p>
            </p:txBody>
          </p:sp>
        </mc:Choice>
        <mc:Fallback xmlns="">
          <p:sp>
            <p:nvSpPr>
              <p:cNvPr id="7" name="Tekstvak 6">
                <a:extLst>
                  <a:ext uri="{FF2B5EF4-FFF2-40B4-BE49-F238E27FC236}">
                    <a16:creationId xmlns:a16="http://schemas.microsoft.com/office/drawing/2014/main" id="{B380FA42-F992-D6AA-6AEB-38AED759C3BE}"/>
                  </a:ext>
                </a:extLst>
              </p:cNvPr>
              <p:cNvSpPr txBox="1">
                <a:spLocks noRot="1" noChangeAspect="1" noMove="1" noResize="1" noEditPoints="1" noAdjustHandles="1" noChangeArrowheads="1" noChangeShapeType="1" noTextEdit="1"/>
              </p:cNvSpPr>
              <p:nvPr/>
            </p:nvSpPr>
            <p:spPr>
              <a:xfrm>
                <a:off x="2885129" y="842337"/>
                <a:ext cx="513923"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9A8C5F99-5BB0-58C5-655E-DAE278FB6F26}"/>
                  </a:ext>
                </a:extLst>
              </p:cNvPr>
              <p:cNvSpPr txBox="1"/>
              <p:nvPr/>
            </p:nvSpPr>
            <p:spPr>
              <a:xfrm>
                <a:off x="4254787" y="3456216"/>
                <a:ext cx="469809" cy="553998"/>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2500" i="1" smtClean="0">
                          <a:latin typeface="Cambria Math" panose="02040503050406030204" pitchFamily="18" charset="0"/>
                          <a:ea typeface="Cambria Math" panose="02040503050406030204" pitchFamily="18" charset="0"/>
                        </a:rPr>
                        <m:t>𝜎</m:t>
                      </m:r>
                    </m:oMath>
                  </m:oMathPara>
                </a14:m>
                <a:endParaRPr lang="LID4096" sz="2500"/>
              </a:p>
            </p:txBody>
          </p:sp>
        </mc:Choice>
        <mc:Fallback xmlns="">
          <p:sp>
            <p:nvSpPr>
              <p:cNvPr id="8" name="Tekstvak 7">
                <a:extLst>
                  <a:ext uri="{FF2B5EF4-FFF2-40B4-BE49-F238E27FC236}">
                    <a16:creationId xmlns:a16="http://schemas.microsoft.com/office/drawing/2014/main" id="{9A8C5F99-5BB0-58C5-655E-DAE278FB6F26}"/>
                  </a:ext>
                </a:extLst>
              </p:cNvPr>
              <p:cNvSpPr txBox="1">
                <a:spLocks noRot="1" noChangeAspect="1" noMove="1" noResize="1" noEditPoints="1" noAdjustHandles="1" noChangeArrowheads="1" noChangeShapeType="1" noTextEdit="1"/>
              </p:cNvSpPr>
              <p:nvPr/>
            </p:nvSpPr>
            <p:spPr>
              <a:xfrm>
                <a:off x="4254787" y="3456216"/>
                <a:ext cx="469809" cy="553998"/>
              </a:xfrm>
              <a:prstGeom prst="rect">
                <a:avLst/>
              </a:prstGeom>
              <a:blipFill>
                <a:blip r:embed="rId3"/>
                <a:stretch>
                  <a:fillRect/>
                </a:stretch>
              </a:blipFill>
            </p:spPr>
            <p:txBody>
              <a:bodyPr/>
              <a:lstStyle/>
              <a:p>
                <a:r>
                  <a:rPr lang="en-US">
                    <a:noFill/>
                  </a:rPr>
                  <a:t> </a:t>
                </a:r>
              </a:p>
            </p:txBody>
          </p:sp>
        </mc:Fallback>
      </mc:AlternateContent>
      <p:pic>
        <p:nvPicPr>
          <p:cNvPr id="6" name="Afbeelding 5" descr="Afbeelding met tekst, schermopname, Perceel, lijn&#10;&#10;Automatisch gegenereerde beschrijving">
            <a:extLst>
              <a:ext uri="{FF2B5EF4-FFF2-40B4-BE49-F238E27FC236}">
                <a16:creationId xmlns:a16="http://schemas.microsoft.com/office/drawing/2014/main" id="{B7AEEC09-3974-40BE-67E8-B269F09A4B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4815" y="952534"/>
            <a:ext cx="4152900" cy="2768600"/>
          </a:xfrm>
          <a:prstGeom prst="rect">
            <a:avLst/>
          </a:prstGeom>
        </p:spPr>
      </p:pic>
      <p:pic>
        <p:nvPicPr>
          <p:cNvPr id="10" name="Afbeelding 9" descr="Afbeelding met tekst, schermopname, lijn, Perceel&#10;&#10;Automatisch gegenereerde beschrijving">
            <a:extLst>
              <a:ext uri="{FF2B5EF4-FFF2-40B4-BE49-F238E27FC236}">
                <a16:creationId xmlns:a16="http://schemas.microsoft.com/office/drawing/2014/main" id="{95177680-90AD-998A-534D-DE8F660ADF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3283" y="4321961"/>
            <a:ext cx="3663959" cy="2442639"/>
          </a:xfrm>
          <a:prstGeom prst="rect">
            <a:avLst/>
          </a:prstGeom>
        </p:spPr>
      </p:pic>
      <p:pic>
        <p:nvPicPr>
          <p:cNvPr id="12" name="Afbeelding 11" descr="Afbeelding met tekst, schermopname, Lettertype, lijn&#10;&#10;Automatisch gegenereerde beschrijving">
            <a:extLst>
              <a:ext uri="{FF2B5EF4-FFF2-40B4-BE49-F238E27FC236}">
                <a16:creationId xmlns:a16="http://schemas.microsoft.com/office/drawing/2014/main" id="{808B05A9-75B2-4F62-AE6E-8BB5C84E8E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8718" y="4354771"/>
            <a:ext cx="3640232" cy="2426821"/>
          </a:xfrm>
          <a:prstGeom prst="rect">
            <a:avLst/>
          </a:prstGeom>
        </p:spPr>
      </p:pic>
    </p:spTree>
    <p:extLst>
      <p:ext uri="{BB962C8B-B14F-4D97-AF65-F5344CB8AC3E}">
        <p14:creationId xmlns:p14="http://schemas.microsoft.com/office/powerpoint/2010/main" val="1321117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Eigenvalues</a:t>
            </a:r>
            <a:r>
              <a:rPr lang="nl-BE"/>
              <a:t>, </a:t>
            </a:r>
            <a:r>
              <a:rPr lang="nl-BE" err="1"/>
              <a:t>Eigenvectors</a:t>
            </a:r>
            <a:r>
              <a:rPr lang="nl-BE"/>
              <a:t> &amp; </a:t>
            </a:r>
            <a:r>
              <a:rPr lang="nl-BE" err="1"/>
              <a:t>Stability</a:t>
            </a:r>
            <a:endParaRPr lang="nl-BE"/>
          </a:p>
        </p:txBody>
      </p:sp>
      <p:sp>
        <p:nvSpPr>
          <p:cNvPr id="3" name="Tijdelijke aanduiding voor inhoud 2">
            <a:extLst>
              <a:ext uri="{FF2B5EF4-FFF2-40B4-BE49-F238E27FC236}">
                <a16:creationId xmlns:a16="http://schemas.microsoft.com/office/drawing/2014/main" id="{169B8A2E-1B03-F4A3-D45B-84D650E522AC}"/>
              </a:ext>
            </a:extLst>
          </p:cNvPr>
          <p:cNvSpPr>
            <a:spLocks noGrp="1"/>
          </p:cNvSpPr>
          <p:nvPr>
            <p:ph idx="1"/>
          </p:nvPr>
        </p:nvSpPr>
        <p:spPr/>
        <p:txBody>
          <a:bodyPr>
            <a:normAutofit/>
          </a:bodyPr>
          <a:lstStyle/>
          <a:p>
            <a:r>
              <a:rPr lang="nl-BE"/>
              <a:t> </a:t>
            </a:r>
            <a:r>
              <a:rPr lang="nl-BE" err="1"/>
              <a:t>Eigenvalues</a:t>
            </a:r>
            <a:r>
              <a:rPr lang="nl-BE"/>
              <a:t> in </a:t>
            </a:r>
            <a:r>
              <a:rPr lang="nl-BE" err="1"/>
              <a:t>dynamical</a:t>
            </a:r>
            <a:r>
              <a:rPr lang="nl-BE"/>
              <a:t> system </a:t>
            </a:r>
            <a:r>
              <a:rPr lang="nl-BE" err="1"/>
              <a:t>meaning</a:t>
            </a:r>
            <a:r>
              <a:rPr lang="nl-BE"/>
              <a:t>:</a:t>
            </a:r>
          </a:p>
          <a:p>
            <a:pPr lvl="1"/>
            <a:r>
              <a:rPr lang="nl-BE" err="1"/>
              <a:t>Stability</a:t>
            </a:r>
            <a:r>
              <a:rPr lang="nl-BE"/>
              <a:t> &amp; Speed</a:t>
            </a:r>
          </a:p>
          <a:p>
            <a:pPr lvl="1"/>
            <a:r>
              <a:rPr lang="nl-BE"/>
              <a:t>Response is </a:t>
            </a:r>
            <a:r>
              <a:rPr lang="nl-BE" err="1"/>
              <a:t>exponential</a:t>
            </a:r>
            <a:r>
              <a:rPr lang="nl-BE"/>
              <a:t> of </a:t>
            </a:r>
            <a:r>
              <a:rPr lang="nl-BE" err="1"/>
              <a:t>eigenvalues</a:t>
            </a:r>
            <a:r>
              <a:rPr lang="nl-BE"/>
              <a:t>, </a:t>
            </a:r>
            <a:r>
              <a:rPr lang="nl-BE" err="1"/>
              <a:t>weighted</a:t>
            </a:r>
            <a:r>
              <a:rPr lang="nl-BE"/>
              <a:t> </a:t>
            </a:r>
            <a:r>
              <a:rPr lang="nl-BE" err="1"/>
              <a:t>by</a:t>
            </a:r>
            <a:r>
              <a:rPr lang="nl-BE"/>
              <a:t> </a:t>
            </a:r>
            <a:r>
              <a:rPr lang="nl-BE" err="1"/>
              <a:t>eigenvectors</a:t>
            </a:r>
            <a:endParaRPr lang="nl-BE"/>
          </a:p>
          <a:p>
            <a:pPr lvl="1"/>
            <a:r>
              <a:rPr lang="nl-BE" sz="3200" b="0">
                <a:latin typeface="+mj-lt"/>
              </a:rPr>
              <a:t>(</a:t>
            </a:r>
            <a:r>
              <a:rPr lang="nl-BE" sz="3200" b="0" err="1">
                <a:latin typeface="+mj-lt"/>
              </a:rPr>
              <a:t>if</a:t>
            </a:r>
            <a:r>
              <a:rPr lang="nl-BE" sz="3200" b="0">
                <a:latin typeface="+mj-lt"/>
              </a:rPr>
              <a:t> x(0) is </a:t>
            </a:r>
            <a:r>
              <a:rPr lang="nl-BE" sz="3200" b="0" err="1">
                <a:latin typeface="+mj-lt"/>
              </a:rPr>
              <a:t>an</a:t>
            </a:r>
            <a:r>
              <a:rPr lang="nl-BE" sz="3200" b="0">
                <a:latin typeface="+mj-lt"/>
              </a:rPr>
              <a:t> eigenvector, </a:t>
            </a:r>
            <a:r>
              <a:rPr lang="nl-BE" sz="3200" b="0" err="1">
                <a:latin typeface="+mj-lt"/>
              </a:rPr>
              <a:t>you</a:t>
            </a:r>
            <a:r>
              <a:rPr lang="nl-BE" sz="3200" b="0">
                <a:latin typeface="+mj-lt"/>
              </a:rPr>
              <a:t> </a:t>
            </a:r>
            <a:r>
              <a:rPr lang="nl-BE" sz="3200" b="0" err="1">
                <a:latin typeface="+mj-lt"/>
              </a:rPr>
              <a:t>stay</a:t>
            </a:r>
            <a:r>
              <a:rPr lang="nl-BE" sz="3200" b="0">
                <a:latin typeface="+mj-lt"/>
              </a:rPr>
              <a:t> on </a:t>
            </a:r>
            <a:r>
              <a:rPr lang="nl-BE" sz="3200" b="0" err="1">
                <a:latin typeface="+mj-lt"/>
              </a:rPr>
              <a:t>this</a:t>
            </a:r>
            <a:r>
              <a:rPr lang="nl-BE" sz="3200" b="0">
                <a:latin typeface="+mj-lt"/>
              </a:rPr>
              <a:t> vector)</a:t>
            </a:r>
            <a:endParaRPr lang="en-GB" sz="3200" b="0">
              <a:latin typeface="+mj-lt"/>
            </a:endParaRPr>
          </a:p>
          <a:p>
            <a:endParaRPr lang="nl-BE"/>
          </a:p>
        </p:txBody>
      </p:sp>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34</a:t>
            </a:fld>
            <a:endParaRPr lang="nl-BE" noProof="0"/>
          </a:p>
        </p:txBody>
      </p:sp>
    </p:spTree>
    <p:extLst>
      <p:ext uri="{BB962C8B-B14F-4D97-AF65-F5344CB8AC3E}">
        <p14:creationId xmlns:p14="http://schemas.microsoft.com/office/powerpoint/2010/main" val="3651065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903A7-5EC9-063A-E2E2-B57E704A63B0}"/>
              </a:ext>
            </a:extLst>
          </p:cNvPr>
          <p:cNvSpPr>
            <a:spLocks noGrp="1"/>
          </p:cNvSpPr>
          <p:nvPr>
            <p:ph type="title"/>
          </p:nvPr>
        </p:nvSpPr>
        <p:spPr/>
        <p:txBody>
          <a:bodyPr/>
          <a:lstStyle/>
          <a:p>
            <a:r>
              <a:rPr lang="nl-BE" err="1"/>
              <a:t>Pendulum</a:t>
            </a:r>
            <a:endParaRPr lang="nl-BE"/>
          </a:p>
        </p:txBody>
      </p:sp>
      <p:sp>
        <p:nvSpPr>
          <p:cNvPr id="4" name="Tijdelijke aanduiding voor dianummer 3">
            <a:extLst>
              <a:ext uri="{FF2B5EF4-FFF2-40B4-BE49-F238E27FC236}">
                <a16:creationId xmlns:a16="http://schemas.microsoft.com/office/drawing/2014/main" id="{7D6FF47C-F50C-E710-EBF4-19B0BA480D28}"/>
              </a:ext>
            </a:extLst>
          </p:cNvPr>
          <p:cNvSpPr>
            <a:spLocks noGrp="1"/>
          </p:cNvSpPr>
          <p:nvPr>
            <p:ph type="sldNum" sz="quarter" idx="12"/>
          </p:nvPr>
        </p:nvSpPr>
        <p:spPr/>
        <p:txBody>
          <a:bodyPr/>
          <a:lstStyle/>
          <a:p>
            <a:fld id="{7AE184E0-0BD4-4705-A12B-9B71DDE63301}" type="slidenum">
              <a:rPr lang="nl-BE" noProof="0" smtClean="0"/>
              <a:t>35</a:t>
            </a:fld>
            <a:endParaRPr lang="nl-BE" noProof="0"/>
          </a:p>
        </p:txBody>
      </p:sp>
      <p:pic>
        <p:nvPicPr>
          <p:cNvPr id="8" name="Afbeelding 7">
            <a:extLst>
              <a:ext uri="{FF2B5EF4-FFF2-40B4-BE49-F238E27FC236}">
                <a16:creationId xmlns:a16="http://schemas.microsoft.com/office/drawing/2014/main" id="{9216171C-C2D7-2613-29A5-485F3FC84C12}"/>
              </a:ext>
            </a:extLst>
          </p:cNvPr>
          <p:cNvPicPr>
            <a:picLocks noChangeAspect="1"/>
          </p:cNvPicPr>
          <p:nvPr/>
        </p:nvPicPr>
        <p:blipFill>
          <a:blip r:embed="rId2"/>
          <a:stretch>
            <a:fillRect/>
          </a:stretch>
        </p:blipFill>
        <p:spPr>
          <a:xfrm>
            <a:off x="401637" y="839787"/>
            <a:ext cx="2562225" cy="3114675"/>
          </a:xfrm>
          <a:prstGeom prst="rect">
            <a:avLst/>
          </a:prstGeom>
        </p:spPr>
      </p:pic>
      <p:pic>
        <p:nvPicPr>
          <p:cNvPr id="17" name="Afbeelding 16">
            <a:extLst>
              <a:ext uri="{FF2B5EF4-FFF2-40B4-BE49-F238E27FC236}">
                <a16:creationId xmlns:a16="http://schemas.microsoft.com/office/drawing/2014/main" id="{9451D57D-D7AE-34FF-E4FD-0953E2A798B5}"/>
              </a:ext>
            </a:extLst>
          </p:cNvPr>
          <p:cNvPicPr>
            <a:picLocks noChangeAspect="1"/>
          </p:cNvPicPr>
          <p:nvPr/>
        </p:nvPicPr>
        <p:blipFill>
          <a:blip r:embed="rId3"/>
          <a:stretch>
            <a:fillRect/>
          </a:stretch>
        </p:blipFill>
        <p:spPr>
          <a:xfrm>
            <a:off x="6096000" y="1144588"/>
            <a:ext cx="4095750" cy="1381125"/>
          </a:xfrm>
          <a:prstGeom prst="rect">
            <a:avLst/>
          </a:prstGeom>
        </p:spPr>
      </p:pic>
      <p:pic>
        <p:nvPicPr>
          <p:cNvPr id="19" name="Afbeelding 18">
            <a:extLst>
              <a:ext uri="{FF2B5EF4-FFF2-40B4-BE49-F238E27FC236}">
                <a16:creationId xmlns:a16="http://schemas.microsoft.com/office/drawing/2014/main" id="{C2EC069E-7E43-7983-BA4F-38FA6AFC5CC3}"/>
              </a:ext>
            </a:extLst>
          </p:cNvPr>
          <p:cNvPicPr>
            <a:picLocks noChangeAspect="1"/>
          </p:cNvPicPr>
          <p:nvPr/>
        </p:nvPicPr>
        <p:blipFill>
          <a:blip r:embed="rId4"/>
          <a:stretch>
            <a:fillRect/>
          </a:stretch>
        </p:blipFill>
        <p:spPr>
          <a:xfrm>
            <a:off x="6096000" y="3494088"/>
            <a:ext cx="4295775" cy="1400175"/>
          </a:xfrm>
          <a:prstGeom prst="rect">
            <a:avLst/>
          </a:prstGeom>
        </p:spPr>
      </p:pic>
    </p:spTree>
    <p:extLst>
      <p:ext uri="{BB962C8B-B14F-4D97-AF65-F5344CB8AC3E}">
        <p14:creationId xmlns:p14="http://schemas.microsoft.com/office/powerpoint/2010/main" val="28260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8C4B51-AAFB-1316-94E6-7ABD22C190E6}"/>
              </a:ext>
            </a:extLst>
          </p:cNvPr>
          <p:cNvSpPr>
            <a:spLocks noGrp="1"/>
          </p:cNvSpPr>
          <p:nvPr>
            <p:ph type="title"/>
          </p:nvPr>
        </p:nvSpPr>
        <p:spPr/>
        <p:txBody>
          <a:bodyPr/>
          <a:lstStyle/>
          <a:p>
            <a:r>
              <a:rPr lang="en-GB"/>
              <a:t>Pendulum on cart = Crane</a:t>
            </a:r>
            <a:endParaRPr lang="LID4096"/>
          </a:p>
        </p:txBody>
      </p:sp>
      <p:sp>
        <p:nvSpPr>
          <p:cNvPr id="3" name="Tijdelijke aanduiding voor inhoud 2">
            <a:extLst>
              <a:ext uri="{FF2B5EF4-FFF2-40B4-BE49-F238E27FC236}">
                <a16:creationId xmlns:a16="http://schemas.microsoft.com/office/drawing/2014/main" id="{2001EA78-6399-6D9B-A6C2-62752D051CD6}"/>
              </a:ext>
            </a:extLst>
          </p:cNvPr>
          <p:cNvSpPr>
            <a:spLocks noGrp="1"/>
          </p:cNvSpPr>
          <p:nvPr>
            <p:ph idx="1"/>
          </p:nvPr>
        </p:nvSpPr>
        <p:spPr/>
        <p:txBody>
          <a:bodyPr/>
          <a:lstStyle/>
          <a:p>
            <a:endParaRPr lang="LID4096"/>
          </a:p>
        </p:txBody>
      </p:sp>
      <p:sp>
        <p:nvSpPr>
          <p:cNvPr id="4" name="Tijdelijke aanduiding voor dianummer 3">
            <a:extLst>
              <a:ext uri="{FF2B5EF4-FFF2-40B4-BE49-F238E27FC236}">
                <a16:creationId xmlns:a16="http://schemas.microsoft.com/office/drawing/2014/main" id="{3B2264B9-7B70-4B5A-6911-8B0309681C2F}"/>
              </a:ext>
            </a:extLst>
          </p:cNvPr>
          <p:cNvSpPr>
            <a:spLocks noGrp="1"/>
          </p:cNvSpPr>
          <p:nvPr>
            <p:ph type="sldNum" sz="quarter" idx="12"/>
          </p:nvPr>
        </p:nvSpPr>
        <p:spPr/>
        <p:txBody>
          <a:bodyPr/>
          <a:lstStyle/>
          <a:p>
            <a:fld id="{7AE184E0-0BD4-4705-A12B-9B71DDE63301}" type="slidenum">
              <a:rPr lang="nl-BE" noProof="0" smtClean="0"/>
              <a:t>36</a:t>
            </a:fld>
            <a:endParaRPr lang="nl-BE" noProof="0"/>
          </a:p>
        </p:txBody>
      </p:sp>
      <p:pic>
        <p:nvPicPr>
          <p:cNvPr id="6" name="Afbeelding 5">
            <a:extLst>
              <a:ext uri="{FF2B5EF4-FFF2-40B4-BE49-F238E27FC236}">
                <a16:creationId xmlns:a16="http://schemas.microsoft.com/office/drawing/2014/main" id="{4A6BFA31-513F-582D-95BB-82C4089C435C}"/>
              </a:ext>
            </a:extLst>
          </p:cNvPr>
          <p:cNvPicPr>
            <a:picLocks noChangeAspect="1"/>
          </p:cNvPicPr>
          <p:nvPr/>
        </p:nvPicPr>
        <p:blipFill>
          <a:blip r:embed="rId2"/>
          <a:stretch>
            <a:fillRect/>
          </a:stretch>
        </p:blipFill>
        <p:spPr>
          <a:xfrm>
            <a:off x="1010043" y="784472"/>
            <a:ext cx="2341169" cy="2904513"/>
          </a:xfrm>
          <a:prstGeom prst="rect">
            <a:avLst/>
          </a:prstGeom>
        </p:spPr>
      </p:pic>
      <p:pic>
        <p:nvPicPr>
          <p:cNvPr id="10" name="Afbeelding 9">
            <a:extLst>
              <a:ext uri="{FF2B5EF4-FFF2-40B4-BE49-F238E27FC236}">
                <a16:creationId xmlns:a16="http://schemas.microsoft.com/office/drawing/2014/main" id="{186540E8-217D-061A-CBFC-4A082A27AA79}"/>
              </a:ext>
            </a:extLst>
          </p:cNvPr>
          <p:cNvPicPr>
            <a:picLocks noChangeAspect="1"/>
          </p:cNvPicPr>
          <p:nvPr/>
        </p:nvPicPr>
        <p:blipFill>
          <a:blip r:embed="rId3"/>
          <a:stretch>
            <a:fillRect/>
          </a:stretch>
        </p:blipFill>
        <p:spPr>
          <a:xfrm>
            <a:off x="4494212" y="1310088"/>
            <a:ext cx="6600825" cy="1333500"/>
          </a:xfrm>
          <a:prstGeom prst="rect">
            <a:avLst/>
          </a:prstGeom>
        </p:spPr>
      </p:pic>
      <p:sp>
        <p:nvSpPr>
          <p:cNvPr id="5" name="Tekstvak 4">
            <a:extLst>
              <a:ext uri="{FF2B5EF4-FFF2-40B4-BE49-F238E27FC236}">
                <a16:creationId xmlns:a16="http://schemas.microsoft.com/office/drawing/2014/main" id="{AD5715AF-09A8-00D5-DF26-EB80C20BB0E3}"/>
              </a:ext>
            </a:extLst>
          </p:cNvPr>
          <p:cNvSpPr txBox="1"/>
          <p:nvPr/>
        </p:nvSpPr>
        <p:spPr>
          <a:xfrm>
            <a:off x="5130800" y="3584134"/>
            <a:ext cx="3015569" cy="511615"/>
          </a:xfrm>
          <a:prstGeom prst="rect">
            <a:avLst/>
          </a:prstGeom>
          <a:noFill/>
        </p:spPr>
        <p:txBody>
          <a:bodyPr wrap="none" rtlCol="0">
            <a:spAutoFit/>
          </a:bodyPr>
          <a:lstStyle/>
          <a:p>
            <a:pPr algn="l">
              <a:lnSpc>
                <a:spcPct val="120000"/>
              </a:lnSpc>
            </a:pPr>
            <a:r>
              <a:rPr lang="en-GB" sz="2500"/>
              <a:t>SHOW IN PYTHON</a:t>
            </a:r>
            <a:endParaRPr lang="LID4096" sz="2500"/>
          </a:p>
        </p:txBody>
      </p:sp>
    </p:spTree>
    <p:extLst>
      <p:ext uri="{BB962C8B-B14F-4D97-AF65-F5344CB8AC3E}">
        <p14:creationId xmlns:p14="http://schemas.microsoft.com/office/powerpoint/2010/main" val="2899386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6EAACE-83E8-EB96-2599-9BA1FB824C93}"/>
              </a:ext>
            </a:extLst>
          </p:cNvPr>
          <p:cNvSpPr>
            <a:spLocks noGrp="1"/>
          </p:cNvSpPr>
          <p:nvPr>
            <p:ph type="title"/>
          </p:nvPr>
        </p:nvSpPr>
        <p:spPr/>
        <p:txBody>
          <a:bodyPr/>
          <a:lstStyle/>
          <a:p>
            <a:r>
              <a:rPr lang="en-GB"/>
              <a:t>Levitation of ball</a:t>
            </a:r>
            <a:endParaRPr lang="LID4096"/>
          </a:p>
        </p:txBody>
      </p:sp>
      <p:sp>
        <p:nvSpPr>
          <p:cNvPr id="4" name="Tijdelijke aanduiding voor dianummer 3">
            <a:extLst>
              <a:ext uri="{FF2B5EF4-FFF2-40B4-BE49-F238E27FC236}">
                <a16:creationId xmlns:a16="http://schemas.microsoft.com/office/drawing/2014/main" id="{D1E2B596-FA22-3D33-2622-6398DBAB41F6}"/>
              </a:ext>
            </a:extLst>
          </p:cNvPr>
          <p:cNvSpPr>
            <a:spLocks noGrp="1"/>
          </p:cNvSpPr>
          <p:nvPr>
            <p:ph type="sldNum" sz="quarter" idx="12"/>
          </p:nvPr>
        </p:nvSpPr>
        <p:spPr/>
        <p:txBody>
          <a:bodyPr/>
          <a:lstStyle/>
          <a:p>
            <a:fld id="{7AE184E0-0BD4-4705-A12B-9B71DDE63301}" type="slidenum">
              <a:rPr lang="nl-BE" noProof="0" smtClean="0"/>
              <a:t>37</a:t>
            </a:fld>
            <a:endParaRPr lang="nl-BE" noProof="0"/>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CFA25A04-3810-4F77-8DF5-736C5E418CCC}"/>
                  </a:ext>
                </a:extLst>
              </p:cNvPr>
              <p:cNvSpPr txBox="1"/>
              <p:nvPr/>
            </p:nvSpPr>
            <p:spPr>
              <a:xfrm>
                <a:off x="5365750" y="1726588"/>
                <a:ext cx="5323765" cy="1467261"/>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nl-BE" sz="2500" i="1" smtClean="0">
                              <a:latin typeface="Cambria Math" panose="02040503050406030204" pitchFamily="18" charset="0"/>
                            </a:rPr>
                          </m:ctrlPr>
                        </m:accPr>
                        <m:e>
                          <m:d>
                            <m:dPr>
                              <m:begChr m:val="["/>
                              <m:endChr m:val="]"/>
                              <m:ctrlPr>
                                <a:rPr lang="nl-BE" sz="2500" i="1">
                                  <a:latin typeface="Cambria Math" panose="02040503050406030204" pitchFamily="18" charset="0"/>
                                </a:rPr>
                              </m:ctrlPr>
                            </m:dPr>
                            <m:e>
                              <m:m>
                                <m:mPr>
                                  <m:mcs>
                                    <m:mc>
                                      <m:mcPr>
                                        <m:count m:val="1"/>
                                        <m:mcJc m:val="center"/>
                                      </m:mcPr>
                                    </m:mc>
                                  </m:mcs>
                                  <m:ctrlPr>
                                    <a:rPr lang="nl-BE" sz="2500" i="1">
                                      <a:latin typeface="Cambria Math" panose="02040503050406030204" pitchFamily="18" charset="0"/>
                                    </a:rPr>
                                  </m:ctrlPr>
                                </m:mPr>
                                <m:mr>
                                  <m:e>
                                    <m:sSub>
                                      <m:sSubPr>
                                        <m:ctrlPr>
                                          <a:rPr lang="en-GB" sz="2500" i="1">
                                            <a:latin typeface="Cambria Math" panose="02040503050406030204" pitchFamily="18" charset="0"/>
                                          </a:rPr>
                                        </m:ctrlPr>
                                      </m:sSubPr>
                                      <m:e>
                                        <m:r>
                                          <m:rPr>
                                            <m:brk m:alnAt="7"/>
                                          </m:rPr>
                                          <a:rPr lang="en-GB" sz="2500" i="1">
                                            <a:latin typeface="Cambria Math" panose="02040503050406030204" pitchFamily="18" charset="0"/>
                                          </a:rPr>
                                          <m:t>𝑥</m:t>
                                        </m:r>
                                      </m:e>
                                      <m:sub>
                                        <m:r>
                                          <m:rPr>
                                            <m:brk m:alnAt="7"/>
                                          </m:rPr>
                                          <a:rPr lang="en-GB" sz="2500" i="1">
                                            <a:latin typeface="Cambria Math" panose="02040503050406030204" pitchFamily="18" charset="0"/>
                                          </a:rPr>
                                          <m:t>1</m:t>
                                        </m:r>
                                      </m:sub>
                                    </m:sSub>
                                  </m:e>
                                </m:mr>
                                <m:mr>
                                  <m:e>
                                    <m:sSub>
                                      <m:sSubPr>
                                        <m:ctrlPr>
                                          <a:rPr lang="en-GB" sz="2500" i="1">
                                            <a:latin typeface="Cambria Math" panose="02040503050406030204" pitchFamily="18" charset="0"/>
                                          </a:rPr>
                                        </m:ctrlPr>
                                      </m:sSubPr>
                                      <m:e>
                                        <m:r>
                                          <a:rPr lang="en-GB" sz="2500" i="1">
                                            <a:latin typeface="Cambria Math" panose="02040503050406030204" pitchFamily="18" charset="0"/>
                                          </a:rPr>
                                          <m:t>𝑥</m:t>
                                        </m:r>
                                      </m:e>
                                      <m:sub>
                                        <m:r>
                                          <a:rPr lang="en-GB" sz="2500" i="1">
                                            <a:latin typeface="Cambria Math" panose="02040503050406030204" pitchFamily="18" charset="0"/>
                                          </a:rPr>
                                          <m:t>2</m:t>
                                        </m:r>
                                      </m:sub>
                                    </m:sSub>
                                  </m:e>
                                </m:mr>
                              </m:m>
                            </m:e>
                          </m:d>
                        </m:e>
                      </m:acc>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2"/>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0</m:t>
                                </m:r>
                              </m:e>
                              <m:e>
                                <m:r>
                                  <a:rPr lang="en-GB" sz="2500" b="0" i="1" smtClean="0">
                                    <a:latin typeface="Cambria Math" panose="02040503050406030204" pitchFamily="18" charset="0"/>
                                  </a:rPr>
                                  <m:t>1</m:t>
                                </m:r>
                              </m:e>
                            </m:mr>
                            <m:mr>
                              <m:e>
                                <m:r>
                                  <a:rPr lang="en-GB" sz="2500" b="0" i="1" smtClean="0">
                                    <a:latin typeface="Cambria Math" panose="02040503050406030204" pitchFamily="18" charset="0"/>
                                  </a:rPr>
                                  <m:t>0</m:t>
                                </m:r>
                              </m:e>
                              <m:e>
                                <m:r>
                                  <a:rPr lang="en-GB" sz="2500" b="0" i="1" smtClean="0">
                                    <a:latin typeface="Cambria Math" panose="02040503050406030204" pitchFamily="18" charset="0"/>
                                  </a:rPr>
                                  <m:t>−2</m:t>
                                </m:r>
                                <m:rad>
                                  <m:radPr>
                                    <m:degHide m:val="on"/>
                                    <m:ctrlPr>
                                      <a:rPr lang="en-GB" sz="2500" b="0" i="1" smtClean="0">
                                        <a:latin typeface="Cambria Math" panose="02040503050406030204" pitchFamily="18" charset="0"/>
                                      </a:rPr>
                                    </m:ctrlPr>
                                  </m:radPr>
                                  <m:deg/>
                                  <m:e>
                                    <m:f>
                                      <m:fPr>
                                        <m:ctrlPr>
                                          <a:rPr lang="en-GB" sz="2500" b="0" i="1" smtClean="0">
                                            <a:latin typeface="Cambria Math" panose="02040503050406030204" pitchFamily="18" charset="0"/>
                                          </a:rPr>
                                        </m:ctrlPr>
                                      </m:fPr>
                                      <m:num>
                                        <m:r>
                                          <a:rPr lang="en-GB" sz="2500" b="0" i="1" smtClean="0">
                                            <a:latin typeface="Cambria Math" panose="02040503050406030204" pitchFamily="18" charset="0"/>
                                          </a:rPr>
                                          <m:t>𝑚𝑔</m:t>
                                        </m:r>
                                      </m:num>
                                      <m:den>
                                        <m:r>
                                          <a:rPr lang="en-GB" sz="2500" b="0" i="1" smtClean="0">
                                            <a:latin typeface="Cambria Math" panose="02040503050406030204" pitchFamily="18" charset="0"/>
                                          </a:rPr>
                                          <m:t>𝑐</m:t>
                                        </m:r>
                                      </m:den>
                                    </m:f>
                                  </m:e>
                                </m:rad>
                              </m:e>
                            </m:mr>
                          </m:m>
                        </m:e>
                      </m:d>
                      <m:d>
                        <m:dPr>
                          <m:begChr m:val="["/>
                          <m:endChr m:val="]"/>
                          <m:ctrlPr>
                            <a:rPr lang="en-GB" sz="2500" b="0" i="1" smtClean="0">
                              <a:latin typeface="Cambria Math" panose="02040503050406030204" pitchFamily="18" charset="0"/>
                            </a:rPr>
                          </m:ctrlPr>
                        </m:dPr>
                        <m:e>
                          <m:m>
                            <m:mPr>
                              <m:mcs>
                                <m:mc>
                                  <m:mcPr>
                                    <m:count m:val="1"/>
                                    <m:mcJc m:val="center"/>
                                  </m:mcPr>
                                </m:mc>
                              </m:mcs>
                              <m:ctrlPr>
                                <a:rPr lang="en-GB" sz="2500" b="0" i="1" smtClean="0">
                                  <a:latin typeface="Cambria Math" panose="02040503050406030204" pitchFamily="18" charset="0"/>
                                </a:rPr>
                              </m:ctrlPr>
                            </m:mPr>
                            <m:mr>
                              <m:e>
                                <m:sSub>
                                  <m:sSubPr>
                                    <m:ctrlPr>
                                      <a:rPr lang="en-GB" sz="2500" b="0" i="1" smtClean="0">
                                        <a:latin typeface="Cambria Math" panose="02040503050406030204" pitchFamily="18" charset="0"/>
                                      </a:rPr>
                                    </m:ctrlPr>
                                  </m:sSubPr>
                                  <m:e>
                                    <m:r>
                                      <m:rPr>
                                        <m:brk m:alnAt="7"/>
                                      </m:rPr>
                                      <a:rPr lang="en-GB" sz="2500" b="0" i="1" smtClean="0">
                                        <a:latin typeface="Cambria Math" panose="02040503050406030204" pitchFamily="18" charset="0"/>
                                      </a:rPr>
                                      <m:t>𝑥</m:t>
                                    </m:r>
                                  </m:e>
                                  <m:sub>
                                    <m:r>
                                      <m:rPr>
                                        <m:brk m:alnAt="7"/>
                                      </m:rPr>
                                      <a:rPr lang="en-GB" sz="2500" b="0" i="1" smtClean="0">
                                        <a:latin typeface="Cambria Math" panose="02040503050406030204" pitchFamily="18" charset="0"/>
                                      </a:rPr>
                                      <m:t>1</m:t>
                                    </m:r>
                                  </m:sub>
                                </m:sSub>
                              </m:e>
                            </m:mr>
                            <m:mr>
                              <m:e>
                                <m:sSub>
                                  <m:sSubPr>
                                    <m:ctrlPr>
                                      <a:rPr lang="en-GB" sz="2500" b="0" i="1" smtClean="0">
                                        <a:latin typeface="Cambria Math" panose="02040503050406030204" pitchFamily="18" charset="0"/>
                                      </a:rPr>
                                    </m:ctrlPr>
                                  </m:sSubPr>
                                  <m:e>
                                    <m:r>
                                      <a:rPr lang="en-GB" sz="2500" b="0" i="1" smtClean="0">
                                        <a:latin typeface="Cambria Math" panose="02040503050406030204" pitchFamily="18" charset="0"/>
                                      </a:rPr>
                                      <m:t>𝑥</m:t>
                                    </m:r>
                                  </m:e>
                                  <m:sub>
                                    <m:r>
                                      <a:rPr lang="en-GB" sz="2500" b="0" i="1" smtClean="0">
                                        <a:latin typeface="Cambria Math" panose="02040503050406030204" pitchFamily="18" charset="0"/>
                                      </a:rPr>
                                      <m:t>2</m:t>
                                    </m:r>
                                  </m:sub>
                                </m:sSub>
                              </m:e>
                            </m:mr>
                          </m:m>
                        </m:e>
                      </m:d>
                      <m:r>
                        <a:rPr lang="en-GB" sz="2500" b="0" i="1" smtClean="0">
                          <a:latin typeface="Cambria Math" panose="02040503050406030204" pitchFamily="18" charset="0"/>
                        </a:rPr>
                        <m:t>+</m:t>
                      </m:r>
                      <m:d>
                        <m:dPr>
                          <m:begChr m:val="["/>
                          <m:endChr m:val="]"/>
                          <m:ctrlPr>
                            <a:rPr lang="en-GB" sz="2500" b="0" i="1" smtClean="0">
                              <a:latin typeface="Cambria Math" panose="02040503050406030204" pitchFamily="18" charset="0"/>
                            </a:rPr>
                          </m:ctrlPr>
                        </m:dPr>
                        <m:e>
                          <m:m>
                            <m:mPr>
                              <m:mcs>
                                <m:mc>
                                  <m:mcPr>
                                    <m:count m:val="1"/>
                                    <m:mcJc m:val="center"/>
                                  </m:mcPr>
                                </m:mc>
                              </m:mcs>
                              <m:ctrlPr>
                                <a:rPr lang="en-GB" sz="2500" b="0" i="1" smtClean="0">
                                  <a:latin typeface="Cambria Math" panose="02040503050406030204" pitchFamily="18" charset="0"/>
                                </a:rPr>
                              </m:ctrlPr>
                            </m:mPr>
                            <m:mr>
                              <m:e>
                                <m:r>
                                  <m:rPr>
                                    <m:brk m:alnAt="7"/>
                                  </m:rPr>
                                  <a:rPr lang="en-GB" sz="2500" b="0" i="1" smtClean="0">
                                    <a:latin typeface="Cambria Math" panose="02040503050406030204" pitchFamily="18" charset="0"/>
                                  </a:rPr>
                                  <m:t>0</m:t>
                                </m:r>
                              </m:e>
                            </m:mr>
                            <m:mr>
                              <m:e>
                                <m:r>
                                  <a:rPr lang="en-GB" sz="2500" i="1">
                                    <a:latin typeface="Cambria Math" panose="02040503050406030204" pitchFamily="18" charset="0"/>
                                  </a:rPr>
                                  <m:t>2</m:t>
                                </m:r>
                                <m:rad>
                                  <m:radPr>
                                    <m:degHide m:val="on"/>
                                    <m:ctrlPr>
                                      <a:rPr lang="en-GB" sz="2500" i="1">
                                        <a:latin typeface="Cambria Math" panose="02040503050406030204" pitchFamily="18" charset="0"/>
                                      </a:rPr>
                                    </m:ctrlPr>
                                  </m:radPr>
                                  <m:deg/>
                                  <m:e>
                                    <m:f>
                                      <m:fPr>
                                        <m:ctrlPr>
                                          <a:rPr lang="en-GB" sz="2500" i="1">
                                            <a:latin typeface="Cambria Math" panose="02040503050406030204" pitchFamily="18" charset="0"/>
                                          </a:rPr>
                                        </m:ctrlPr>
                                      </m:fPr>
                                      <m:num>
                                        <m:r>
                                          <a:rPr lang="en-GB" sz="2500" i="1">
                                            <a:latin typeface="Cambria Math" panose="02040503050406030204" pitchFamily="18" charset="0"/>
                                          </a:rPr>
                                          <m:t>𝑚𝑔</m:t>
                                        </m:r>
                                      </m:num>
                                      <m:den>
                                        <m:r>
                                          <a:rPr lang="en-GB" sz="2500" i="1">
                                            <a:latin typeface="Cambria Math" panose="02040503050406030204" pitchFamily="18" charset="0"/>
                                          </a:rPr>
                                          <m:t>𝑐</m:t>
                                        </m:r>
                                      </m:den>
                                    </m:f>
                                  </m:e>
                                </m:rad>
                              </m:e>
                            </m:mr>
                          </m:m>
                        </m:e>
                      </m:d>
                      <m:r>
                        <a:rPr lang="en-GB" sz="2500" b="0" i="1" smtClean="0">
                          <a:latin typeface="Cambria Math" panose="02040503050406030204" pitchFamily="18" charset="0"/>
                        </a:rPr>
                        <m:t>𝑢</m:t>
                      </m:r>
                    </m:oMath>
                  </m:oMathPara>
                </a14:m>
                <a:endParaRPr lang="LID4096" sz="2500"/>
              </a:p>
            </p:txBody>
          </p:sp>
        </mc:Choice>
        <mc:Fallback xmlns="">
          <p:sp>
            <p:nvSpPr>
              <p:cNvPr id="9" name="Tekstvak 8">
                <a:extLst>
                  <a:ext uri="{FF2B5EF4-FFF2-40B4-BE49-F238E27FC236}">
                    <a16:creationId xmlns:a16="http://schemas.microsoft.com/office/drawing/2014/main" id="{CFA25A04-3810-4F77-8DF5-736C5E418CCC}"/>
                  </a:ext>
                </a:extLst>
              </p:cNvPr>
              <p:cNvSpPr txBox="1">
                <a:spLocks noRot="1" noChangeAspect="1" noMove="1" noResize="1" noEditPoints="1" noAdjustHandles="1" noChangeArrowheads="1" noChangeShapeType="1" noTextEdit="1"/>
              </p:cNvSpPr>
              <p:nvPr/>
            </p:nvSpPr>
            <p:spPr>
              <a:xfrm>
                <a:off x="5365750" y="1726588"/>
                <a:ext cx="5323765" cy="1467261"/>
              </a:xfrm>
              <a:prstGeom prst="rect">
                <a:avLst/>
              </a:prstGeom>
              <a:blipFill>
                <a:blip r:embed="rId2"/>
                <a:stretch>
                  <a:fillRect/>
                </a:stretch>
              </a:blipFill>
            </p:spPr>
            <p:txBody>
              <a:bodyPr/>
              <a:lstStyle/>
              <a:p>
                <a:r>
                  <a:rPr lang="en-US">
                    <a:noFill/>
                  </a:rPr>
                  <a:t> </a:t>
                </a:r>
              </a:p>
            </p:txBody>
          </p:sp>
        </mc:Fallback>
      </mc:AlternateContent>
      <p:pic>
        <p:nvPicPr>
          <p:cNvPr id="11" name="Afbeelding 10">
            <a:extLst>
              <a:ext uri="{FF2B5EF4-FFF2-40B4-BE49-F238E27FC236}">
                <a16:creationId xmlns:a16="http://schemas.microsoft.com/office/drawing/2014/main" id="{E73F0325-94D6-96BE-C4BD-2A5BCA7C803F}"/>
              </a:ext>
            </a:extLst>
          </p:cNvPr>
          <p:cNvPicPr>
            <a:picLocks noChangeAspect="1"/>
          </p:cNvPicPr>
          <p:nvPr/>
        </p:nvPicPr>
        <p:blipFill>
          <a:blip r:embed="rId3"/>
          <a:srcRect r="69156"/>
          <a:stretch/>
        </p:blipFill>
        <p:spPr>
          <a:xfrm>
            <a:off x="-127841" y="586615"/>
            <a:ext cx="2154386" cy="5684770"/>
          </a:xfrm>
          <a:prstGeom prst="rect">
            <a:avLst/>
          </a:prstGeom>
        </p:spPr>
      </p:pic>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C0A6A7B4-126B-474D-75B5-B429F0B6C3A9}"/>
                  </a:ext>
                </a:extLst>
              </p:cNvPr>
              <p:cNvSpPr txBox="1"/>
              <p:nvPr/>
            </p:nvSpPr>
            <p:spPr>
              <a:xfrm>
                <a:off x="7016750" y="4387850"/>
                <a:ext cx="2421496" cy="939424"/>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GB" sz="2500" b="0" i="1" smtClean="0">
                              <a:latin typeface="Cambria Math" panose="02040503050406030204" pitchFamily="18" charset="0"/>
                              <a:ea typeface="Cambria Math" panose="02040503050406030204" pitchFamily="18" charset="0"/>
                            </a:rPr>
                          </m:ctrlPr>
                        </m:sSubPr>
                        <m:e>
                          <m:r>
                            <a:rPr lang="nl-BE" sz="2500" i="1" smtClean="0">
                              <a:latin typeface="Cambria Math" panose="02040503050406030204" pitchFamily="18" charset="0"/>
                              <a:ea typeface="Cambria Math" panose="02040503050406030204" pitchFamily="18" charset="0"/>
                            </a:rPr>
                            <m:t>𝜆</m:t>
                          </m:r>
                        </m:e>
                        <m:sub>
                          <m:r>
                            <a:rPr lang="en-GB" sz="2500" b="0" i="1" smtClean="0">
                              <a:latin typeface="Cambria Math" panose="02040503050406030204" pitchFamily="18" charset="0"/>
                              <a:ea typeface="Cambria Math" panose="02040503050406030204" pitchFamily="18" charset="0"/>
                            </a:rPr>
                            <m:t>1,2</m:t>
                          </m:r>
                        </m:sub>
                      </m:sSub>
                      <m:r>
                        <a:rPr lang="en-GB" sz="2500" b="0" i="1" smtClean="0">
                          <a:latin typeface="Cambria Math" panose="02040503050406030204" pitchFamily="18" charset="0"/>
                          <a:ea typeface="Cambria Math" panose="02040503050406030204" pitchFamily="18" charset="0"/>
                        </a:rPr>
                        <m:t>=0,</m:t>
                      </m:r>
                      <m:r>
                        <a:rPr lang="en-GB" sz="2500" i="1">
                          <a:latin typeface="Cambria Math" panose="02040503050406030204" pitchFamily="18" charset="0"/>
                        </a:rPr>
                        <m:t>−2</m:t>
                      </m:r>
                      <m:rad>
                        <m:radPr>
                          <m:degHide m:val="on"/>
                          <m:ctrlPr>
                            <a:rPr lang="en-GB" sz="2500" i="1">
                              <a:latin typeface="Cambria Math" panose="02040503050406030204" pitchFamily="18" charset="0"/>
                            </a:rPr>
                          </m:ctrlPr>
                        </m:radPr>
                        <m:deg/>
                        <m:e>
                          <m:f>
                            <m:fPr>
                              <m:ctrlPr>
                                <a:rPr lang="en-GB" sz="2500" i="1">
                                  <a:latin typeface="Cambria Math" panose="02040503050406030204" pitchFamily="18" charset="0"/>
                                </a:rPr>
                              </m:ctrlPr>
                            </m:fPr>
                            <m:num>
                              <m:r>
                                <a:rPr lang="en-GB" sz="2500" i="1">
                                  <a:latin typeface="Cambria Math" panose="02040503050406030204" pitchFamily="18" charset="0"/>
                                </a:rPr>
                                <m:t>𝑚𝑔</m:t>
                              </m:r>
                            </m:num>
                            <m:den>
                              <m:r>
                                <a:rPr lang="en-GB" sz="2500" i="1">
                                  <a:latin typeface="Cambria Math" panose="02040503050406030204" pitchFamily="18" charset="0"/>
                                </a:rPr>
                                <m:t>𝑐</m:t>
                              </m:r>
                            </m:den>
                          </m:f>
                        </m:e>
                      </m:rad>
                    </m:oMath>
                  </m:oMathPara>
                </a14:m>
                <a:endParaRPr lang="LID4096" sz="2500" i="1"/>
              </a:p>
            </p:txBody>
          </p:sp>
        </mc:Choice>
        <mc:Fallback xmlns="">
          <p:sp>
            <p:nvSpPr>
              <p:cNvPr id="8" name="Tekstvak 7">
                <a:extLst>
                  <a:ext uri="{FF2B5EF4-FFF2-40B4-BE49-F238E27FC236}">
                    <a16:creationId xmlns:a16="http://schemas.microsoft.com/office/drawing/2014/main" id="{C0A6A7B4-126B-474D-75B5-B429F0B6C3A9}"/>
                  </a:ext>
                </a:extLst>
              </p:cNvPr>
              <p:cNvSpPr txBox="1">
                <a:spLocks noRot="1" noChangeAspect="1" noMove="1" noResize="1" noEditPoints="1" noAdjustHandles="1" noChangeArrowheads="1" noChangeShapeType="1" noTextEdit="1"/>
              </p:cNvSpPr>
              <p:nvPr/>
            </p:nvSpPr>
            <p:spPr>
              <a:xfrm>
                <a:off x="7016750" y="4387850"/>
                <a:ext cx="2421496" cy="93942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6982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2910E-6232-1464-4925-44E218D65D4A}"/>
              </a:ext>
            </a:extLst>
          </p:cNvPr>
          <p:cNvSpPr>
            <a:spLocks noGrp="1"/>
          </p:cNvSpPr>
          <p:nvPr>
            <p:ph type="title"/>
          </p:nvPr>
        </p:nvSpPr>
        <p:spPr/>
        <p:txBody>
          <a:bodyPr/>
          <a:lstStyle/>
          <a:p>
            <a:r>
              <a:rPr lang="en-GB"/>
              <a:t>Competition model</a:t>
            </a:r>
            <a:endParaRPr lang="LID4096"/>
          </a:p>
        </p:txBody>
      </p:sp>
      <p:sp>
        <p:nvSpPr>
          <p:cNvPr id="4" name="Tijdelijke aanduiding voor dianummer 3">
            <a:extLst>
              <a:ext uri="{FF2B5EF4-FFF2-40B4-BE49-F238E27FC236}">
                <a16:creationId xmlns:a16="http://schemas.microsoft.com/office/drawing/2014/main" id="{81465573-4893-55AA-ECC9-B1D83A9F9475}"/>
              </a:ext>
            </a:extLst>
          </p:cNvPr>
          <p:cNvSpPr>
            <a:spLocks noGrp="1"/>
          </p:cNvSpPr>
          <p:nvPr>
            <p:ph type="sldNum" sz="quarter" idx="12"/>
          </p:nvPr>
        </p:nvSpPr>
        <p:spPr/>
        <p:txBody>
          <a:bodyPr/>
          <a:lstStyle/>
          <a:p>
            <a:fld id="{7AE184E0-0BD4-4705-A12B-9B71DDE63301}" type="slidenum">
              <a:rPr lang="nl-BE" noProof="0" smtClean="0"/>
              <a:t>38</a:t>
            </a:fld>
            <a:endParaRPr lang="nl-BE" noProof="0"/>
          </a:p>
        </p:txBody>
      </p:sp>
      <p:pic>
        <p:nvPicPr>
          <p:cNvPr id="2050" name="Picture 2" descr="A sheep-herding rabbit – Why Evolution Is True">
            <a:extLst>
              <a:ext uri="{FF2B5EF4-FFF2-40B4-BE49-F238E27FC236}">
                <a16:creationId xmlns:a16="http://schemas.microsoft.com/office/drawing/2014/main" id="{891F0C2C-8C0F-A1B0-7B17-8BD435B63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7292" y="3929098"/>
            <a:ext cx="2688112" cy="19273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specific competition is the competition between species">
            <a:extLst>
              <a:ext uri="{FF2B5EF4-FFF2-40B4-BE49-F238E27FC236}">
                <a16:creationId xmlns:a16="http://schemas.microsoft.com/office/drawing/2014/main" id="{A3F08605-F651-EA08-0613-FC9D8C8564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2134" y="934135"/>
            <a:ext cx="2992152" cy="19947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FB704046-B533-85FC-B2B8-6EFA8289E9E9}"/>
                  </a:ext>
                </a:extLst>
              </p:cNvPr>
              <p:cNvSpPr txBox="1"/>
              <p:nvPr/>
            </p:nvSpPr>
            <p:spPr>
              <a:xfrm>
                <a:off x="3651697" y="5876718"/>
                <a:ext cx="3356432" cy="830677"/>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nl-BE" sz="2500" i="1" smtClean="0">
                              <a:latin typeface="Cambria Math" panose="02040503050406030204" pitchFamily="18" charset="0"/>
                            </a:rPr>
                          </m:ctrlPr>
                        </m:dPr>
                        <m:e>
                          <m:m>
                            <m:mPr>
                              <m:mcs>
                                <m:mc>
                                  <m:mcPr>
                                    <m:count m:val="1"/>
                                    <m:mcJc m:val="center"/>
                                  </m:mcPr>
                                </m:mc>
                              </m:mcs>
                              <m:ctrlPr>
                                <a:rPr lang="nl-BE" sz="2500" i="1" smtClean="0">
                                  <a:latin typeface="Cambria Math" panose="02040503050406030204" pitchFamily="18" charset="0"/>
                                </a:rPr>
                              </m:ctrlPr>
                            </m:mPr>
                            <m:mr>
                              <m:e>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b="0" i="1" smtClean="0">
                                        <a:latin typeface="Cambria Math" panose="02040503050406030204" pitchFamily="18" charset="0"/>
                                      </a:rPr>
                                      <m:t>1</m:t>
                                    </m:r>
                                  </m:sub>
                                </m:sSub>
                              </m:e>
                            </m:mr>
                            <m:mr>
                              <m:e>
                                <m:sSub>
                                  <m:sSubPr>
                                    <m:ctrlPr>
                                      <a:rPr lang="en-GB" sz="2500" i="1">
                                        <a:latin typeface="Cambria Math" panose="02040503050406030204" pitchFamily="18" charset="0"/>
                                      </a:rPr>
                                    </m:ctrlPr>
                                  </m:sSubPr>
                                  <m:e>
                                    <m:acc>
                                      <m:accPr>
                                        <m:chr m:val="̅"/>
                                        <m:ctrlPr>
                                          <a:rPr lang="en-GB" sz="2500" i="1">
                                            <a:latin typeface="Cambria Math" panose="02040503050406030204" pitchFamily="18" charset="0"/>
                                          </a:rPr>
                                        </m:ctrlPr>
                                      </m:accPr>
                                      <m:e>
                                        <m:r>
                                          <a:rPr lang="en-GB" sz="2500" i="1">
                                            <a:latin typeface="Cambria Math" panose="02040503050406030204" pitchFamily="18" charset="0"/>
                                          </a:rPr>
                                          <m:t>𝑥</m:t>
                                        </m:r>
                                      </m:e>
                                    </m:acc>
                                  </m:e>
                                  <m:sub>
                                    <m:r>
                                      <a:rPr lang="en-GB" sz="2500" i="1">
                                        <a:latin typeface="Cambria Math" panose="02040503050406030204" pitchFamily="18" charset="0"/>
                                      </a:rPr>
                                      <m:t>2</m:t>
                                    </m:r>
                                  </m:sub>
                                </m:sSub>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smtClean="0">
                                  <a:latin typeface="Cambria Math" panose="02040503050406030204" pitchFamily="18" charset="0"/>
                                </a:rPr>
                              </m:ctrlPr>
                            </m:mPr>
                            <m:mr>
                              <m:e>
                                <m:r>
                                  <a:rPr lang="en-GB" sz="2500" b="0" i="1" smtClean="0">
                                    <a:latin typeface="Cambria Math" panose="02040503050406030204" pitchFamily="18" charset="0"/>
                                  </a:rPr>
                                  <m:t>0</m:t>
                                </m:r>
                              </m:e>
                            </m:mr>
                            <m:mr>
                              <m:e>
                                <m:r>
                                  <a:rPr lang="en-GB" sz="2500" b="0" i="1" smtClean="0">
                                    <a:latin typeface="Cambria Math" panose="02040503050406030204" pitchFamily="18" charset="0"/>
                                  </a:rPr>
                                  <m:t>0</m:t>
                                </m:r>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a:latin typeface="Cambria Math" panose="02040503050406030204" pitchFamily="18" charset="0"/>
                                </a:rPr>
                              </m:ctrlPr>
                            </m:mPr>
                            <m:mr>
                              <m:e>
                                <m:r>
                                  <a:rPr lang="en-GB" sz="2500" i="1">
                                    <a:latin typeface="Cambria Math" panose="02040503050406030204" pitchFamily="18" charset="0"/>
                                  </a:rPr>
                                  <m:t>0</m:t>
                                </m:r>
                              </m:e>
                            </m:mr>
                            <m:mr>
                              <m:e>
                                <m:r>
                                  <a:rPr lang="en-GB" sz="2500" b="0" i="1" smtClean="0">
                                    <a:latin typeface="Cambria Math" panose="02040503050406030204" pitchFamily="18" charset="0"/>
                                  </a:rPr>
                                  <m:t>2</m:t>
                                </m:r>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a:latin typeface="Cambria Math" panose="02040503050406030204" pitchFamily="18" charset="0"/>
                                </a:rPr>
                              </m:ctrlPr>
                            </m:mPr>
                            <m:mr>
                              <m:e>
                                <m:r>
                                  <m:rPr>
                                    <m:brk m:alnAt="7"/>
                                  </m:rPr>
                                  <a:rPr lang="en-GB" sz="2500" b="0" i="1" smtClean="0">
                                    <a:latin typeface="Cambria Math" panose="02040503050406030204" pitchFamily="18" charset="0"/>
                                  </a:rPr>
                                  <m:t>3</m:t>
                                </m:r>
                              </m:e>
                            </m:mr>
                            <m:mr>
                              <m:e>
                                <m:r>
                                  <a:rPr lang="en-GB" sz="2500" i="1">
                                    <a:latin typeface="Cambria Math" panose="02040503050406030204" pitchFamily="18" charset="0"/>
                                  </a:rPr>
                                  <m:t>0</m:t>
                                </m:r>
                              </m:e>
                            </m:mr>
                          </m:m>
                        </m:e>
                      </m:d>
                      <m:r>
                        <a:rPr lang="en-GB" sz="2500" b="0" i="1" smtClean="0">
                          <a:latin typeface="Cambria Math" panose="02040503050406030204" pitchFamily="18" charset="0"/>
                        </a:rPr>
                        <m:t>,</m:t>
                      </m:r>
                      <m:d>
                        <m:dPr>
                          <m:begChr m:val="["/>
                          <m:endChr m:val="]"/>
                          <m:ctrlPr>
                            <a:rPr lang="nl-BE" sz="2500" i="1">
                              <a:latin typeface="Cambria Math" panose="02040503050406030204" pitchFamily="18" charset="0"/>
                            </a:rPr>
                          </m:ctrlPr>
                        </m:dPr>
                        <m:e>
                          <m:m>
                            <m:mPr>
                              <m:mcs>
                                <m:mc>
                                  <m:mcPr>
                                    <m:count m:val="1"/>
                                    <m:mcJc m:val="center"/>
                                  </m:mcPr>
                                </m:mc>
                              </m:mcs>
                              <m:ctrlPr>
                                <a:rPr lang="nl-BE" sz="2500" i="1" smtClean="0">
                                  <a:latin typeface="Cambria Math" panose="02040503050406030204" pitchFamily="18" charset="0"/>
                                </a:rPr>
                              </m:ctrlPr>
                            </m:mPr>
                            <m:mr>
                              <m:e>
                                <m:r>
                                  <m:rPr>
                                    <m:brk m:alnAt="7"/>
                                  </m:rPr>
                                  <a:rPr lang="en-GB" sz="2500" b="0" i="1" smtClean="0">
                                    <a:latin typeface="Cambria Math" panose="02040503050406030204" pitchFamily="18" charset="0"/>
                                  </a:rPr>
                                  <m:t>1</m:t>
                                </m:r>
                              </m:e>
                            </m:mr>
                            <m:mr>
                              <m:e>
                                <m:r>
                                  <a:rPr lang="en-GB" sz="2500" b="0" i="1" smtClean="0">
                                    <a:latin typeface="Cambria Math" panose="02040503050406030204" pitchFamily="18" charset="0"/>
                                  </a:rPr>
                                  <m:t>1</m:t>
                                </m:r>
                              </m:e>
                            </m:mr>
                          </m:m>
                        </m:e>
                      </m:d>
                    </m:oMath>
                  </m:oMathPara>
                </a14:m>
                <a:endParaRPr lang="LID4096" sz="2500"/>
              </a:p>
            </p:txBody>
          </p:sp>
        </mc:Choice>
        <mc:Fallback xmlns="">
          <p:sp>
            <p:nvSpPr>
              <p:cNvPr id="8" name="Tekstvak 7">
                <a:extLst>
                  <a:ext uri="{FF2B5EF4-FFF2-40B4-BE49-F238E27FC236}">
                    <a16:creationId xmlns:a16="http://schemas.microsoft.com/office/drawing/2014/main" id="{FB704046-B533-85FC-B2B8-6EFA8289E9E9}"/>
                  </a:ext>
                </a:extLst>
              </p:cNvPr>
              <p:cNvSpPr txBox="1">
                <a:spLocks noRot="1" noChangeAspect="1" noMove="1" noResize="1" noEditPoints="1" noAdjustHandles="1" noChangeArrowheads="1" noChangeShapeType="1" noTextEdit="1"/>
              </p:cNvSpPr>
              <p:nvPr/>
            </p:nvSpPr>
            <p:spPr>
              <a:xfrm>
                <a:off x="3651697" y="5876718"/>
                <a:ext cx="3356432" cy="830677"/>
              </a:xfrm>
              <a:prstGeom prst="rect">
                <a:avLst/>
              </a:prstGeom>
              <a:blipFill>
                <a:blip r:embed="rId4"/>
                <a:stretch>
                  <a:fillRect/>
                </a:stretch>
              </a:blipFill>
            </p:spPr>
            <p:txBody>
              <a:bodyPr/>
              <a:lstStyle/>
              <a:p>
                <a:r>
                  <a:rPr lang="en-US">
                    <a:noFill/>
                  </a:rPr>
                  <a:t> </a:t>
                </a:r>
              </a:p>
            </p:txBody>
          </p:sp>
        </mc:Fallback>
      </mc:AlternateContent>
      <p:pic>
        <p:nvPicPr>
          <p:cNvPr id="10" name="Afbeelding 9">
            <a:extLst>
              <a:ext uri="{FF2B5EF4-FFF2-40B4-BE49-F238E27FC236}">
                <a16:creationId xmlns:a16="http://schemas.microsoft.com/office/drawing/2014/main" id="{36ACE4D5-7BD5-84D4-3046-25736042DB21}"/>
              </a:ext>
            </a:extLst>
          </p:cNvPr>
          <p:cNvPicPr>
            <a:picLocks noChangeAspect="1"/>
          </p:cNvPicPr>
          <p:nvPr/>
        </p:nvPicPr>
        <p:blipFill>
          <a:blip r:embed="rId5"/>
          <a:stretch>
            <a:fillRect/>
          </a:stretch>
        </p:blipFill>
        <p:spPr>
          <a:xfrm>
            <a:off x="752388" y="1218080"/>
            <a:ext cx="5353050" cy="3543300"/>
          </a:xfrm>
          <a:prstGeom prst="rect">
            <a:avLst/>
          </a:prstGeom>
        </p:spPr>
      </p:pic>
      <p:cxnSp>
        <p:nvCxnSpPr>
          <p:cNvPr id="5" name="Rechte verbindingslijn met pijl 4">
            <a:extLst>
              <a:ext uri="{FF2B5EF4-FFF2-40B4-BE49-F238E27FC236}">
                <a16:creationId xmlns:a16="http://schemas.microsoft.com/office/drawing/2014/main" id="{4171159E-72DE-DF25-9B74-8DDD5DB0C52F}"/>
              </a:ext>
            </a:extLst>
          </p:cNvPr>
          <p:cNvCxnSpPr>
            <a:cxnSpLocks/>
          </p:cNvCxnSpPr>
          <p:nvPr/>
        </p:nvCxnSpPr>
        <p:spPr>
          <a:xfrm flipV="1">
            <a:off x="1789512" y="3429000"/>
            <a:ext cx="839218" cy="1575866"/>
          </a:xfrm>
          <a:prstGeom prst="straightConnector1">
            <a:avLst/>
          </a:prstGeom>
          <a:ln w="7620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7" name="Tekstvak 6">
            <a:extLst>
              <a:ext uri="{FF2B5EF4-FFF2-40B4-BE49-F238E27FC236}">
                <a16:creationId xmlns:a16="http://schemas.microsoft.com/office/drawing/2014/main" id="{E2D2E12A-20C1-10D9-0EB2-5B7E5515F69C}"/>
              </a:ext>
            </a:extLst>
          </p:cNvPr>
          <p:cNvSpPr txBox="1"/>
          <p:nvPr/>
        </p:nvSpPr>
        <p:spPr>
          <a:xfrm>
            <a:off x="906984" y="4903438"/>
            <a:ext cx="6795450" cy="973280"/>
          </a:xfrm>
          <a:prstGeom prst="rect">
            <a:avLst/>
          </a:prstGeom>
          <a:noFill/>
        </p:spPr>
        <p:txBody>
          <a:bodyPr wrap="none" rtlCol="0">
            <a:spAutoFit/>
          </a:bodyPr>
          <a:lstStyle/>
          <a:p>
            <a:pPr algn="l">
              <a:lnSpc>
                <a:spcPct val="120000"/>
              </a:lnSpc>
            </a:pPr>
            <a:r>
              <a:rPr lang="nl-BE" sz="2500" err="1"/>
              <a:t>Intervene</a:t>
            </a:r>
            <a:r>
              <a:rPr lang="nl-BE" sz="2500"/>
              <a:t> </a:t>
            </a:r>
            <a:r>
              <a:rPr lang="nl-BE" sz="2500" err="1"/>
              <a:t>by</a:t>
            </a:r>
            <a:r>
              <a:rPr lang="nl-BE" sz="2500"/>
              <a:t> </a:t>
            </a:r>
            <a:r>
              <a:rPr lang="nl-BE" sz="2500" err="1"/>
              <a:t>adding</a:t>
            </a:r>
            <a:r>
              <a:rPr lang="nl-BE" sz="2500"/>
              <a:t>/</a:t>
            </a:r>
            <a:r>
              <a:rPr lang="nl-BE" sz="2500" err="1"/>
              <a:t>removing</a:t>
            </a:r>
            <a:r>
              <a:rPr lang="nl-BE" sz="2500"/>
              <a:t> </a:t>
            </a:r>
            <a:r>
              <a:rPr lang="nl-BE" sz="2500" err="1"/>
              <a:t>sheep</a:t>
            </a:r>
            <a:r>
              <a:rPr lang="nl-BE" sz="2500"/>
              <a:t> or </a:t>
            </a:r>
            <a:r>
              <a:rPr lang="nl-BE" sz="2500" err="1"/>
              <a:t>rabbits</a:t>
            </a:r>
            <a:endParaRPr lang="nl-BE" sz="2500"/>
          </a:p>
          <a:p>
            <a:pPr algn="l">
              <a:lnSpc>
                <a:spcPct val="120000"/>
              </a:lnSpc>
            </a:pPr>
            <a:r>
              <a:rPr lang="nl-BE" sz="2500"/>
              <a:t>=FEEDBACK </a:t>
            </a:r>
          </a:p>
        </p:txBody>
      </p:sp>
    </p:spTree>
    <p:extLst>
      <p:ext uri="{BB962C8B-B14F-4D97-AF65-F5344CB8AC3E}">
        <p14:creationId xmlns:p14="http://schemas.microsoft.com/office/powerpoint/2010/main" val="131494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4CEA5-7C17-C652-5837-E1ACFC8ADF3C}"/>
              </a:ext>
            </a:extLst>
          </p:cNvPr>
          <p:cNvSpPr>
            <a:spLocks noGrp="1"/>
          </p:cNvSpPr>
          <p:nvPr>
            <p:ph type="title"/>
          </p:nvPr>
        </p:nvSpPr>
        <p:spPr/>
        <p:txBody>
          <a:bodyPr/>
          <a:lstStyle/>
          <a:p>
            <a:r>
              <a:rPr lang="nl-BE"/>
              <a:t>‘</a:t>
            </a:r>
            <a:r>
              <a:rPr lang="nl-BE" err="1"/>
              <a:t>Forced</a:t>
            </a:r>
            <a:r>
              <a:rPr lang="nl-BE"/>
              <a:t>’ response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A169512-9D06-8C6D-EC71-3D808A34928F}"/>
                  </a:ext>
                </a:extLst>
              </p:cNvPr>
              <p:cNvSpPr>
                <a:spLocks noGrp="1"/>
              </p:cNvSpPr>
              <p:nvPr>
                <p:ph idx="1"/>
              </p:nvPr>
            </p:nvSpPr>
            <p:spPr/>
            <p:txBody>
              <a:bodyPr>
                <a:normAutofit fontScale="77500" lnSpcReduction="20000"/>
              </a:bodyPr>
              <a:lstStyle/>
              <a:p>
                <a14:m>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𝐴𝑥</m:t>
                    </m:r>
                    <m:r>
                      <a:rPr lang="en-GB" sz="3600" b="0" i="1" smtClean="0">
                        <a:latin typeface="Cambria Math" panose="02040503050406030204" pitchFamily="18" charset="0"/>
                      </a:rPr>
                      <m:t>+</m:t>
                    </m:r>
                    <m:r>
                      <a:rPr lang="en-GB" sz="3600" b="0" i="1" smtClean="0">
                        <a:latin typeface="Cambria Math" panose="02040503050406030204" pitchFamily="18" charset="0"/>
                      </a:rPr>
                      <m:t>𝐵𝑢</m:t>
                    </m:r>
                  </m:oMath>
                </a14:m>
                <a:endParaRPr lang="en-GB" sz="3600" b="0" i="1">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 </m:t>
                    </m:r>
                    <m:nary>
                      <m:naryPr>
                        <m:limLoc m:val="undOvr"/>
                        <m:ctrlPr>
                          <a:rPr lang="en-GB" b="0" i="1" smtClean="0">
                            <a:latin typeface="Cambria Math" panose="02040503050406030204" pitchFamily="18" charset="0"/>
                          </a:rPr>
                        </m:ctrlPr>
                      </m:naryPr>
                      <m:sub>
                        <m:r>
                          <m:rPr>
                            <m:brk m:alnAt="24"/>
                          </m:rPr>
                          <a:rPr lang="en-GB" b="0" i="1" smtClean="0">
                            <a:latin typeface="Cambria Math" panose="02040503050406030204" pitchFamily="18" charset="0"/>
                          </a:rPr>
                          <m:t>0</m:t>
                        </m:r>
                      </m:sub>
                      <m:sup>
                        <m:r>
                          <a:rPr lang="en-GB" b="0" i="1" smtClean="0">
                            <a:latin typeface="Cambria Math" panose="02040503050406030204" pitchFamily="18" charset="0"/>
                          </a:rPr>
                          <m:t>𝑡</m:t>
                        </m:r>
                      </m:sup>
                      <m:e>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𝐴</m:t>
                            </m:r>
                            <m:d>
                              <m:dPr>
                                <m:ctrlPr>
                                  <a:rPr lang="en-GB" b="0" i="1" smtClean="0">
                                    <a:latin typeface="Cambria Math" panose="02040503050406030204" pitchFamily="18" charset="0"/>
                                  </a:rPr>
                                </m:ctrlPr>
                              </m:dPr>
                              <m:e>
                                <m:r>
                                  <a:rPr lang="en-GB" i="1">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𝜏</m:t>
                                </m:r>
                              </m:e>
                            </m:d>
                          </m:sup>
                        </m:sSup>
                        <m:r>
                          <a:rPr lang="en-GB" b="0" i="1" smtClean="0">
                            <a:latin typeface="Cambria Math" panose="02040503050406030204" pitchFamily="18" charset="0"/>
                          </a:rPr>
                          <m:t>𝐵𝑢</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𝜏</m:t>
                            </m:r>
                          </m:e>
                        </m:d>
                        <m:r>
                          <a:rPr lang="en-GB" b="0" i="1" smtClean="0">
                            <a:latin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𝜏</m:t>
                        </m:r>
                      </m:e>
                    </m:nary>
                  </m:oMath>
                </a14:m>
                <a:r>
                  <a:rPr lang="nl-BE"/>
                  <a:t>  (</a:t>
                </a:r>
                <a:r>
                  <a:rPr lang="nl-BE" err="1"/>
                  <a:t>convolution</a:t>
                </a:r>
                <a:r>
                  <a:rPr lang="nl-BE"/>
                  <a:t> </a:t>
                </a:r>
                <a:r>
                  <a:rPr lang="nl-BE" err="1"/>
                  <a:t>integral</a:t>
                </a:r>
                <a:r>
                  <a:rPr lang="nl-BE"/>
                  <a:t>)</a:t>
                </a:r>
              </a:p>
              <a:p>
                <a:endParaRPr lang="nl-BE"/>
              </a:p>
              <a:p>
                <a:r>
                  <a:rPr lang="nl-BE" err="1"/>
                  <a:t>Forced</a:t>
                </a:r>
                <a:r>
                  <a:rPr lang="nl-BE"/>
                  <a:t> response</a:t>
                </a:r>
              </a:p>
              <a:p>
                <a:pPr lvl="1"/>
                <a:r>
                  <a:rPr lang="nl-BE" err="1"/>
                  <a:t>Transient</a:t>
                </a:r>
                <a:r>
                  <a:rPr lang="nl-BE"/>
                  <a:t> </a:t>
                </a:r>
                <a:r>
                  <a:rPr lang="nl-BE" err="1"/>
                  <a:t>determined</a:t>
                </a:r>
                <a:r>
                  <a:rPr lang="nl-BE"/>
                  <a:t> </a:t>
                </a:r>
                <a:r>
                  <a:rPr lang="nl-BE" err="1"/>
                  <a:t>by</a:t>
                </a:r>
                <a:r>
                  <a:rPr lang="nl-BE"/>
                  <a:t> </a:t>
                </a:r>
                <a:r>
                  <a:rPr lang="nl-BE" err="1"/>
                  <a:t>eigenvalues</a:t>
                </a:r>
                <a:r>
                  <a:rPr lang="nl-BE"/>
                  <a:t> &amp; </a:t>
                </a:r>
                <a:r>
                  <a:rPr lang="nl-BE" err="1"/>
                  <a:t>vectors</a:t>
                </a:r>
                <a:endParaRPr lang="nl-BE"/>
              </a:p>
              <a:p>
                <a:pPr lvl="1"/>
                <a:r>
                  <a:rPr lang="nl-BE"/>
                  <a:t>Steady state part, </a:t>
                </a:r>
                <a:r>
                  <a:rPr lang="nl-BE" err="1"/>
                  <a:t>weighted</a:t>
                </a:r>
                <a:r>
                  <a:rPr lang="nl-BE"/>
                  <a:t> </a:t>
                </a:r>
                <a:r>
                  <a:rPr lang="nl-BE" err="1"/>
                  <a:t>version</a:t>
                </a:r>
                <a:r>
                  <a:rPr lang="nl-BE"/>
                  <a:t> of u</a:t>
                </a:r>
              </a:p>
              <a:p>
                <a:endParaRPr lang="nl-BE"/>
              </a:p>
              <a:p>
                <a:r>
                  <a:rPr lang="nl-BE"/>
                  <a:t>Python </a:t>
                </a:r>
                <a:r>
                  <a:rPr lang="nl-BE" err="1"/>
                  <a:t>example</a:t>
                </a:r>
                <a:r>
                  <a:rPr lang="nl-BE"/>
                  <a:t>: Intro </a:t>
                </a:r>
                <a:r>
                  <a:rPr lang="nl-BE" err="1"/>
                  <a:t>to</a:t>
                </a:r>
                <a:r>
                  <a:rPr lang="nl-BE"/>
                  <a:t> control </a:t>
                </a:r>
                <a:r>
                  <a:rPr lang="nl-BE" err="1"/>
                  <a:t>toolbox</a:t>
                </a:r>
                <a:endParaRPr lang="nl-BE"/>
              </a:p>
              <a:p>
                <a:r>
                  <a:rPr lang="nl-BE"/>
                  <a:t>Response </a:t>
                </a:r>
                <a:r>
                  <a:rPr lang="nl-BE" err="1"/>
                  <a:t>to</a:t>
                </a:r>
                <a:r>
                  <a:rPr lang="nl-BE"/>
                  <a:t> </a:t>
                </a:r>
                <a:r>
                  <a:rPr lang="nl-BE" err="1"/>
                  <a:t>frequency</a:t>
                </a:r>
                <a:r>
                  <a:rPr lang="nl-BE"/>
                  <a:t>: </a:t>
                </a:r>
                <a:r>
                  <a:rPr lang="nl-BE" err="1"/>
                  <a:t>gain</a:t>
                </a:r>
                <a:r>
                  <a:rPr lang="nl-BE"/>
                  <a:t> </a:t>
                </a:r>
                <a:r>
                  <a:rPr lang="nl-BE" err="1"/>
                  <a:t>and</a:t>
                </a:r>
                <a:r>
                  <a:rPr lang="nl-BE"/>
                  <a:t> </a:t>
                </a:r>
                <a:r>
                  <a:rPr lang="nl-BE" err="1"/>
                  <a:t>phase</a:t>
                </a:r>
                <a:endParaRPr lang="nl-BE"/>
              </a:p>
              <a:p>
                <a:endParaRPr lang="nl-BE"/>
              </a:p>
              <a:p>
                <a:r>
                  <a:rPr lang="nl-BE"/>
                  <a:t>See later (Input/Output &amp; Laplace)</a:t>
                </a:r>
              </a:p>
            </p:txBody>
          </p:sp>
        </mc:Choice>
        <mc:Fallback xmlns="">
          <p:sp>
            <p:nvSpPr>
              <p:cNvPr id="3" name="Tijdelijke aanduiding voor inhoud 2">
                <a:extLst>
                  <a:ext uri="{FF2B5EF4-FFF2-40B4-BE49-F238E27FC236}">
                    <a16:creationId xmlns:a16="http://schemas.microsoft.com/office/drawing/2014/main" id="{DA169512-9D06-8C6D-EC71-3D808A34928F}"/>
                  </a:ext>
                </a:extLst>
              </p:cNvPr>
              <p:cNvSpPr>
                <a:spLocks noGrp="1" noRot="1" noChangeAspect="1" noMove="1" noResize="1" noEditPoints="1" noAdjustHandles="1" noChangeArrowheads="1" noChangeShapeType="1" noTextEdit="1"/>
              </p:cNvSpPr>
              <p:nvPr>
                <p:ph idx="1"/>
              </p:nvPr>
            </p:nvSpPr>
            <p:spPr>
              <a:blipFill>
                <a:blip r:embed="rId2"/>
                <a:stretch>
                  <a:fillRect l="-276" b="-3109"/>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C6141F28-E23F-BB0A-4D7E-6B90B372D948}"/>
              </a:ext>
            </a:extLst>
          </p:cNvPr>
          <p:cNvSpPr>
            <a:spLocks noGrp="1"/>
          </p:cNvSpPr>
          <p:nvPr>
            <p:ph type="sldNum" sz="quarter" idx="12"/>
          </p:nvPr>
        </p:nvSpPr>
        <p:spPr/>
        <p:txBody>
          <a:bodyPr/>
          <a:lstStyle/>
          <a:p>
            <a:fld id="{7AE184E0-0BD4-4705-A12B-9B71DDE63301}" type="slidenum">
              <a:rPr lang="nl-BE" noProof="0" smtClean="0"/>
              <a:t>39</a:t>
            </a:fld>
            <a:endParaRPr lang="nl-BE" noProof="0"/>
          </a:p>
        </p:txBody>
      </p:sp>
    </p:spTree>
    <p:extLst>
      <p:ext uri="{BB962C8B-B14F-4D97-AF65-F5344CB8AC3E}">
        <p14:creationId xmlns:p14="http://schemas.microsoft.com/office/powerpoint/2010/main" val="26072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BC5B6-E1C6-427C-1207-8D07C9251B26}"/>
              </a:ext>
            </a:extLst>
          </p:cNvPr>
          <p:cNvSpPr>
            <a:spLocks noGrp="1"/>
          </p:cNvSpPr>
          <p:nvPr>
            <p:ph type="ctrTitle"/>
          </p:nvPr>
        </p:nvSpPr>
        <p:spPr/>
        <p:txBody>
          <a:bodyPr/>
          <a:lstStyle/>
          <a:p>
            <a:r>
              <a:rPr lang="nl-BE"/>
              <a:t>Control: An </a:t>
            </a:r>
            <a:r>
              <a:rPr lang="nl-BE" err="1"/>
              <a:t>overview</a:t>
            </a:r>
            <a:endParaRPr lang="nl-BE"/>
          </a:p>
        </p:txBody>
      </p:sp>
      <p:sp>
        <p:nvSpPr>
          <p:cNvPr id="3" name="Tijdelijke aanduiding voor dianummer 2">
            <a:extLst>
              <a:ext uri="{FF2B5EF4-FFF2-40B4-BE49-F238E27FC236}">
                <a16:creationId xmlns:a16="http://schemas.microsoft.com/office/drawing/2014/main" id="{3B3E5CA5-C932-BF62-12FF-004A75FFE0B6}"/>
              </a:ext>
            </a:extLst>
          </p:cNvPr>
          <p:cNvSpPr>
            <a:spLocks noGrp="1"/>
          </p:cNvSpPr>
          <p:nvPr>
            <p:ph type="sldNum" sz="quarter" idx="4"/>
          </p:nvPr>
        </p:nvSpPr>
        <p:spPr/>
        <p:txBody>
          <a:bodyPr/>
          <a:lstStyle/>
          <a:p>
            <a:fld id="{7AE184E0-0BD4-4705-A12B-9B71DDE63301}" type="slidenum">
              <a:rPr lang="nl-BE" noProof="0" smtClean="0"/>
              <a:pPr/>
              <a:t>4</a:t>
            </a:fld>
            <a:endParaRPr lang="nl-BE" noProof="0"/>
          </a:p>
        </p:txBody>
      </p:sp>
    </p:spTree>
    <p:extLst>
      <p:ext uri="{BB962C8B-B14F-4D97-AF65-F5344CB8AC3E}">
        <p14:creationId xmlns:p14="http://schemas.microsoft.com/office/powerpoint/2010/main" val="65930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04E73A-B9E2-BD15-F136-41C6729C3AF1}"/>
              </a:ext>
            </a:extLst>
          </p:cNvPr>
          <p:cNvSpPr>
            <a:spLocks noGrp="1"/>
          </p:cNvSpPr>
          <p:nvPr>
            <p:ph type="title"/>
          </p:nvPr>
        </p:nvSpPr>
        <p:spPr/>
        <p:txBody>
          <a:bodyPr/>
          <a:lstStyle/>
          <a:p>
            <a:r>
              <a:rPr lang="en-GB"/>
              <a:t>Example forced: Suspension</a:t>
            </a:r>
            <a:endParaRPr lang="LID4096"/>
          </a:p>
        </p:txBody>
      </p:sp>
      <p:sp>
        <p:nvSpPr>
          <p:cNvPr id="4" name="Tijdelijke aanduiding voor dianummer 3">
            <a:extLst>
              <a:ext uri="{FF2B5EF4-FFF2-40B4-BE49-F238E27FC236}">
                <a16:creationId xmlns:a16="http://schemas.microsoft.com/office/drawing/2014/main" id="{88586CCA-CBF3-8D21-7837-281949BA4185}"/>
              </a:ext>
            </a:extLst>
          </p:cNvPr>
          <p:cNvSpPr>
            <a:spLocks noGrp="1"/>
          </p:cNvSpPr>
          <p:nvPr>
            <p:ph type="sldNum" sz="quarter" idx="12"/>
          </p:nvPr>
        </p:nvSpPr>
        <p:spPr/>
        <p:txBody>
          <a:bodyPr/>
          <a:lstStyle/>
          <a:p>
            <a:fld id="{7AE184E0-0BD4-4705-A12B-9B71DDE63301}" type="slidenum">
              <a:rPr lang="nl-BE" noProof="0" smtClean="0"/>
              <a:t>40</a:t>
            </a:fld>
            <a:endParaRPr lang="nl-BE" noProof="0"/>
          </a:p>
        </p:txBody>
      </p:sp>
      <p:pic>
        <p:nvPicPr>
          <p:cNvPr id="6" name="Afbeelding 5">
            <a:extLst>
              <a:ext uri="{FF2B5EF4-FFF2-40B4-BE49-F238E27FC236}">
                <a16:creationId xmlns:a16="http://schemas.microsoft.com/office/drawing/2014/main" id="{1EF23D73-CF7E-3831-77EE-1AE6DBF581A8}"/>
              </a:ext>
            </a:extLst>
          </p:cNvPr>
          <p:cNvPicPr>
            <a:picLocks noChangeAspect="1"/>
          </p:cNvPicPr>
          <p:nvPr/>
        </p:nvPicPr>
        <p:blipFill>
          <a:blip r:embed="rId2"/>
          <a:stretch>
            <a:fillRect/>
          </a:stretch>
        </p:blipFill>
        <p:spPr>
          <a:xfrm>
            <a:off x="0" y="1418038"/>
            <a:ext cx="4340577" cy="3742138"/>
          </a:xfrm>
          <a:prstGeom prst="rect">
            <a:avLst/>
          </a:prstGeom>
        </p:spPr>
      </p:pic>
      <mc:AlternateContent xmlns:mc="http://schemas.openxmlformats.org/markup-compatibility/2006" xmlns:a14="http://schemas.microsoft.com/office/drawing/2010/main">
        <mc:Choice Requires="a14">
          <p:graphicFrame>
            <p:nvGraphicFramePr>
              <p:cNvPr id="15" name="Tabel 14">
                <a:extLst>
                  <a:ext uri="{FF2B5EF4-FFF2-40B4-BE49-F238E27FC236}">
                    <a16:creationId xmlns:a16="http://schemas.microsoft.com/office/drawing/2014/main" id="{C9E7B249-BCDC-A64B-3271-D8BD2FC928E2}"/>
                  </a:ext>
                </a:extLst>
              </p:cNvPr>
              <p:cNvGraphicFramePr>
                <a:graphicFrameLocks noGrp="1"/>
              </p:cNvGraphicFramePr>
              <p:nvPr>
                <p:extLst>
                  <p:ext uri="{D42A27DB-BD31-4B8C-83A1-F6EECF244321}">
                    <p14:modId xmlns:p14="http://schemas.microsoft.com/office/powerpoint/2010/main" val="129914923"/>
                  </p:ext>
                </p:extLst>
              </p:nvPr>
            </p:nvGraphicFramePr>
            <p:xfrm>
              <a:off x="5943600" y="1262904"/>
              <a:ext cx="5181600" cy="2553806"/>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4247106980"/>
                        </a:ext>
                      </a:extLst>
                    </a:gridCol>
                    <a:gridCol w="2590800">
                      <a:extLst>
                        <a:ext uri="{9D8B030D-6E8A-4147-A177-3AD203B41FA5}">
                          <a16:colId xmlns:a16="http://schemas.microsoft.com/office/drawing/2014/main" val="1492864243"/>
                        </a:ext>
                      </a:extLst>
                    </a:gridCol>
                  </a:tblGrid>
                  <a:tr h="375253">
                    <a:tc>
                      <a:txBody>
                        <a:bodyPr/>
                        <a:lstStyle/>
                        <a:p>
                          <a:r>
                            <a:rPr lang="en-GB"/>
                            <a:t>Parameter</a:t>
                          </a:r>
                          <a:endParaRPr lang="LID4096"/>
                        </a:p>
                      </a:txBody>
                      <a:tcPr/>
                    </a:tc>
                    <a:tc>
                      <a:txBody>
                        <a:bodyPr/>
                        <a:lstStyle/>
                        <a:p>
                          <a:r>
                            <a:rPr lang="en-GB"/>
                            <a:t>Value</a:t>
                          </a:r>
                          <a:endParaRPr lang="LID4096"/>
                        </a:p>
                      </a:txBody>
                      <a:tcPr/>
                    </a:tc>
                    <a:extLst>
                      <a:ext uri="{0D108BD9-81ED-4DB2-BD59-A6C34878D82A}">
                        <a16:rowId xmlns:a16="http://schemas.microsoft.com/office/drawing/2014/main" val="3977261619"/>
                      </a:ext>
                    </a:extLst>
                  </a:tr>
                  <a:tr h="380465">
                    <a:tc>
                      <a:txBody>
                        <a:bodyPr/>
                        <a:lstStyle/>
                        <a:p>
                          <a:r>
                            <a:rPr lang="en-GB"/>
                            <a:t>Sprung mass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𝑠</m:t>
                                  </m:r>
                                </m:sub>
                              </m:sSub>
                            </m:oMath>
                          </a14:m>
                          <a:endParaRPr lang="LID4096"/>
                        </a:p>
                      </a:txBody>
                      <a:tcPr/>
                    </a:tc>
                    <a:tc>
                      <a:txBody>
                        <a:bodyPr/>
                        <a:lstStyle/>
                        <a:p>
                          <a:r>
                            <a:rPr lang="en-GB"/>
                            <a:t>332 kg</a:t>
                          </a:r>
                          <a:endParaRPr lang="LID4096"/>
                        </a:p>
                      </a:txBody>
                      <a:tcPr/>
                    </a:tc>
                    <a:extLst>
                      <a:ext uri="{0D108BD9-81ED-4DB2-BD59-A6C34878D82A}">
                        <a16:rowId xmlns:a16="http://schemas.microsoft.com/office/drawing/2014/main" val="3827672266"/>
                      </a:ext>
                    </a:extLst>
                  </a:tr>
                  <a:tr h="656693">
                    <a:tc>
                      <a:txBody>
                        <a:bodyPr/>
                        <a:lstStyle/>
                        <a:p>
                          <a:pPr marL="0" marR="0" lvl="0" indent="0" algn="l" defTabSz="914289" rtl="0" eaLnBrk="1" fontAlgn="auto" latinLnBrk="0" hangingPunct="1">
                            <a:lnSpc>
                              <a:spcPct val="100000"/>
                            </a:lnSpc>
                            <a:spcBef>
                              <a:spcPts val="0"/>
                            </a:spcBef>
                            <a:spcAft>
                              <a:spcPts val="0"/>
                            </a:spcAft>
                            <a:buClrTx/>
                            <a:buSzTx/>
                            <a:buFontTx/>
                            <a:buNone/>
                            <a:tabLst/>
                            <a:defRPr/>
                          </a:pPr>
                          <a:r>
                            <a:rPr lang="en-GB"/>
                            <a:t>Unsprung mass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𝑚</m:t>
                                  </m:r>
                                </m:e>
                                <m:sub>
                                  <m:r>
                                    <a:rPr lang="en-GB" b="0" smtClean="0">
                                      <a:latin typeface="Cambria Math" panose="02040503050406030204" pitchFamily="18" charset="0"/>
                                    </a:rPr>
                                    <m:t>𝑢</m:t>
                                  </m:r>
                                </m:sub>
                              </m:sSub>
                            </m:oMath>
                          </a14:m>
                          <a:endParaRPr lang="LID4096"/>
                        </a:p>
                        <a:p>
                          <a:endParaRPr lang="LID4096"/>
                        </a:p>
                      </a:txBody>
                      <a:tcPr/>
                    </a:tc>
                    <a:tc>
                      <a:txBody>
                        <a:bodyPr/>
                        <a:lstStyle/>
                        <a:p>
                          <a:r>
                            <a:rPr lang="en-GB"/>
                            <a:t>100 kg</a:t>
                          </a:r>
                          <a:endParaRPr lang="LID4096"/>
                        </a:p>
                      </a:txBody>
                      <a:tcPr/>
                    </a:tc>
                    <a:extLst>
                      <a:ext uri="{0D108BD9-81ED-4DB2-BD59-A6C34878D82A}">
                        <a16:rowId xmlns:a16="http://schemas.microsoft.com/office/drawing/2014/main" val="3514157219"/>
                      </a:ext>
                    </a:extLst>
                  </a:tr>
                  <a:tr h="380465">
                    <a:tc>
                      <a:txBody>
                        <a:bodyPr/>
                        <a:lstStyle/>
                        <a:p>
                          <a:r>
                            <a:rPr lang="en-GB"/>
                            <a:t>Suspension spring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𝑘</m:t>
                                  </m:r>
                                </m:e>
                                <m:sub>
                                  <m:r>
                                    <a:rPr lang="en-GB" b="0" smtClean="0">
                                      <a:latin typeface="Cambria Math" panose="02040503050406030204" pitchFamily="18" charset="0"/>
                                    </a:rPr>
                                    <m:t>𝑠</m:t>
                                  </m:r>
                                </m:sub>
                              </m:sSub>
                            </m:oMath>
                          </a14:m>
                          <a:endParaRPr lang="LID4096"/>
                        </a:p>
                      </a:txBody>
                      <a:tcPr/>
                    </a:tc>
                    <a:tc>
                      <a:txBody>
                        <a:bodyPr/>
                        <a:lstStyle/>
                        <a:p>
                          <a:r>
                            <a:rPr lang="en-GB"/>
                            <a:t>48000 N/m</a:t>
                          </a:r>
                          <a:endParaRPr lang="LID4096"/>
                        </a:p>
                      </a:txBody>
                      <a:tcPr/>
                    </a:tc>
                    <a:extLst>
                      <a:ext uri="{0D108BD9-81ED-4DB2-BD59-A6C34878D82A}">
                        <a16:rowId xmlns:a16="http://schemas.microsoft.com/office/drawing/2014/main" val="1909330509"/>
                      </a:ext>
                    </a:extLst>
                  </a:tr>
                  <a:tr h="380465">
                    <a:tc>
                      <a:txBody>
                        <a:bodyPr/>
                        <a:lstStyle/>
                        <a:p>
                          <a:r>
                            <a:rPr lang="en-GB"/>
                            <a:t>Tire spring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𝑘</m:t>
                                  </m:r>
                                </m:e>
                                <m:sub>
                                  <m:r>
                                    <a:rPr lang="en-GB" b="0" smtClean="0">
                                      <a:latin typeface="Cambria Math" panose="02040503050406030204" pitchFamily="18" charset="0"/>
                                    </a:rPr>
                                    <m:t>𝑡</m:t>
                                  </m:r>
                                </m:sub>
                              </m:sSub>
                            </m:oMath>
                          </a14:m>
                          <a:endParaRPr lang="LID4096"/>
                        </a:p>
                      </a:txBody>
                      <a:tcPr/>
                    </a:tc>
                    <a:tc>
                      <a:txBody>
                        <a:bodyPr/>
                        <a:lstStyle/>
                        <a:p>
                          <a:r>
                            <a:rPr lang="en-GB"/>
                            <a:t>200 000 N/m</a:t>
                          </a:r>
                          <a:endParaRPr lang="LID4096"/>
                        </a:p>
                      </a:txBody>
                      <a:tcPr/>
                    </a:tc>
                    <a:extLst>
                      <a:ext uri="{0D108BD9-81ED-4DB2-BD59-A6C34878D82A}">
                        <a16:rowId xmlns:a16="http://schemas.microsoft.com/office/drawing/2014/main" val="1492200713"/>
                      </a:ext>
                    </a:extLst>
                  </a:tr>
                  <a:tr h="380465">
                    <a:tc>
                      <a:txBody>
                        <a:bodyPr/>
                        <a:lstStyle/>
                        <a:p>
                          <a:r>
                            <a:rPr lang="en-GB"/>
                            <a:t>Suspension damper </a:t>
                          </a:r>
                          <a14:m>
                            <m:oMath xmlns:m="http://schemas.openxmlformats.org/officeDocument/2006/math">
                              <m:sSub>
                                <m:sSubPr>
                                  <m:ctrlPr>
                                    <a:rPr lang="en-GB" b="0" i="1" smtClean="0">
                                      <a:latin typeface="Cambria Math" panose="02040503050406030204" pitchFamily="18" charset="0"/>
                                    </a:rPr>
                                  </m:ctrlPr>
                                </m:sSubPr>
                                <m:e>
                                  <m:r>
                                    <a:rPr lang="en-GB" b="0" smtClean="0">
                                      <a:latin typeface="Cambria Math" panose="02040503050406030204" pitchFamily="18" charset="0"/>
                                    </a:rPr>
                                    <m:t>𝑐</m:t>
                                  </m:r>
                                </m:e>
                                <m:sub>
                                  <m:r>
                                    <a:rPr lang="en-GB" b="0" smtClean="0">
                                      <a:latin typeface="Cambria Math" panose="02040503050406030204" pitchFamily="18" charset="0"/>
                                    </a:rPr>
                                    <m:t>𝑠</m:t>
                                  </m:r>
                                </m:sub>
                              </m:sSub>
                            </m:oMath>
                          </a14:m>
                          <a:endParaRPr lang="LID4096"/>
                        </a:p>
                      </a:txBody>
                      <a:tcPr/>
                    </a:tc>
                    <a:tc>
                      <a:txBody>
                        <a:bodyPr/>
                        <a:lstStyle/>
                        <a:p>
                          <a:r>
                            <a:rPr lang="en-GB"/>
                            <a:t>1000 Nm/s</a:t>
                          </a:r>
                          <a:endParaRPr lang="LID4096"/>
                        </a:p>
                      </a:txBody>
                      <a:tcPr/>
                    </a:tc>
                    <a:extLst>
                      <a:ext uri="{0D108BD9-81ED-4DB2-BD59-A6C34878D82A}">
                        <a16:rowId xmlns:a16="http://schemas.microsoft.com/office/drawing/2014/main" val="3016793031"/>
                      </a:ext>
                    </a:extLst>
                  </a:tr>
                </a:tbl>
              </a:graphicData>
            </a:graphic>
          </p:graphicFrame>
        </mc:Choice>
        <mc:Fallback xmlns="">
          <p:graphicFrame>
            <p:nvGraphicFramePr>
              <p:cNvPr id="15" name="Tabel 14">
                <a:extLst>
                  <a:ext uri="{FF2B5EF4-FFF2-40B4-BE49-F238E27FC236}">
                    <a16:creationId xmlns:a16="http://schemas.microsoft.com/office/drawing/2014/main" id="{C9E7B249-BCDC-A64B-3271-D8BD2FC928E2}"/>
                  </a:ext>
                </a:extLst>
              </p:cNvPr>
              <p:cNvGraphicFramePr>
                <a:graphicFrameLocks noGrp="1"/>
              </p:cNvGraphicFramePr>
              <p:nvPr>
                <p:extLst>
                  <p:ext uri="{D42A27DB-BD31-4B8C-83A1-F6EECF244321}">
                    <p14:modId xmlns:p14="http://schemas.microsoft.com/office/powerpoint/2010/main" val="129914923"/>
                  </p:ext>
                </p:extLst>
              </p:nvPr>
            </p:nvGraphicFramePr>
            <p:xfrm>
              <a:off x="5943600" y="1262904"/>
              <a:ext cx="5181600" cy="2553806"/>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4247106980"/>
                        </a:ext>
                      </a:extLst>
                    </a:gridCol>
                    <a:gridCol w="2590800">
                      <a:extLst>
                        <a:ext uri="{9D8B030D-6E8A-4147-A177-3AD203B41FA5}">
                          <a16:colId xmlns:a16="http://schemas.microsoft.com/office/drawing/2014/main" val="1492864243"/>
                        </a:ext>
                      </a:extLst>
                    </a:gridCol>
                  </a:tblGrid>
                  <a:tr h="375253">
                    <a:tc>
                      <a:txBody>
                        <a:bodyPr/>
                        <a:lstStyle/>
                        <a:p>
                          <a:r>
                            <a:rPr lang="en-GB"/>
                            <a:t>Parameter</a:t>
                          </a:r>
                          <a:endParaRPr lang="LID4096"/>
                        </a:p>
                      </a:txBody>
                      <a:tcPr/>
                    </a:tc>
                    <a:tc>
                      <a:txBody>
                        <a:bodyPr/>
                        <a:lstStyle/>
                        <a:p>
                          <a:r>
                            <a:rPr lang="en-GB"/>
                            <a:t>Value</a:t>
                          </a:r>
                          <a:endParaRPr lang="LID4096"/>
                        </a:p>
                      </a:txBody>
                      <a:tcPr/>
                    </a:tc>
                    <a:extLst>
                      <a:ext uri="{0D108BD9-81ED-4DB2-BD59-A6C34878D82A}">
                        <a16:rowId xmlns:a16="http://schemas.microsoft.com/office/drawing/2014/main" val="3977261619"/>
                      </a:ext>
                    </a:extLst>
                  </a:tr>
                  <a:tr h="380465">
                    <a:tc>
                      <a:txBody>
                        <a:bodyPr/>
                        <a:lstStyle/>
                        <a:p>
                          <a:endParaRPr lang="en-US"/>
                        </a:p>
                      </a:txBody>
                      <a:tcPr>
                        <a:blipFill>
                          <a:blip r:embed="rId3"/>
                          <a:stretch>
                            <a:fillRect l="-471" t="-108065" r="-101176" b="-498387"/>
                          </a:stretch>
                        </a:blipFill>
                      </a:tcPr>
                    </a:tc>
                    <a:tc>
                      <a:txBody>
                        <a:bodyPr/>
                        <a:lstStyle/>
                        <a:p>
                          <a:r>
                            <a:rPr lang="en-GB"/>
                            <a:t>332 kg</a:t>
                          </a:r>
                          <a:endParaRPr lang="LID4096"/>
                        </a:p>
                      </a:txBody>
                      <a:tcPr/>
                    </a:tc>
                    <a:extLst>
                      <a:ext uri="{0D108BD9-81ED-4DB2-BD59-A6C34878D82A}">
                        <a16:rowId xmlns:a16="http://schemas.microsoft.com/office/drawing/2014/main" val="3827672266"/>
                      </a:ext>
                    </a:extLst>
                  </a:tr>
                  <a:tr h="656693">
                    <a:tc>
                      <a:txBody>
                        <a:bodyPr/>
                        <a:lstStyle/>
                        <a:p>
                          <a:endParaRPr lang="en-US"/>
                        </a:p>
                      </a:txBody>
                      <a:tcPr>
                        <a:blipFill>
                          <a:blip r:embed="rId3"/>
                          <a:stretch>
                            <a:fillRect l="-471" t="-119444" r="-101176" b="-186111"/>
                          </a:stretch>
                        </a:blipFill>
                      </a:tcPr>
                    </a:tc>
                    <a:tc>
                      <a:txBody>
                        <a:bodyPr/>
                        <a:lstStyle/>
                        <a:p>
                          <a:r>
                            <a:rPr lang="en-GB"/>
                            <a:t>100 kg</a:t>
                          </a:r>
                          <a:endParaRPr lang="LID4096"/>
                        </a:p>
                      </a:txBody>
                      <a:tcPr/>
                    </a:tc>
                    <a:extLst>
                      <a:ext uri="{0D108BD9-81ED-4DB2-BD59-A6C34878D82A}">
                        <a16:rowId xmlns:a16="http://schemas.microsoft.com/office/drawing/2014/main" val="3514157219"/>
                      </a:ext>
                    </a:extLst>
                  </a:tr>
                  <a:tr h="380465">
                    <a:tc>
                      <a:txBody>
                        <a:bodyPr/>
                        <a:lstStyle/>
                        <a:p>
                          <a:endParaRPr lang="en-US"/>
                        </a:p>
                      </a:txBody>
                      <a:tcPr>
                        <a:blipFill>
                          <a:blip r:embed="rId3"/>
                          <a:stretch>
                            <a:fillRect l="-471" t="-376190" r="-101176" b="-219048"/>
                          </a:stretch>
                        </a:blipFill>
                      </a:tcPr>
                    </a:tc>
                    <a:tc>
                      <a:txBody>
                        <a:bodyPr/>
                        <a:lstStyle/>
                        <a:p>
                          <a:r>
                            <a:rPr lang="en-GB"/>
                            <a:t>48000 N/m</a:t>
                          </a:r>
                          <a:endParaRPr lang="LID4096"/>
                        </a:p>
                      </a:txBody>
                      <a:tcPr/>
                    </a:tc>
                    <a:extLst>
                      <a:ext uri="{0D108BD9-81ED-4DB2-BD59-A6C34878D82A}">
                        <a16:rowId xmlns:a16="http://schemas.microsoft.com/office/drawing/2014/main" val="1909330509"/>
                      </a:ext>
                    </a:extLst>
                  </a:tr>
                  <a:tr h="380465">
                    <a:tc>
                      <a:txBody>
                        <a:bodyPr/>
                        <a:lstStyle/>
                        <a:p>
                          <a:endParaRPr lang="en-US"/>
                        </a:p>
                      </a:txBody>
                      <a:tcPr>
                        <a:blipFill>
                          <a:blip r:embed="rId3"/>
                          <a:stretch>
                            <a:fillRect l="-471" t="-483871" r="-101176" b="-122581"/>
                          </a:stretch>
                        </a:blipFill>
                      </a:tcPr>
                    </a:tc>
                    <a:tc>
                      <a:txBody>
                        <a:bodyPr/>
                        <a:lstStyle/>
                        <a:p>
                          <a:r>
                            <a:rPr lang="en-GB"/>
                            <a:t>200 000 N/m</a:t>
                          </a:r>
                          <a:endParaRPr lang="LID4096"/>
                        </a:p>
                      </a:txBody>
                      <a:tcPr/>
                    </a:tc>
                    <a:extLst>
                      <a:ext uri="{0D108BD9-81ED-4DB2-BD59-A6C34878D82A}">
                        <a16:rowId xmlns:a16="http://schemas.microsoft.com/office/drawing/2014/main" val="1492200713"/>
                      </a:ext>
                    </a:extLst>
                  </a:tr>
                  <a:tr h="380465">
                    <a:tc>
                      <a:txBody>
                        <a:bodyPr/>
                        <a:lstStyle/>
                        <a:p>
                          <a:endParaRPr lang="en-US"/>
                        </a:p>
                      </a:txBody>
                      <a:tcPr>
                        <a:blipFill>
                          <a:blip r:embed="rId3"/>
                          <a:stretch>
                            <a:fillRect l="-471" t="-574603" r="-101176" b="-20635"/>
                          </a:stretch>
                        </a:blipFill>
                      </a:tcPr>
                    </a:tc>
                    <a:tc>
                      <a:txBody>
                        <a:bodyPr/>
                        <a:lstStyle/>
                        <a:p>
                          <a:r>
                            <a:rPr lang="en-GB"/>
                            <a:t>1000 Nm/s</a:t>
                          </a:r>
                          <a:endParaRPr lang="LID4096"/>
                        </a:p>
                      </a:txBody>
                      <a:tcPr/>
                    </a:tc>
                    <a:extLst>
                      <a:ext uri="{0D108BD9-81ED-4DB2-BD59-A6C34878D82A}">
                        <a16:rowId xmlns:a16="http://schemas.microsoft.com/office/drawing/2014/main" val="3016793031"/>
                      </a:ext>
                    </a:extLst>
                  </a:tr>
                </a:tbl>
              </a:graphicData>
            </a:graphic>
          </p:graphicFrame>
        </mc:Fallback>
      </mc:AlternateContent>
      <p:sp>
        <p:nvSpPr>
          <p:cNvPr id="18" name="Tekstvak 17">
            <a:extLst>
              <a:ext uri="{FF2B5EF4-FFF2-40B4-BE49-F238E27FC236}">
                <a16:creationId xmlns:a16="http://schemas.microsoft.com/office/drawing/2014/main" id="{E252B400-C536-17B4-9141-2CB157AB1129}"/>
              </a:ext>
            </a:extLst>
          </p:cNvPr>
          <p:cNvSpPr txBox="1"/>
          <p:nvPr/>
        </p:nvSpPr>
        <p:spPr>
          <a:xfrm>
            <a:off x="1708150" y="5439962"/>
            <a:ext cx="7848623" cy="736805"/>
          </a:xfrm>
          <a:prstGeom prst="rect">
            <a:avLst/>
          </a:prstGeom>
          <a:noFill/>
        </p:spPr>
        <p:txBody>
          <a:bodyPr wrap="none" rtlCol="0">
            <a:spAutoFit/>
          </a:bodyPr>
          <a:lstStyle/>
          <a:p>
            <a:pPr algn="l">
              <a:lnSpc>
                <a:spcPct val="120000"/>
              </a:lnSpc>
            </a:pPr>
            <a:r>
              <a:rPr lang="en-GB" sz="1200" b="0" i="0" err="1">
                <a:solidFill>
                  <a:srgbClr val="222222"/>
                </a:solidFill>
                <a:effectLst/>
                <a:latin typeface="Arial" panose="020B0604020202020204" pitchFamily="34" charset="0"/>
              </a:rPr>
              <a:t>Lajqi</a:t>
            </a:r>
            <a:r>
              <a:rPr lang="en-GB" sz="1200" b="0" i="0">
                <a:solidFill>
                  <a:srgbClr val="222222"/>
                </a:solidFill>
                <a:effectLst/>
                <a:latin typeface="Arial" panose="020B0604020202020204" pitchFamily="34" charset="0"/>
              </a:rPr>
              <a:t>, S., &amp; </a:t>
            </a:r>
            <a:r>
              <a:rPr lang="en-GB" sz="1200" b="0" i="0" err="1">
                <a:solidFill>
                  <a:srgbClr val="222222"/>
                </a:solidFill>
                <a:effectLst/>
                <a:latin typeface="Arial" panose="020B0604020202020204" pitchFamily="34" charset="0"/>
              </a:rPr>
              <a:t>Pehan</a:t>
            </a:r>
            <a:r>
              <a:rPr lang="en-GB" sz="1200" b="0" i="0">
                <a:solidFill>
                  <a:srgbClr val="222222"/>
                </a:solidFill>
                <a:effectLst/>
                <a:latin typeface="Arial" panose="020B0604020202020204" pitchFamily="34" charset="0"/>
              </a:rPr>
              <a:t>, S. (2012).</a:t>
            </a:r>
          </a:p>
          <a:p>
            <a:pPr algn="l">
              <a:lnSpc>
                <a:spcPct val="120000"/>
              </a:lnSpc>
            </a:pPr>
            <a:r>
              <a:rPr lang="en-GB" sz="1200" b="1" i="0">
                <a:solidFill>
                  <a:srgbClr val="222222"/>
                </a:solidFill>
                <a:effectLst/>
                <a:latin typeface="Arial" panose="020B0604020202020204" pitchFamily="34" charset="0"/>
              </a:rPr>
              <a:t>Designs and optimizations of active and semi-active non-linear suspension systems for a terrain vehicle.</a:t>
            </a:r>
          </a:p>
          <a:p>
            <a:pPr algn="l">
              <a:lnSpc>
                <a:spcPct val="120000"/>
              </a:lnSpc>
            </a:pPr>
            <a:r>
              <a:rPr lang="en-GB" sz="1200" b="0" i="1" err="1">
                <a:solidFill>
                  <a:srgbClr val="222222"/>
                </a:solidFill>
                <a:effectLst/>
                <a:latin typeface="Arial" panose="020B0604020202020204" pitchFamily="34" charset="0"/>
              </a:rPr>
              <a:t>Strojniški</a:t>
            </a:r>
            <a:r>
              <a:rPr lang="en-GB" sz="1200" b="0" i="1">
                <a:solidFill>
                  <a:srgbClr val="222222"/>
                </a:solidFill>
                <a:effectLst/>
                <a:latin typeface="Arial" panose="020B0604020202020204" pitchFamily="34" charset="0"/>
              </a:rPr>
              <a:t> </a:t>
            </a:r>
            <a:r>
              <a:rPr lang="en-GB" sz="1200" b="0" i="1" err="1">
                <a:solidFill>
                  <a:srgbClr val="222222"/>
                </a:solidFill>
                <a:effectLst/>
                <a:latin typeface="Arial" panose="020B0604020202020204" pitchFamily="34" charset="0"/>
              </a:rPr>
              <a:t>vestnik</a:t>
            </a:r>
            <a:r>
              <a:rPr lang="en-GB" sz="1200" b="0" i="1">
                <a:solidFill>
                  <a:srgbClr val="222222"/>
                </a:solidFill>
                <a:effectLst/>
                <a:latin typeface="Arial" panose="020B0604020202020204" pitchFamily="34" charset="0"/>
              </a:rPr>
              <a:t>-Journal of Mechanical Engineering</a:t>
            </a:r>
            <a:r>
              <a:rPr lang="en-GB" sz="1200" b="0" i="0">
                <a:solidFill>
                  <a:srgbClr val="222222"/>
                </a:solidFill>
                <a:effectLst/>
                <a:latin typeface="Arial" panose="020B0604020202020204" pitchFamily="34" charset="0"/>
              </a:rPr>
              <a:t>, </a:t>
            </a:r>
            <a:r>
              <a:rPr lang="en-GB" sz="1200" b="0" i="1">
                <a:solidFill>
                  <a:srgbClr val="222222"/>
                </a:solidFill>
                <a:effectLst/>
                <a:latin typeface="Arial" panose="020B0604020202020204" pitchFamily="34" charset="0"/>
              </a:rPr>
              <a:t>58</a:t>
            </a:r>
            <a:r>
              <a:rPr lang="en-GB" sz="1200" b="0" i="0">
                <a:solidFill>
                  <a:srgbClr val="222222"/>
                </a:solidFill>
                <a:effectLst/>
                <a:latin typeface="Arial" panose="020B0604020202020204" pitchFamily="34" charset="0"/>
              </a:rPr>
              <a:t>(12), 732-743.</a:t>
            </a:r>
            <a:endParaRPr lang="en-GB" sz="1200"/>
          </a:p>
        </p:txBody>
      </p:sp>
    </p:spTree>
    <p:extLst>
      <p:ext uri="{BB962C8B-B14F-4D97-AF65-F5344CB8AC3E}">
        <p14:creationId xmlns:p14="http://schemas.microsoft.com/office/powerpoint/2010/main" val="790903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a:t>State feedback</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normAutofit fontScale="92500"/>
              </a:bodyPr>
              <a:lstStyle/>
              <a:p>
                <a:r>
                  <a:rPr lang="nl-BE"/>
                  <a:t>Eigenvalues </a:t>
                </a:r>
                <a:r>
                  <a:rPr lang="nl-BE" err="1"/>
                  <a:t>determine</a:t>
                </a:r>
                <a:r>
                  <a:rPr lang="nl-BE"/>
                  <a:t> </a:t>
                </a:r>
                <a:r>
                  <a:rPr lang="nl-BE" err="1"/>
                  <a:t>stability</a:t>
                </a:r>
                <a:r>
                  <a:rPr lang="nl-BE"/>
                  <a:t>, speed &amp; </a:t>
                </a:r>
                <a:r>
                  <a:rPr lang="nl-BE" err="1"/>
                  <a:t>oscillations</a:t>
                </a:r>
                <a:endParaRPr lang="nl-BE"/>
              </a:p>
              <a:p>
                <a:r>
                  <a:rPr lang="nl-BE" err="1"/>
                  <a:t>Can</a:t>
                </a:r>
                <a:r>
                  <a:rPr lang="nl-BE"/>
                  <a:t> we </a:t>
                </a:r>
                <a:r>
                  <a:rPr lang="nl-BE" err="1"/>
                  <a:t>choose</a:t>
                </a:r>
                <a:r>
                  <a:rPr lang="nl-BE"/>
                  <a:t> </a:t>
                </a:r>
                <a14:m>
                  <m:oMath xmlns:m="http://schemas.openxmlformats.org/officeDocument/2006/math">
                    <m:r>
                      <a:rPr lang="en-GB" b="0" i="1" smtClean="0">
                        <a:latin typeface="Cambria Math" panose="02040503050406030204" pitchFamily="18" charset="0"/>
                      </a:rPr>
                      <m:t>𝑢</m:t>
                    </m:r>
                  </m:oMath>
                </a14:m>
                <a:r>
                  <a:rPr lang="nl-BE"/>
                  <a:t> </a:t>
                </a:r>
                <a:r>
                  <a:rPr lang="nl-BE" err="1"/>
                  <a:t>such</a:t>
                </a:r>
                <a:r>
                  <a:rPr lang="nl-BE"/>
                  <a:t> </a:t>
                </a:r>
                <a:r>
                  <a:rPr lang="nl-BE" err="1"/>
                  <a:t>that</a:t>
                </a:r>
                <a:r>
                  <a:rPr lang="nl-BE"/>
                  <a:t> we </a:t>
                </a:r>
                <a:r>
                  <a:rPr lang="nl-BE" err="1"/>
                  <a:t>can</a:t>
                </a:r>
                <a:r>
                  <a:rPr lang="nl-BE"/>
                  <a:t> change </a:t>
                </a:r>
                <a:r>
                  <a:rPr lang="nl-BE" err="1"/>
                  <a:t>the</a:t>
                </a:r>
                <a:r>
                  <a:rPr lang="nl-BE"/>
                  <a:t> </a:t>
                </a:r>
                <a:r>
                  <a:rPr lang="nl-BE" err="1"/>
                  <a:t>eigenvalues</a:t>
                </a:r>
                <a:r>
                  <a:rPr lang="nl-BE"/>
                  <a:t>? STATE FEEDBACK = </a:t>
                </a:r>
                <a14:m>
                  <m:oMath xmlns:m="http://schemas.openxmlformats.org/officeDocument/2006/math">
                    <m:r>
                      <a:rPr lang="en-GB" sz="3600" b="0" i="0" smtClean="0">
                        <a:latin typeface="Cambria Math" panose="02040503050406030204" pitchFamily="18" charset="0"/>
                      </a:rPr>
                      <m:t>     </m:t>
                    </m:r>
                    <m:r>
                      <a:rPr lang="en-GB" sz="3600" b="0" i="1" smtClean="0">
                        <a:latin typeface="Cambria Math" panose="02040503050406030204" pitchFamily="18" charset="0"/>
                      </a:rPr>
                      <m:t>𝑢</m:t>
                    </m:r>
                    <m:r>
                      <a:rPr lang="en-GB" sz="3600" b="0" i="1" smtClean="0">
                        <a:latin typeface="Cambria Math" panose="02040503050406030204" pitchFamily="18" charset="0"/>
                      </a:rPr>
                      <m:t>=−</m:t>
                    </m:r>
                    <m:r>
                      <a:rPr lang="en-GB" sz="3600" b="0" i="1" smtClean="0">
                        <a:latin typeface="Cambria Math" panose="02040503050406030204" pitchFamily="18" charset="0"/>
                      </a:rPr>
                      <m:t>𝐾𝑥</m:t>
                    </m:r>
                  </m:oMath>
                </a14:m>
                <a:endParaRPr lang="nl-BE"/>
              </a:p>
              <a:p>
                <a:pPr marL="60273" indent="0">
                  <a:buNone/>
                </a:pPr>
                <a14:m>
                  <m:oMathPara xmlns:m="http://schemas.openxmlformats.org/officeDocument/2006/math">
                    <m:oMathParaPr>
                      <m:jc m:val="centerGroup"/>
                    </m:oMathParaPr>
                    <m:oMath xmlns:m="http://schemas.openxmlformats.org/officeDocument/2006/math">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𝑥</m:t>
                          </m:r>
                        </m:e>
                      </m:acc>
                      <m:r>
                        <a:rPr lang="en-GB" sz="3200" b="0" i="1" smtClean="0">
                          <a:latin typeface="Cambria Math" panose="02040503050406030204" pitchFamily="18" charset="0"/>
                        </a:rPr>
                        <m:t>=</m:t>
                      </m:r>
                      <m:r>
                        <a:rPr lang="en-GB" sz="3200" b="0" i="1" smtClean="0">
                          <a:latin typeface="Cambria Math" panose="02040503050406030204" pitchFamily="18" charset="0"/>
                        </a:rPr>
                        <m:t>𝐴𝑥</m:t>
                      </m:r>
                      <m:r>
                        <a:rPr lang="en-GB" sz="3200" b="0" i="1" smtClean="0">
                          <a:latin typeface="Cambria Math" panose="02040503050406030204" pitchFamily="18" charset="0"/>
                        </a:rPr>
                        <m:t>+</m:t>
                      </m:r>
                      <m:r>
                        <a:rPr lang="en-GB" sz="3200" b="0" i="1" smtClean="0">
                          <a:latin typeface="Cambria Math" panose="02040503050406030204" pitchFamily="18" charset="0"/>
                        </a:rPr>
                        <m:t>𝐵𝑢</m:t>
                      </m:r>
                    </m:oMath>
                  </m:oMathPara>
                </a14:m>
                <a:endParaRPr lang="nl-BE"/>
              </a:p>
              <a:p>
                <a:pPr marL="60273" indent="0">
                  <a:buNone/>
                </a:pPr>
                <a14:m>
                  <m:oMathPara xmlns:m="http://schemas.openxmlformats.org/officeDocument/2006/math">
                    <m:oMathParaPr>
                      <m:jc m:val="centerGroup"/>
                    </m:oMathParaPr>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limLow>
                        <m:limLowPr>
                          <m:ctrlPr>
                            <a:rPr lang="en-GB" sz="3600" b="0" i="1" smtClean="0">
                              <a:latin typeface="Cambria Math" panose="02040503050406030204" pitchFamily="18" charset="0"/>
                            </a:rPr>
                          </m:ctrlPr>
                        </m:limLowPr>
                        <m:e>
                          <m:groupChr>
                            <m:groupChrPr>
                              <m:chr m:val="⏟"/>
                              <m:ctrlPr>
                                <a:rPr lang="en-GB" sz="3600" b="0" i="1" smtClean="0">
                                  <a:latin typeface="Cambria Math" panose="02040503050406030204" pitchFamily="18" charset="0"/>
                                </a:rPr>
                              </m:ctrlPr>
                            </m:groupChrPr>
                            <m:e>
                              <m:d>
                                <m:dPr>
                                  <m:ctrlPr>
                                    <a:rPr lang="en-GB" sz="3600" i="1">
                                      <a:latin typeface="Cambria Math" panose="02040503050406030204" pitchFamily="18" charset="0"/>
                                    </a:rPr>
                                  </m:ctrlPr>
                                </m:dPr>
                                <m:e>
                                  <m:r>
                                    <a:rPr lang="en-GB" sz="3600" i="1">
                                      <a:latin typeface="Cambria Math" panose="02040503050406030204" pitchFamily="18" charset="0"/>
                                    </a:rPr>
                                    <m:t>𝐴</m:t>
                                  </m:r>
                                  <m:r>
                                    <a:rPr lang="en-GB" sz="3600" i="1">
                                      <a:latin typeface="Cambria Math" panose="02040503050406030204" pitchFamily="18" charset="0"/>
                                    </a:rPr>
                                    <m:t>−</m:t>
                                  </m:r>
                                  <m:r>
                                    <a:rPr lang="en-GB" sz="3600" i="1">
                                      <a:latin typeface="Cambria Math" panose="02040503050406030204" pitchFamily="18" charset="0"/>
                                    </a:rPr>
                                    <m:t>𝐵𝐾</m:t>
                                  </m:r>
                                </m:e>
                              </m:d>
                            </m:e>
                          </m:groupChr>
                        </m:e>
                        <m:lim>
                          <m:r>
                            <m:rPr>
                              <m:sty m:val="p"/>
                            </m:rPr>
                            <a:rPr lang="en-GB" sz="3600" b="0" i="0" smtClean="0">
                              <a:latin typeface="Cambria Math" panose="02040503050406030204" pitchFamily="18" charset="0"/>
                            </a:rPr>
                            <m:t>New</m:t>
                          </m:r>
                          <m:r>
                            <a:rPr lang="en-GB" sz="3600" b="0" i="0" smtClean="0">
                              <a:latin typeface="Cambria Math" panose="02040503050406030204" pitchFamily="18" charset="0"/>
                            </a:rPr>
                            <m:t> </m:t>
                          </m:r>
                          <m:r>
                            <m:rPr>
                              <m:sty m:val="p"/>
                            </m:rPr>
                            <a:rPr lang="en-GB" sz="3600" b="0" i="0" smtClean="0">
                              <a:latin typeface="Cambria Math" panose="02040503050406030204" pitchFamily="18" charset="0"/>
                            </a:rPr>
                            <m:t>system</m:t>
                          </m:r>
                          <m:r>
                            <a:rPr lang="en-GB" sz="3600" b="0" i="0" smtClean="0">
                              <a:latin typeface="Cambria Math" panose="02040503050406030204" pitchFamily="18" charset="0"/>
                            </a:rPr>
                            <m:t> </m:t>
                          </m:r>
                          <m:r>
                            <m:rPr>
                              <m:sty m:val="p"/>
                            </m:rPr>
                            <a:rPr lang="en-GB" sz="3600" b="0" i="0" smtClean="0">
                              <a:latin typeface="Cambria Math" panose="02040503050406030204" pitchFamily="18" charset="0"/>
                            </a:rPr>
                            <m:t>matrix</m:t>
                          </m:r>
                        </m:lim>
                      </m:limLow>
                      <m:r>
                        <a:rPr lang="en-GB" sz="3600" b="0" i="1" smtClean="0">
                          <a:latin typeface="Cambria Math" panose="02040503050406030204" pitchFamily="18" charset="0"/>
                        </a:rPr>
                        <m:t>𝑥</m:t>
                      </m:r>
                    </m:oMath>
                  </m:oMathPara>
                </a14:m>
                <a:endParaRPr lang="nl-BE"/>
              </a:p>
              <a:p>
                <a:pPr marL="60273" indent="0">
                  <a:buNone/>
                </a:pPr>
                <a:endParaRPr lang="nl-BE"/>
              </a:p>
              <a:p>
                <a:r>
                  <a:rPr lang="nl-BE" err="1"/>
                  <a:t>Requires</a:t>
                </a:r>
                <a:r>
                  <a:rPr lang="nl-BE"/>
                  <a:t> </a:t>
                </a:r>
                <a:r>
                  <a:rPr lang="nl-BE" b="1" u="sng"/>
                  <a:t>FULL</a:t>
                </a:r>
                <a:r>
                  <a:rPr lang="nl-BE"/>
                  <a:t> state </a:t>
                </a:r>
                <a:r>
                  <a:rPr lang="nl-BE" err="1"/>
                  <a:t>knowledge</a:t>
                </a:r>
                <a:endParaRPr lang="nl-BE"/>
              </a:p>
              <a:p>
                <a:pPr marL="60273" indent="0">
                  <a:buNone/>
                </a:pPr>
                <a:endParaRPr lang="nl-BE"/>
              </a:p>
              <a:p>
                <a:pPr marL="60273" indent="0">
                  <a:buNone/>
                </a:pPr>
                <a:endParaRPr lang="nl-BE"/>
              </a:p>
            </p:txBody>
          </p:sp>
        </mc:Choice>
        <mc:Fallback xmlns="">
          <p:sp>
            <p:nvSpPr>
              <p:cNvPr id="3" name="Tijdelijke aanduiding voor inhoud 2">
                <a:extLst>
                  <a:ext uri="{FF2B5EF4-FFF2-40B4-BE49-F238E27FC236}">
                    <a16:creationId xmlns:a16="http://schemas.microsoft.com/office/drawing/2014/main" id="{A2773357-E72E-D918-F53A-8193067E062B}"/>
                  </a:ext>
                </a:extLst>
              </p:cNvPr>
              <p:cNvSpPr>
                <a:spLocks noGrp="1" noRot="1" noChangeAspect="1" noMove="1" noResize="1" noEditPoints="1" noAdjustHandles="1" noChangeArrowheads="1" noChangeShapeType="1" noTextEdit="1"/>
              </p:cNvSpPr>
              <p:nvPr>
                <p:ph idx="1"/>
              </p:nvPr>
            </p:nvSpPr>
            <p:spPr>
              <a:blipFill>
                <a:blip r:embed="rId2"/>
                <a:stretch>
                  <a:fillRect l="-663" t="-777" b="-1943"/>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41</a:t>
            </a:fld>
            <a:endParaRPr lang="nl-BE" noProof="0"/>
          </a:p>
        </p:txBody>
      </p:sp>
    </p:spTree>
    <p:extLst>
      <p:ext uri="{BB962C8B-B14F-4D97-AF65-F5344CB8AC3E}">
        <p14:creationId xmlns:p14="http://schemas.microsoft.com/office/powerpoint/2010/main" val="1049649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Controllability</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normAutofit lnSpcReduction="10000"/>
              </a:bodyPr>
              <a:lstStyle/>
              <a:p>
                <a:r>
                  <a:rPr lang="nl-BE"/>
                  <a:t>Controllability matrix</a:t>
                </a:r>
              </a:p>
              <a:p>
                <a:pPr marL="918090" lvl="2"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𝐶</m:t>
                      </m:r>
                      <m:r>
                        <a:rPr lang="en-GB" b="0" i="1" smtClean="0">
                          <a:latin typeface="Cambria Math" panose="02040503050406030204" pitchFamily="18" charset="0"/>
                        </a:rPr>
                        <m:t>=[</m:t>
                      </m:r>
                      <m:r>
                        <a:rPr lang="en-GB" b="0" i="1" smtClean="0">
                          <a:latin typeface="Cambria Math" panose="02040503050406030204" pitchFamily="18" charset="0"/>
                        </a:rPr>
                        <m:t>𝐵</m:t>
                      </m:r>
                      <m:r>
                        <a:rPr lang="en-GB" b="0" i="1" smtClean="0">
                          <a:latin typeface="Cambria Math" panose="02040503050406030204" pitchFamily="18" charset="0"/>
                        </a:rPr>
                        <m:t> </m:t>
                      </m:r>
                      <m:r>
                        <a:rPr lang="en-GB" b="0" i="1" smtClean="0">
                          <a:latin typeface="Cambria Math" panose="02040503050406030204" pitchFamily="18" charset="0"/>
                        </a:rPr>
                        <m:t>𝐴𝐵</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𝐴</m:t>
                          </m:r>
                        </m:e>
                        <m:sup>
                          <m:r>
                            <a:rPr lang="en-GB" b="0" i="1" smtClean="0">
                              <a:latin typeface="Cambria Math" panose="02040503050406030204" pitchFamily="18" charset="0"/>
                            </a:rPr>
                            <m:t>2</m:t>
                          </m:r>
                        </m:sup>
                      </m:sSup>
                      <m:r>
                        <a:rPr lang="en-GB" b="0" i="1" smtClean="0">
                          <a:latin typeface="Cambria Math" panose="02040503050406030204" pitchFamily="18" charset="0"/>
                        </a:rPr>
                        <m:t>𝐵</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𝐴</m:t>
                          </m:r>
                        </m:e>
                        <m:sup>
                          <m:r>
                            <a:rPr lang="en-GB" b="0" i="1" smtClean="0">
                              <a:latin typeface="Cambria Math" panose="02040503050406030204" pitchFamily="18" charset="0"/>
                            </a:rPr>
                            <m:t>𝑛</m:t>
                          </m:r>
                          <m:r>
                            <a:rPr lang="en-GB" b="0" i="1" smtClean="0">
                              <a:latin typeface="Cambria Math" panose="02040503050406030204" pitchFamily="18" charset="0"/>
                            </a:rPr>
                            <m:t>−1</m:t>
                          </m:r>
                        </m:sup>
                      </m:sSup>
                      <m:r>
                        <a:rPr lang="en-GB" b="0" i="1" smtClean="0">
                          <a:latin typeface="Cambria Math" panose="02040503050406030204" pitchFamily="18" charset="0"/>
                        </a:rPr>
                        <m:t>𝐵</m:t>
                      </m:r>
                      <m:r>
                        <a:rPr lang="en-GB" b="0" i="1" smtClean="0">
                          <a:latin typeface="Cambria Math" panose="02040503050406030204" pitchFamily="18" charset="0"/>
                        </a:rPr>
                        <m:t>]</m:t>
                      </m:r>
                    </m:oMath>
                  </m:oMathPara>
                </a14:m>
                <a:endParaRPr lang="nl-BE"/>
              </a:p>
              <a:p>
                <a:r>
                  <a:rPr lang="nl-BE" err="1"/>
                  <a:t>If</a:t>
                </a:r>
                <a:r>
                  <a:rPr lang="nl-BE"/>
                  <a:t> rank matrix is </a:t>
                </a:r>
                <a14:m>
                  <m:oMath xmlns:m="http://schemas.openxmlformats.org/officeDocument/2006/math">
                    <m:r>
                      <a:rPr lang="en-GB" b="0" i="1" smtClean="0">
                        <a:latin typeface="Cambria Math" panose="02040503050406030204" pitchFamily="18" charset="0"/>
                      </a:rPr>
                      <m:t>𝑛</m:t>
                    </m:r>
                  </m:oMath>
                </a14:m>
                <a:r>
                  <a:rPr lang="nl-BE"/>
                  <a:t>, system is </a:t>
                </a:r>
                <a:r>
                  <a:rPr lang="nl-BE" err="1"/>
                  <a:t>controllable</a:t>
                </a:r>
                <a:endParaRPr lang="nl-BE"/>
              </a:p>
              <a:p>
                <a:pPr lvl="1">
                  <a:buFont typeface="Arial" panose="020B0604020202020204" pitchFamily="34" charset="0"/>
                  <a:buChar char="•"/>
                </a:pPr>
                <a:r>
                  <a:rPr lang="nl-BE" err="1"/>
                  <a:t>Arbitrary</a:t>
                </a:r>
                <a:r>
                  <a:rPr lang="nl-BE"/>
                  <a:t> </a:t>
                </a:r>
                <a:r>
                  <a:rPr lang="nl-BE" err="1"/>
                  <a:t>eigenvalue</a:t>
                </a:r>
                <a:r>
                  <a:rPr lang="nl-BE"/>
                  <a:t> placement </a:t>
                </a:r>
                <a:r>
                  <a:rPr lang="nl-BE" err="1"/>
                  <a:t>through</a:t>
                </a:r>
                <a:r>
                  <a:rPr lang="nl-BE"/>
                  <a:t> state feedback </a:t>
                </a:r>
                <a14:m>
                  <m:oMath xmlns:m="http://schemas.openxmlformats.org/officeDocument/2006/math">
                    <m:r>
                      <a:rPr lang="en-GB" sz="3200" b="0" i="1" smtClean="0">
                        <a:latin typeface="Cambria Math" panose="02040503050406030204" pitchFamily="18" charset="0"/>
                      </a:rPr>
                      <m:t>𝑢</m:t>
                    </m:r>
                    <m:r>
                      <a:rPr lang="en-GB" sz="3200" b="0" i="1" smtClean="0">
                        <a:latin typeface="Cambria Math" panose="02040503050406030204" pitchFamily="18" charset="0"/>
                      </a:rPr>
                      <m:t>=−</m:t>
                    </m:r>
                    <m:r>
                      <a:rPr lang="en-GB" sz="3200" b="0" i="1" smtClean="0">
                        <a:latin typeface="Cambria Math" panose="02040503050406030204" pitchFamily="18" charset="0"/>
                      </a:rPr>
                      <m:t>𝐾𝑥</m:t>
                    </m:r>
                  </m:oMath>
                </a14:m>
                <a:r>
                  <a:rPr lang="nl-BE"/>
                  <a:t> </a:t>
                </a:r>
              </a:p>
              <a:p>
                <a:pPr lvl="1">
                  <a:buFont typeface="Arial" panose="020B0604020202020204" pitchFamily="34" charset="0"/>
                  <a:buChar char="•"/>
                </a:pPr>
                <a:r>
                  <a:rPr lang="nl-BE" err="1"/>
                  <a:t>Reachability</a:t>
                </a:r>
                <a:r>
                  <a:rPr lang="nl-BE"/>
                  <a:t>: </a:t>
                </a:r>
                <a:r>
                  <a:rPr lang="nl-BE" err="1"/>
                  <a:t>any</a:t>
                </a:r>
                <a:r>
                  <a:rPr lang="nl-BE"/>
                  <a:t> state </a:t>
                </a:r>
                <a14:m>
                  <m:oMath xmlns:m="http://schemas.openxmlformats.org/officeDocument/2006/math">
                    <m:r>
                      <a:rPr lang="en-GB" sz="3600" b="0" i="1" smtClean="0">
                        <a:latin typeface="Cambria Math" panose="02040503050406030204" pitchFamily="18" charset="0"/>
                      </a:rPr>
                      <m:t>𝑥</m:t>
                    </m:r>
                  </m:oMath>
                </a14:m>
                <a:r>
                  <a:rPr lang="nl-BE"/>
                  <a:t> </a:t>
                </a:r>
                <a:r>
                  <a:rPr lang="nl-BE" err="1"/>
                  <a:t>can</a:t>
                </a:r>
                <a:r>
                  <a:rPr lang="nl-BE"/>
                  <a:t> </a:t>
                </a:r>
                <a:r>
                  <a:rPr lang="nl-BE" err="1"/>
                  <a:t>be</a:t>
                </a:r>
                <a:r>
                  <a:rPr lang="nl-BE"/>
                  <a:t> </a:t>
                </a:r>
                <a:r>
                  <a:rPr lang="nl-BE" err="1"/>
                  <a:t>reached</a:t>
                </a:r>
                <a:r>
                  <a:rPr lang="nl-BE"/>
                  <a:t> in </a:t>
                </a:r>
                <a:r>
                  <a:rPr lang="nl-BE" err="1"/>
                  <a:t>finite</a:t>
                </a:r>
                <a:r>
                  <a:rPr lang="nl-BE"/>
                  <a:t> time, </a:t>
                </a:r>
                <a:r>
                  <a:rPr lang="nl-BE" err="1"/>
                  <a:t>for</a:t>
                </a:r>
                <a:r>
                  <a:rPr lang="nl-BE"/>
                  <a:t> </a:t>
                </a:r>
                <a:r>
                  <a:rPr lang="nl-BE" err="1"/>
                  <a:t>some</a:t>
                </a:r>
                <a:r>
                  <a:rPr lang="nl-BE"/>
                  <a:t> </a:t>
                </a:r>
                <a14:m>
                  <m:oMath xmlns:m="http://schemas.openxmlformats.org/officeDocument/2006/math">
                    <m:r>
                      <a:rPr lang="en-GB" sz="3600" i="1">
                        <a:latin typeface="Cambria Math" panose="02040503050406030204" pitchFamily="18" charset="0"/>
                      </a:rPr>
                      <m:t>𝑢</m:t>
                    </m:r>
                  </m:oMath>
                </a14:m>
                <a:endParaRPr lang="nl-BE"/>
              </a:p>
              <a:p>
                <a:pPr>
                  <a:buFont typeface="Arial" panose="020B0604020202020204" pitchFamily="34" charset="0"/>
                  <a:buChar char="•"/>
                </a:pPr>
                <a:r>
                  <a:rPr lang="nl-BE"/>
                  <a:t>Python </a:t>
                </a:r>
                <a:r>
                  <a:rPr lang="nl-BE" err="1"/>
                  <a:t>inverted</a:t>
                </a:r>
                <a:r>
                  <a:rPr lang="nl-BE"/>
                  <a:t> </a:t>
                </a:r>
                <a:r>
                  <a:rPr lang="nl-BE" err="1"/>
                  <a:t>pendulum</a:t>
                </a:r>
                <a:endParaRPr lang="nl-BE"/>
              </a:p>
            </p:txBody>
          </p:sp>
        </mc:Choice>
        <mc:Fallback xmlns="">
          <p:sp>
            <p:nvSpPr>
              <p:cNvPr id="3" name="Tijdelijke aanduiding voor inhoud 2">
                <a:extLst>
                  <a:ext uri="{FF2B5EF4-FFF2-40B4-BE49-F238E27FC236}">
                    <a16:creationId xmlns:a16="http://schemas.microsoft.com/office/drawing/2014/main" id="{A2773357-E72E-D918-F53A-8193067E062B}"/>
                  </a:ext>
                </a:extLst>
              </p:cNvPr>
              <p:cNvSpPr>
                <a:spLocks noGrp="1" noRot="1" noChangeAspect="1" noMove="1" noResize="1" noEditPoints="1" noAdjustHandles="1" noChangeArrowheads="1" noChangeShapeType="1" noTextEdit="1"/>
              </p:cNvSpPr>
              <p:nvPr>
                <p:ph idx="1"/>
              </p:nvPr>
            </p:nvSpPr>
            <p:spPr>
              <a:blipFill>
                <a:blip r:embed="rId2"/>
                <a:stretch>
                  <a:fillRect l="-773" t="-1554" b="-4145"/>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42</a:t>
            </a:fld>
            <a:endParaRPr lang="nl-BE" noProof="0"/>
          </a:p>
        </p:txBody>
      </p:sp>
    </p:spTree>
    <p:extLst>
      <p:ext uri="{BB962C8B-B14F-4D97-AF65-F5344CB8AC3E}">
        <p14:creationId xmlns:p14="http://schemas.microsoft.com/office/powerpoint/2010/main" val="3798020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44D25-D1EB-1F31-4A14-E4695EBD7E70}"/>
              </a:ext>
            </a:extLst>
          </p:cNvPr>
          <p:cNvSpPr>
            <a:spLocks noGrp="1"/>
          </p:cNvSpPr>
          <p:nvPr>
            <p:ph type="title"/>
          </p:nvPr>
        </p:nvSpPr>
        <p:spPr/>
        <p:txBody>
          <a:bodyPr/>
          <a:lstStyle/>
          <a:p>
            <a:r>
              <a:rPr lang="en-GB"/>
              <a:t>Pole Placement</a:t>
            </a:r>
            <a:endParaRPr lang="LID4096"/>
          </a:p>
        </p:txBody>
      </p:sp>
      <p:sp>
        <p:nvSpPr>
          <p:cNvPr id="3" name="Tijdelijke aanduiding voor inhoud 2">
            <a:extLst>
              <a:ext uri="{FF2B5EF4-FFF2-40B4-BE49-F238E27FC236}">
                <a16:creationId xmlns:a16="http://schemas.microsoft.com/office/drawing/2014/main" id="{6D342962-4482-29FD-30D4-78B0C5D0754B}"/>
              </a:ext>
            </a:extLst>
          </p:cNvPr>
          <p:cNvSpPr>
            <a:spLocks noGrp="1"/>
          </p:cNvSpPr>
          <p:nvPr>
            <p:ph idx="1"/>
          </p:nvPr>
        </p:nvSpPr>
        <p:spPr>
          <a:xfrm>
            <a:off x="4612329" y="839787"/>
            <a:ext cx="7014834" cy="4708125"/>
          </a:xfrm>
        </p:spPr>
        <p:txBody>
          <a:bodyPr>
            <a:normAutofit/>
          </a:bodyPr>
          <a:lstStyle/>
          <a:p>
            <a:r>
              <a:rPr lang="en-GB"/>
              <a:t>Eigenvalue on the real axis</a:t>
            </a:r>
          </a:p>
          <a:p>
            <a:r>
              <a:rPr lang="en-GB"/>
              <a:t>As negative as possible?</a:t>
            </a:r>
          </a:p>
          <a:p>
            <a:pPr marL="60273" indent="0">
              <a:buNone/>
            </a:pPr>
            <a:endParaRPr lang="en-GB"/>
          </a:p>
          <a:p>
            <a:pPr marL="60273" indent="0">
              <a:buNone/>
            </a:pPr>
            <a:endParaRPr lang="en-GB"/>
          </a:p>
          <a:p>
            <a:r>
              <a:rPr lang="en-GB"/>
              <a:t>Python command ‘Place’</a:t>
            </a:r>
          </a:p>
          <a:p>
            <a:r>
              <a:rPr lang="en-GB"/>
              <a:t>Inverted pendulum example</a:t>
            </a:r>
            <a:endParaRPr lang="LID4096"/>
          </a:p>
        </p:txBody>
      </p:sp>
      <p:sp>
        <p:nvSpPr>
          <p:cNvPr id="4" name="Tijdelijke aanduiding voor dianummer 3">
            <a:extLst>
              <a:ext uri="{FF2B5EF4-FFF2-40B4-BE49-F238E27FC236}">
                <a16:creationId xmlns:a16="http://schemas.microsoft.com/office/drawing/2014/main" id="{1CF44629-ED78-4A15-0510-965C5FE49277}"/>
              </a:ext>
            </a:extLst>
          </p:cNvPr>
          <p:cNvSpPr>
            <a:spLocks noGrp="1"/>
          </p:cNvSpPr>
          <p:nvPr>
            <p:ph type="sldNum" sz="quarter" idx="12"/>
          </p:nvPr>
        </p:nvSpPr>
        <p:spPr/>
        <p:txBody>
          <a:bodyPr/>
          <a:lstStyle/>
          <a:p>
            <a:fld id="{7AE184E0-0BD4-4705-A12B-9B71DDE63301}" type="slidenum">
              <a:rPr lang="nl-BE" noProof="0" smtClean="0"/>
              <a:t>43</a:t>
            </a:fld>
            <a:endParaRPr lang="nl-BE" noProof="0"/>
          </a:p>
        </p:txBody>
      </p:sp>
      <p:cxnSp>
        <p:nvCxnSpPr>
          <p:cNvPr id="5" name="Rechte verbindingslijn met pijl 4">
            <a:extLst>
              <a:ext uri="{FF2B5EF4-FFF2-40B4-BE49-F238E27FC236}">
                <a16:creationId xmlns:a16="http://schemas.microsoft.com/office/drawing/2014/main" id="{A1AB2535-DD82-0A91-BD34-FD0E91558A21}"/>
              </a:ext>
            </a:extLst>
          </p:cNvPr>
          <p:cNvCxnSpPr>
            <a:cxnSpLocks/>
          </p:cNvCxnSpPr>
          <p:nvPr/>
        </p:nvCxnSpPr>
        <p:spPr>
          <a:xfrm flipV="1">
            <a:off x="2869254" y="1016524"/>
            <a:ext cx="0" cy="4864100"/>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6" name="Rechte verbindingslijn met pijl 5">
            <a:extLst>
              <a:ext uri="{FF2B5EF4-FFF2-40B4-BE49-F238E27FC236}">
                <a16:creationId xmlns:a16="http://schemas.microsoft.com/office/drawing/2014/main" id="{7B53A01E-660A-07C6-B079-F7D2D3E934D6}"/>
              </a:ext>
            </a:extLst>
          </p:cNvPr>
          <p:cNvCxnSpPr>
            <a:cxnSpLocks/>
          </p:cNvCxnSpPr>
          <p:nvPr/>
        </p:nvCxnSpPr>
        <p:spPr>
          <a:xfrm>
            <a:off x="256230" y="3753039"/>
            <a:ext cx="3892550" cy="0"/>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7" name="Vermenigvuldigingsteken 6">
            <a:extLst>
              <a:ext uri="{FF2B5EF4-FFF2-40B4-BE49-F238E27FC236}">
                <a16:creationId xmlns:a16="http://schemas.microsoft.com/office/drawing/2014/main" id="{32A74E6F-F503-DDC6-E83A-4A27B44320EB}"/>
              </a:ext>
            </a:extLst>
          </p:cNvPr>
          <p:cNvSpPr/>
          <p:nvPr/>
        </p:nvSpPr>
        <p:spPr>
          <a:xfrm>
            <a:off x="2675579" y="3464449"/>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2"/>
              </a:solidFill>
              <a:effectLst>
                <a:outerShdw dist="38100" dir="2700000" algn="bl" rotWithShape="0">
                  <a:schemeClr val="accent5"/>
                </a:outerShdw>
              </a:effectLst>
            </a:endParaRPr>
          </a:p>
        </p:txBody>
      </p:sp>
      <p:sp>
        <p:nvSpPr>
          <p:cNvPr id="8" name="Vermenigvuldigingsteken 7">
            <a:extLst>
              <a:ext uri="{FF2B5EF4-FFF2-40B4-BE49-F238E27FC236}">
                <a16:creationId xmlns:a16="http://schemas.microsoft.com/office/drawing/2014/main" id="{36C37F8D-8C7C-0A20-7518-B91176EA40C6}"/>
              </a:ext>
            </a:extLst>
          </p:cNvPr>
          <p:cNvSpPr/>
          <p:nvPr/>
        </p:nvSpPr>
        <p:spPr>
          <a:xfrm>
            <a:off x="2675579" y="2415112"/>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Vermenigvuldigingsteken 8">
            <a:extLst>
              <a:ext uri="{FF2B5EF4-FFF2-40B4-BE49-F238E27FC236}">
                <a16:creationId xmlns:a16="http://schemas.microsoft.com/office/drawing/2014/main" id="{DCAD5210-C766-59A6-05A3-E25BF76FB6A7}"/>
              </a:ext>
            </a:extLst>
          </p:cNvPr>
          <p:cNvSpPr/>
          <p:nvPr/>
        </p:nvSpPr>
        <p:spPr>
          <a:xfrm>
            <a:off x="2691454" y="4415361"/>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Vermenigvuldigingsteken 9">
            <a:extLst>
              <a:ext uri="{FF2B5EF4-FFF2-40B4-BE49-F238E27FC236}">
                <a16:creationId xmlns:a16="http://schemas.microsoft.com/office/drawing/2014/main" id="{1E37A8E2-2F63-B96A-F2B4-E9C6106D1CEC}"/>
              </a:ext>
            </a:extLst>
          </p:cNvPr>
          <p:cNvSpPr/>
          <p:nvPr/>
        </p:nvSpPr>
        <p:spPr>
          <a:xfrm>
            <a:off x="3332804" y="3464449"/>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Vermenigvuldigingsteken 10">
            <a:extLst>
              <a:ext uri="{FF2B5EF4-FFF2-40B4-BE49-F238E27FC236}">
                <a16:creationId xmlns:a16="http://schemas.microsoft.com/office/drawing/2014/main" id="{2F094D66-D0F5-D413-8BFB-E0B4C7F252F3}"/>
              </a:ext>
            </a:extLst>
          </p:cNvPr>
          <p:cNvSpPr/>
          <p:nvPr/>
        </p:nvSpPr>
        <p:spPr>
          <a:xfrm>
            <a:off x="2675579" y="1448448"/>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Vermenigvuldigingsteken 11">
            <a:extLst>
              <a:ext uri="{FF2B5EF4-FFF2-40B4-BE49-F238E27FC236}">
                <a16:creationId xmlns:a16="http://schemas.microsoft.com/office/drawing/2014/main" id="{1326B0B5-B943-F3C0-B5CE-4EE442C38D29}"/>
              </a:ext>
            </a:extLst>
          </p:cNvPr>
          <p:cNvSpPr/>
          <p:nvPr/>
        </p:nvSpPr>
        <p:spPr>
          <a:xfrm>
            <a:off x="2691454" y="5212287"/>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Vermenigvuldigingsteken 12">
            <a:extLst>
              <a:ext uri="{FF2B5EF4-FFF2-40B4-BE49-F238E27FC236}">
                <a16:creationId xmlns:a16="http://schemas.microsoft.com/office/drawing/2014/main" id="{914DF2E8-9C09-BD5D-6F49-BB852B1172A6}"/>
              </a:ext>
            </a:extLst>
          </p:cNvPr>
          <p:cNvSpPr/>
          <p:nvPr/>
        </p:nvSpPr>
        <p:spPr>
          <a:xfrm>
            <a:off x="3332804" y="2038204"/>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 name="Vermenigvuldigingsteken 13">
            <a:extLst>
              <a:ext uri="{FF2B5EF4-FFF2-40B4-BE49-F238E27FC236}">
                <a16:creationId xmlns:a16="http://schemas.microsoft.com/office/drawing/2014/main" id="{66005ECB-2E51-4B44-69FC-368721B9354D}"/>
              </a:ext>
            </a:extLst>
          </p:cNvPr>
          <p:cNvSpPr/>
          <p:nvPr/>
        </p:nvSpPr>
        <p:spPr>
          <a:xfrm>
            <a:off x="3393129" y="4771817"/>
            <a:ext cx="387350" cy="514350"/>
          </a:xfrm>
          <a:prstGeom prst="mathMultiply">
            <a:avLst>
              <a:gd name="adj1" fmla="val 2209"/>
            </a:avLst>
          </a:prstGeom>
          <a:solidFill>
            <a:schemeClr val="tx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 name="Vermenigvuldigingsteken 14">
            <a:extLst>
              <a:ext uri="{FF2B5EF4-FFF2-40B4-BE49-F238E27FC236}">
                <a16:creationId xmlns:a16="http://schemas.microsoft.com/office/drawing/2014/main" id="{57F029B2-267C-9777-87E2-96FD132688E9}"/>
              </a:ext>
            </a:extLst>
          </p:cNvPr>
          <p:cNvSpPr/>
          <p:nvPr/>
        </p:nvSpPr>
        <p:spPr>
          <a:xfrm>
            <a:off x="1175392" y="3495864"/>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 name="Vermenigvuldigingsteken 15">
            <a:extLst>
              <a:ext uri="{FF2B5EF4-FFF2-40B4-BE49-F238E27FC236}">
                <a16:creationId xmlns:a16="http://schemas.microsoft.com/office/drawing/2014/main" id="{7967A161-25C0-A0A6-CD15-078272717F86}"/>
              </a:ext>
            </a:extLst>
          </p:cNvPr>
          <p:cNvSpPr/>
          <p:nvPr/>
        </p:nvSpPr>
        <p:spPr>
          <a:xfrm>
            <a:off x="1446767" y="2756151"/>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 name="Vermenigvuldigingsteken 16">
            <a:extLst>
              <a:ext uri="{FF2B5EF4-FFF2-40B4-BE49-F238E27FC236}">
                <a16:creationId xmlns:a16="http://schemas.microsoft.com/office/drawing/2014/main" id="{B1BB3871-2A01-8F93-9A14-F392A309C6F4}"/>
              </a:ext>
            </a:extLst>
          </p:cNvPr>
          <p:cNvSpPr/>
          <p:nvPr/>
        </p:nvSpPr>
        <p:spPr>
          <a:xfrm>
            <a:off x="1446767" y="4299598"/>
            <a:ext cx="387350" cy="514350"/>
          </a:xfrm>
          <a:prstGeom prst="mathMultiply">
            <a:avLst>
              <a:gd name="adj1" fmla="val 2209"/>
            </a:avLst>
          </a:prstGeom>
          <a:solidFill>
            <a:schemeClr val="tx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 name="Vermenigvuldigingsteken 17">
            <a:extLst>
              <a:ext uri="{FF2B5EF4-FFF2-40B4-BE49-F238E27FC236}">
                <a16:creationId xmlns:a16="http://schemas.microsoft.com/office/drawing/2014/main" id="{3BD06AB8-0DC2-17E6-A0D7-A33746B6545D}"/>
              </a:ext>
            </a:extLst>
          </p:cNvPr>
          <p:cNvSpPr/>
          <p:nvPr/>
        </p:nvSpPr>
        <p:spPr>
          <a:xfrm>
            <a:off x="321319" y="3464449"/>
            <a:ext cx="387350" cy="514350"/>
          </a:xfrm>
          <a:prstGeom prst="mathMultiply">
            <a:avLst>
              <a:gd name="adj1" fmla="val 2209"/>
            </a:avLst>
          </a:prstGeom>
          <a:solidFill>
            <a:schemeClr val="tx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mc:AlternateContent xmlns:mc="http://schemas.openxmlformats.org/markup-compatibility/2006" xmlns:a14="http://schemas.microsoft.com/office/drawing/2010/main">
        <mc:Choice Requires="a14">
          <p:sp>
            <p:nvSpPr>
              <p:cNvPr id="19" name="Tekstvak 18">
                <a:extLst>
                  <a:ext uri="{FF2B5EF4-FFF2-40B4-BE49-F238E27FC236}">
                    <a16:creationId xmlns:a16="http://schemas.microsoft.com/office/drawing/2014/main" id="{58699471-5036-8CB7-EC4B-A1C4CC96686A}"/>
                  </a:ext>
                </a:extLst>
              </p:cNvPr>
              <p:cNvSpPr txBox="1"/>
              <p:nvPr/>
            </p:nvSpPr>
            <p:spPr>
              <a:xfrm>
                <a:off x="2885129" y="842337"/>
                <a:ext cx="513923" cy="553998"/>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2500" i="1" smtClean="0">
                          <a:latin typeface="Cambria Math" panose="02040503050406030204" pitchFamily="18" charset="0"/>
                          <a:ea typeface="Cambria Math" panose="02040503050406030204" pitchFamily="18" charset="0"/>
                        </a:rPr>
                        <m:t>𝜔</m:t>
                      </m:r>
                    </m:oMath>
                  </m:oMathPara>
                </a14:m>
                <a:endParaRPr lang="LID4096" sz="2500"/>
              </a:p>
            </p:txBody>
          </p:sp>
        </mc:Choice>
        <mc:Fallback xmlns="">
          <p:sp>
            <p:nvSpPr>
              <p:cNvPr id="19" name="Tekstvak 18">
                <a:extLst>
                  <a:ext uri="{FF2B5EF4-FFF2-40B4-BE49-F238E27FC236}">
                    <a16:creationId xmlns:a16="http://schemas.microsoft.com/office/drawing/2014/main" id="{58699471-5036-8CB7-EC4B-A1C4CC96686A}"/>
                  </a:ext>
                </a:extLst>
              </p:cNvPr>
              <p:cNvSpPr txBox="1">
                <a:spLocks noRot="1" noChangeAspect="1" noMove="1" noResize="1" noEditPoints="1" noAdjustHandles="1" noChangeArrowheads="1" noChangeShapeType="1" noTextEdit="1"/>
              </p:cNvSpPr>
              <p:nvPr/>
            </p:nvSpPr>
            <p:spPr>
              <a:xfrm>
                <a:off x="2885129" y="842337"/>
                <a:ext cx="513923"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kstvak 19">
                <a:extLst>
                  <a:ext uri="{FF2B5EF4-FFF2-40B4-BE49-F238E27FC236}">
                    <a16:creationId xmlns:a16="http://schemas.microsoft.com/office/drawing/2014/main" id="{18BB6C29-8DD4-FED2-398D-9D816BE4BA6C}"/>
                  </a:ext>
                </a:extLst>
              </p:cNvPr>
              <p:cNvSpPr txBox="1"/>
              <p:nvPr/>
            </p:nvSpPr>
            <p:spPr>
              <a:xfrm>
                <a:off x="4254787" y="3456216"/>
                <a:ext cx="469809" cy="553998"/>
              </a:xfrm>
              <a:prstGeom prst="rect">
                <a:avLst/>
              </a:prstGeom>
              <a:noFill/>
            </p:spPr>
            <p:txBody>
              <a:bodyPr wrap="non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2500" i="1" smtClean="0">
                          <a:latin typeface="Cambria Math" panose="02040503050406030204" pitchFamily="18" charset="0"/>
                          <a:ea typeface="Cambria Math" panose="02040503050406030204" pitchFamily="18" charset="0"/>
                        </a:rPr>
                        <m:t>𝜎</m:t>
                      </m:r>
                    </m:oMath>
                  </m:oMathPara>
                </a14:m>
                <a:endParaRPr lang="LID4096" sz="2500"/>
              </a:p>
            </p:txBody>
          </p:sp>
        </mc:Choice>
        <mc:Fallback xmlns="">
          <p:sp>
            <p:nvSpPr>
              <p:cNvPr id="20" name="Tekstvak 19">
                <a:extLst>
                  <a:ext uri="{FF2B5EF4-FFF2-40B4-BE49-F238E27FC236}">
                    <a16:creationId xmlns:a16="http://schemas.microsoft.com/office/drawing/2014/main" id="{18BB6C29-8DD4-FED2-398D-9D816BE4BA6C}"/>
                  </a:ext>
                </a:extLst>
              </p:cNvPr>
              <p:cNvSpPr txBox="1">
                <a:spLocks noRot="1" noChangeAspect="1" noMove="1" noResize="1" noEditPoints="1" noAdjustHandles="1" noChangeArrowheads="1" noChangeShapeType="1" noTextEdit="1"/>
              </p:cNvSpPr>
              <p:nvPr/>
            </p:nvSpPr>
            <p:spPr>
              <a:xfrm>
                <a:off x="4254787" y="3456216"/>
                <a:ext cx="46980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kstvak 21">
                <a:extLst>
                  <a:ext uri="{FF2B5EF4-FFF2-40B4-BE49-F238E27FC236}">
                    <a16:creationId xmlns:a16="http://schemas.microsoft.com/office/drawing/2014/main" id="{EDF3B9A5-90FC-A45B-78DE-A26FDDA570F0}"/>
                  </a:ext>
                </a:extLst>
              </p:cNvPr>
              <p:cNvSpPr txBox="1"/>
              <p:nvPr/>
            </p:nvSpPr>
            <p:spPr>
              <a:xfrm>
                <a:off x="4625658" y="2447797"/>
                <a:ext cx="6096000" cy="616707"/>
              </a:xfrm>
              <a:prstGeom prst="rect">
                <a:avLst/>
              </a:prstGeom>
              <a:noFill/>
            </p:spPr>
            <p:txBody>
              <a:bodyPr wrap="square">
                <a:spAutoFit/>
              </a:bodyPr>
              <a:lstStyle/>
              <a:p>
                <a:pPr marL="60273" indent="0">
                  <a:buNone/>
                </a:pPr>
                <a14:m>
                  <m:oMathPara xmlns:m="http://schemas.openxmlformats.org/officeDocument/2006/math">
                    <m:oMathParaPr>
                      <m:jc m:val="centerGroup"/>
                    </m:oMathParaPr>
                    <m:oMath xmlns:m="http://schemas.openxmlformats.org/officeDocument/2006/math">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𝑥</m:t>
                          </m:r>
                        </m:e>
                      </m:acc>
                      <m:r>
                        <a:rPr lang="en-GB" sz="1800" b="0" i="1" smtClean="0">
                          <a:latin typeface="Cambria Math" panose="02040503050406030204" pitchFamily="18" charset="0"/>
                        </a:rPr>
                        <m:t>=</m:t>
                      </m:r>
                      <m:limLow>
                        <m:limLowPr>
                          <m:ctrlPr>
                            <a:rPr lang="en-GB" sz="1800" b="0" i="1" smtClean="0">
                              <a:latin typeface="Cambria Math" panose="02040503050406030204" pitchFamily="18" charset="0"/>
                            </a:rPr>
                          </m:ctrlPr>
                        </m:limLowPr>
                        <m:e>
                          <m:groupChr>
                            <m:groupChrPr>
                              <m:chr m:val="⏟"/>
                              <m:ctrlPr>
                                <a:rPr lang="en-GB" sz="1800" b="0" i="1" smtClean="0">
                                  <a:latin typeface="Cambria Math" panose="02040503050406030204" pitchFamily="18" charset="0"/>
                                </a:rPr>
                              </m:ctrlPr>
                            </m:groupChrPr>
                            <m:e>
                              <m:d>
                                <m:dPr>
                                  <m:ctrlPr>
                                    <a:rPr lang="en-GB" sz="1800" i="1">
                                      <a:latin typeface="Cambria Math" panose="02040503050406030204" pitchFamily="18" charset="0"/>
                                    </a:rPr>
                                  </m:ctrlPr>
                                </m:dPr>
                                <m:e>
                                  <m:r>
                                    <a:rPr lang="en-GB" sz="1800" i="1">
                                      <a:latin typeface="Cambria Math" panose="02040503050406030204" pitchFamily="18" charset="0"/>
                                    </a:rPr>
                                    <m:t>𝐴</m:t>
                                  </m:r>
                                  <m:r>
                                    <a:rPr lang="en-GB" sz="1800" i="1">
                                      <a:latin typeface="Cambria Math" panose="02040503050406030204" pitchFamily="18" charset="0"/>
                                    </a:rPr>
                                    <m:t>−</m:t>
                                  </m:r>
                                  <m:r>
                                    <a:rPr lang="en-GB" sz="1800" i="1">
                                      <a:latin typeface="Cambria Math" panose="02040503050406030204" pitchFamily="18" charset="0"/>
                                    </a:rPr>
                                    <m:t>𝐵𝐾</m:t>
                                  </m:r>
                                </m:e>
                              </m:d>
                            </m:e>
                          </m:groupChr>
                        </m:e>
                        <m:lim>
                          <m:r>
                            <m:rPr>
                              <m:sty m:val="p"/>
                            </m:rPr>
                            <a:rPr lang="en-GB" sz="1800" b="0" i="0" smtClean="0">
                              <a:latin typeface="Cambria Math" panose="02040503050406030204" pitchFamily="18" charset="0"/>
                            </a:rPr>
                            <m:t>New</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system</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matrix</m:t>
                          </m:r>
                        </m:lim>
                      </m:limLow>
                      <m:r>
                        <a:rPr lang="en-GB" sz="1800" b="0" i="1" smtClean="0">
                          <a:latin typeface="Cambria Math" panose="02040503050406030204" pitchFamily="18" charset="0"/>
                        </a:rPr>
                        <m:t>𝑥</m:t>
                      </m:r>
                    </m:oMath>
                  </m:oMathPara>
                </a14:m>
                <a:endParaRPr lang="en-GB" sz="1800" b="0"/>
              </a:p>
            </p:txBody>
          </p:sp>
        </mc:Choice>
        <mc:Fallback xmlns="">
          <p:sp>
            <p:nvSpPr>
              <p:cNvPr id="22" name="Tekstvak 21">
                <a:extLst>
                  <a:ext uri="{FF2B5EF4-FFF2-40B4-BE49-F238E27FC236}">
                    <a16:creationId xmlns:a16="http://schemas.microsoft.com/office/drawing/2014/main" id="{EDF3B9A5-90FC-A45B-78DE-A26FDDA570F0}"/>
                  </a:ext>
                </a:extLst>
              </p:cNvPr>
              <p:cNvSpPr txBox="1">
                <a:spLocks noRot="1" noChangeAspect="1" noMove="1" noResize="1" noEditPoints="1" noAdjustHandles="1" noChangeArrowheads="1" noChangeShapeType="1" noTextEdit="1"/>
              </p:cNvSpPr>
              <p:nvPr/>
            </p:nvSpPr>
            <p:spPr>
              <a:xfrm>
                <a:off x="4625658" y="2447797"/>
                <a:ext cx="6096000" cy="616707"/>
              </a:xfrm>
              <a:prstGeom prst="rect">
                <a:avLst/>
              </a:prstGeom>
              <a:blipFill>
                <a:blip r:embed="rId4"/>
                <a:stretch>
                  <a:fillRect b="-3960"/>
                </a:stretch>
              </a:blipFill>
            </p:spPr>
            <p:txBody>
              <a:bodyPr/>
              <a:lstStyle/>
              <a:p>
                <a:r>
                  <a:rPr lang="en-US">
                    <a:noFill/>
                  </a:rPr>
                  <a:t> </a:t>
                </a:r>
              </a:p>
            </p:txBody>
          </p:sp>
        </mc:Fallback>
      </mc:AlternateContent>
    </p:spTree>
    <p:extLst>
      <p:ext uri="{BB962C8B-B14F-4D97-AF65-F5344CB8AC3E}">
        <p14:creationId xmlns:p14="http://schemas.microsoft.com/office/powerpoint/2010/main" val="165901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Pole</a:t>
            </a:r>
            <a:r>
              <a:rPr lang="nl-BE"/>
              <a:t> Placement</a:t>
            </a:r>
          </a:p>
        </p:txBody>
      </p:sp>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lstStyle/>
          <a:p>
            <a:r>
              <a:rPr lang="nl-BE" err="1"/>
              <a:t>Why</a:t>
            </a:r>
            <a:r>
              <a:rPr lang="nl-BE"/>
              <a:t> is </a:t>
            </a:r>
            <a:r>
              <a:rPr lang="nl-BE" err="1"/>
              <a:t>there</a:t>
            </a:r>
            <a:r>
              <a:rPr lang="nl-BE"/>
              <a:t> a </a:t>
            </a:r>
            <a:r>
              <a:rPr lang="nl-BE" err="1"/>
              <a:t>balance</a:t>
            </a:r>
            <a:r>
              <a:rPr lang="nl-BE"/>
              <a:t>?</a:t>
            </a:r>
          </a:p>
          <a:p>
            <a:r>
              <a:rPr lang="nl-BE" err="1"/>
              <a:t>Nonlinear</a:t>
            </a:r>
            <a:r>
              <a:rPr lang="nl-BE"/>
              <a:t> </a:t>
            </a:r>
            <a:r>
              <a:rPr lang="nl-BE" err="1"/>
              <a:t>might</a:t>
            </a:r>
            <a:r>
              <a:rPr lang="nl-BE"/>
              <a:t> </a:t>
            </a:r>
            <a:r>
              <a:rPr lang="nl-BE" err="1"/>
              <a:t>not</a:t>
            </a:r>
            <a:r>
              <a:rPr lang="nl-BE"/>
              <a:t> </a:t>
            </a:r>
            <a:r>
              <a:rPr lang="nl-BE" err="1"/>
              <a:t>be</a:t>
            </a:r>
            <a:r>
              <a:rPr lang="nl-BE"/>
              <a:t> </a:t>
            </a:r>
            <a:r>
              <a:rPr lang="nl-BE" err="1"/>
              <a:t>actually</a:t>
            </a:r>
            <a:r>
              <a:rPr lang="nl-BE"/>
              <a:t> </a:t>
            </a:r>
            <a:r>
              <a:rPr lang="nl-BE" err="1"/>
              <a:t>stable</a:t>
            </a:r>
            <a:r>
              <a:rPr lang="nl-BE"/>
              <a:t>??</a:t>
            </a:r>
          </a:p>
        </p:txBody>
      </p:sp>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44</a:t>
            </a:fld>
            <a:endParaRPr lang="nl-BE" noProof="0"/>
          </a:p>
        </p:txBody>
      </p:sp>
      <p:cxnSp>
        <p:nvCxnSpPr>
          <p:cNvPr id="8" name="Rechte verbindingslijn met pijl 7">
            <a:extLst>
              <a:ext uri="{FF2B5EF4-FFF2-40B4-BE49-F238E27FC236}">
                <a16:creationId xmlns:a16="http://schemas.microsoft.com/office/drawing/2014/main" id="{BA1DF65B-742F-5620-1B6E-94AE2884D4F7}"/>
              </a:ext>
            </a:extLst>
          </p:cNvPr>
          <p:cNvCxnSpPr/>
          <p:nvPr/>
        </p:nvCxnSpPr>
        <p:spPr>
          <a:xfrm flipV="1">
            <a:off x="2645924" y="2227634"/>
            <a:ext cx="0" cy="2704289"/>
          </a:xfrm>
          <a:prstGeom prst="straightConnector1">
            <a:avLst/>
          </a:prstGeom>
          <a:ln w="19050">
            <a:solidFill>
              <a:schemeClr val="tx1">
                <a:lumMod val="95000"/>
                <a:lumOff val="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6749EA86-7F28-E0C0-6C61-48E315780254}"/>
              </a:ext>
            </a:extLst>
          </p:cNvPr>
          <p:cNvCxnSpPr>
            <a:cxnSpLocks/>
          </p:cNvCxnSpPr>
          <p:nvPr/>
        </p:nvCxnSpPr>
        <p:spPr>
          <a:xfrm rot="5400000" flipV="1">
            <a:off x="3576538" y="3255525"/>
            <a:ext cx="0" cy="2704289"/>
          </a:xfrm>
          <a:prstGeom prst="straightConnector1">
            <a:avLst/>
          </a:prstGeom>
          <a:ln w="190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1" name="Vrije vorm: vorm 10">
            <a:extLst>
              <a:ext uri="{FF2B5EF4-FFF2-40B4-BE49-F238E27FC236}">
                <a16:creationId xmlns:a16="http://schemas.microsoft.com/office/drawing/2014/main" id="{75322C12-4DF0-33BC-AAF2-803288FCABAB}"/>
              </a:ext>
            </a:extLst>
          </p:cNvPr>
          <p:cNvSpPr/>
          <p:nvPr/>
        </p:nvSpPr>
        <p:spPr>
          <a:xfrm>
            <a:off x="2622404" y="2615650"/>
            <a:ext cx="3473596" cy="1928256"/>
          </a:xfrm>
          <a:custGeom>
            <a:avLst/>
            <a:gdLst>
              <a:gd name="connsiteX0" fmla="*/ 0 w 5058383"/>
              <a:gd name="connsiteY0" fmla="*/ 0 h 1928256"/>
              <a:gd name="connsiteX1" fmla="*/ 1536970 w 5058383"/>
              <a:gd name="connsiteY1" fmla="*/ 1721795 h 1928256"/>
              <a:gd name="connsiteX2" fmla="*/ 5058383 w 5058383"/>
              <a:gd name="connsiteY2" fmla="*/ 1896893 h 1928256"/>
            </a:gdLst>
            <a:ahLst/>
            <a:cxnLst>
              <a:cxn ang="0">
                <a:pos x="connsiteX0" y="connsiteY0"/>
              </a:cxn>
              <a:cxn ang="0">
                <a:pos x="connsiteX1" y="connsiteY1"/>
              </a:cxn>
              <a:cxn ang="0">
                <a:pos x="connsiteX2" y="connsiteY2"/>
              </a:cxn>
            </a:cxnLst>
            <a:rect l="l" t="t" r="r" b="b"/>
            <a:pathLst>
              <a:path w="5058383" h="1928256">
                <a:moveTo>
                  <a:pt x="0" y="0"/>
                </a:moveTo>
                <a:cubicBezTo>
                  <a:pt x="346953" y="702823"/>
                  <a:pt x="693906" y="1405646"/>
                  <a:pt x="1536970" y="1721795"/>
                </a:cubicBezTo>
                <a:cubicBezTo>
                  <a:pt x="2380034" y="2037944"/>
                  <a:pt x="5058383" y="1896893"/>
                  <a:pt x="5058383" y="1896893"/>
                </a:cubicBez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Vrije vorm: vorm 11">
            <a:extLst>
              <a:ext uri="{FF2B5EF4-FFF2-40B4-BE49-F238E27FC236}">
                <a16:creationId xmlns:a16="http://schemas.microsoft.com/office/drawing/2014/main" id="{1FA496C7-E685-B4F2-59E7-23FDD35E6252}"/>
              </a:ext>
            </a:extLst>
          </p:cNvPr>
          <p:cNvSpPr/>
          <p:nvPr/>
        </p:nvSpPr>
        <p:spPr>
          <a:xfrm flipH="1">
            <a:off x="2622404" y="2265076"/>
            <a:ext cx="2652411" cy="2342593"/>
          </a:xfrm>
          <a:custGeom>
            <a:avLst/>
            <a:gdLst>
              <a:gd name="connsiteX0" fmla="*/ 0 w 5058383"/>
              <a:gd name="connsiteY0" fmla="*/ 0 h 1928256"/>
              <a:gd name="connsiteX1" fmla="*/ 1536970 w 5058383"/>
              <a:gd name="connsiteY1" fmla="*/ 1721795 h 1928256"/>
              <a:gd name="connsiteX2" fmla="*/ 5058383 w 5058383"/>
              <a:gd name="connsiteY2" fmla="*/ 1896893 h 1928256"/>
            </a:gdLst>
            <a:ahLst/>
            <a:cxnLst>
              <a:cxn ang="0">
                <a:pos x="connsiteX0" y="connsiteY0"/>
              </a:cxn>
              <a:cxn ang="0">
                <a:pos x="connsiteX1" y="connsiteY1"/>
              </a:cxn>
              <a:cxn ang="0">
                <a:pos x="connsiteX2" y="connsiteY2"/>
              </a:cxn>
            </a:cxnLst>
            <a:rect l="l" t="t" r="r" b="b"/>
            <a:pathLst>
              <a:path w="5058383" h="1928256">
                <a:moveTo>
                  <a:pt x="0" y="0"/>
                </a:moveTo>
                <a:cubicBezTo>
                  <a:pt x="346953" y="702823"/>
                  <a:pt x="693906" y="1405646"/>
                  <a:pt x="1536970" y="1721795"/>
                </a:cubicBezTo>
                <a:cubicBezTo>
                  <a:pt x="2380034" y="2037944"/>
                  <a:pt x="5058383" y="1896893"/>
                  <a:pt x="5058383" y="1896893"/>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Vrije vorm: vorm 13">
            <a:extLst>
              <a:ext uri="{FF2B5EF4-FFF2-40B4-BE49-F238E27FC236}">
                <a16:creationId xmlns:a16="http://schemas.microsoft.com/office/drawing/2014/main" id="{DEC04B3E-08EB-5FC5-8A69-1BC9946C00C3}"/>
              </a:ext>
            </a:extLst>
          </p:cNvPr>
          <p:cNvSpPr/>
          <p:nvPr/>
        </p:nvSpPr>
        <p:spPr>
          <a:xfrm>
            <a:off x="2850204" y="2363821"/>
            <a:ext cx="2247090" cy="1829456"/>
          </a:xfrm>
          <a:custGeom>
            <a:avLst/>
            <a:gdLst>
              <a:gd name="connsiteX0" fmla="*/ 0 w 2247090"/>
              <a:gd name="connsiteY0" fmla="*/ 165370 h 1829456"/>
              <a:gd name="connsiteX1" fmla="*/ 1157592 w 2247090"/>
              <a:gd name="connsiteY1" fmla="*/ 1828800 h 1829456"/>
              <a:gd name="connsiteX2" fmla="*/ 2247090 w 2247090"/>
              <a:gd name="connsiteY2" fmla="*/ 0 h 1829456"/>
            </a:gdLst>
            <a:ahLst/>
            <a:cxnLst>
              <a:cxn ang="0">
                <a:pos x="connsiteX0" y="connsiteY0"/>
              </a:cxn>
              <a:cxn ang="0">
                <a:pos x="connsiteX1" y="connsiteY1"/>
              </a:cxn>
              <a:cxn ang="0">
                <a:pos x="connsiteX2" y="connsiteY2"/>
              </a:cxn>
            </a:cxnLst>
            <a:rect l="l" t="t" r="r" b="b"/>
            <a:pathLst>
              <a:path w="2247090" h="1829456">
                <a:moveTo>
                  <a:pt x="0" y="165370"/>
                </a:moveTo>
                <a:cubicBezTo>
                  <a:pt x="391538" y="1010866"/>
                  <a:pt x="783077" y="1856362"/>
                  <a:pt x="1157592" y="1828800"/>
                </a:cubicBezTo>
                <a:cubicBezTo>
                  <a:pt x="1532107" y="1801238"/>
                  <a:pt x="1889598" y="900619"/>
                  <a:pt x="2247090"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ekstvak 14">
            <a:extLst>
              <a:ext uri="{FF2B5EF4-FFF2-40B4-BE49-F238E27FC236}">
                <a16:creationId xmlns:a16="http://schemas.microsoft.com/office/drawing/2014/main" id="{645454C4-474C-30E4-E9F9-370B43FC7DE6}"/>
              </a:ext>
            </a:extLst>
          </p:cNvPr>
          <p:cNvSpPr txBox="1"/>
          <p:nvPr/>
        </p:nvSpPr>
        <p:spPr>
          <a:xfrm>
            <a:off x="5515583" y="3832698"/>
            <a:ext cx="2924198" cy="511615"/>
          </a:xfrm>
          <a:prstGeom prst="rect">
            <a:avLst/>
          </a:prstGeom>
          <a:noFill/>
        </p:spPr>
        <p:txBody>
          <a:bodyPr wrap="none" rtlCol="0">
            <a:spAutoFit/>
          </a:bodyPr>
          <a:lstStyle/>
          <a:p>
            <a:pPr algn="l">
              <a:lnSpc>
                <a:spcPct val="120000"/>
              </a:lnSpc>
            </a:pPr>
            <a:r>
              <a:rPr lang="en-GB" sz="2500">
                <a:solidFill>
                  <a:schemeClr val="bg1">
                    <a:lumMod val="65000"/>
                  </a:schemeClr>
                </a:solidFill>
              </a:rPr>
              <a:t>Stabilisation Speed</a:t>
            </a:r>
            <a:endParaRPr lang="LID4096" sz="2500">
              <a:solidFill>
                <a:schemeClr val="bg1">
                  <a:lumMod val="65000"/>
                </a:schemeClr>
              </a:solidFill>
            </a:endParaRPr>
          </a:p>
        </p:txBody>
      </p:sp>
      <p:sp>
        <p:nvSpPr>
          <p:cNvPr id="16" name="Tekstvak 15">
            <a:extLst>
              <a:ext uri="{FF2B5EF4-FFF2-40B4-BE49-F238E27FC236}">
                <a16:creationId xmlns:a16="http://schemas.microsoft.com/office/drawing/2014/main" id="{078BC645-70F9-0336-14AA-C9AF75B009F4}"/>
              </a:ext>
            </a:extLst>
          </p:cNvPr>
          <p:cNvSpPr txBox="1"/>
          <p:nvPr/>
        </p:nvSpPr>
        <p:spPr>
          <a:xfrm>
            <a:off x="5459593" y="2553318"/>
            <a:ext cx="2068836" cy="511615"/>
          </a:xfrm>
          <a:prstGeom prst="rect">
            <a:avLst/>
          </a:prstGeom>
          <a:noFill/>
        </p:spPr>
        <p:txBody>
          <a:bodyPr wrap="none" rtlCol="0">
            <a:spAutoFit/>
          </a:bodyPr>
          <a:lstStyle/>
          <a:p>
            <a:pPr algn="l">
              <a:lnSpc>
                <a:spcPct val="120000"/>
              </a:lnSpc>
            </a:pPr>
            <a:r>
              <a:rPr lang="en-GB" sz="2500">
                <a:solidFill>
                  <a:schemeClr val="bg2">
                    <a:lumMod val="75000"/>
                  </a:schemeClr>
                </a:solidFill>
              </a:rPr>
              <a:t>Control Effort</a:t>
            </a:r>
            <a:endParaRPr lang="LID4096" sz="2500">
              <a:solidFill>
                <a:schemeClr val="bg2">
                  <a:lumMod val="75000"/>
                </a:schemeClr>
              </a:solidFill>
            </a:endParaRPr>
          </a:p>
        </p:txBody>
      </p:sp>
      <p:sp>
        <p:nvSpPr>
          <p:cNvPr id="17" name="Tekstvak 16">
            <a:extLst>
              <a:ext uri="{FF2B5EF4-FFF2-40B4-BE49-F238E27FC236}">
                <a16:creationId xmlns:a16="http://schemas.microsoft.com/office/drawing/2014/main" id="{5C3F3798-84A8-1FA1-2DBD-444B0315B9FF}"/>
              </a:ext>
            </a:extLst>
          </p:cNvPr>
          <p:cNvSpPr txBox="1"/>
          <p:nvPr/>
        </p:nvSpPr>
        <p:spPr>
          <a:xfrm>
            <a:off x="6096000" y="4633324"/>
            <a:ext cx="2209900" cy="511615"/>
          </a:xfrm>
          <a:prstGeom prst="rect">
            <a:avLst/>
          </a:prstGeom>
          <a:noFill/>
        </p:spPr>
        <p:txBody>
          <a:bodyPr wrap="none" rtlCol="0">
            <a:spAutoFit/>
          </a:bodyPr>
          <a:lstStyle/>
          <a:p>
            <a:pPr algn="l">
              <a:lnSpc>
                <a:spcPct val="120000"/>
              </a:lnSpc>
            </a:pPr>
            <a:r>
              <a:rPr lang="en-GB" sz="2500">
                <a:solidFill>
                  <a:srgbClr val="FF0000"/>
                </a:solidFill>
              </a:rPr>
              <a:t>Weighted cost</a:t>
            </a:r>
            <a:endParaRPr lang="LID4096" sz="2500">
              <a:solidFill>
                <a:srgbClr val="FF0000"/>
              </a:solidFill>
            </a:endParaRPr>
          </a:p>
        </p:txBody>
      </p:sp>
      <p:cxnSp>
        <p:nvCxnSpPr>
          <p:cNvPr id="6" name="Rechte verbindingslijn 5">
            <a:extLst>
              <a:ext uri="{FF2B5EF4-FFF2-40B4-BE49-F238E27FC236}">
                <a16:creationId xmlns:a16="http://schemas.microsoft.com/office/drawing/2014/main" id="{A0ED7B09-2917-EB45-9274-4DAA28A5E86B}"/>
              </a:ext>
            </a:extLst>
          </p:cNvPr>
          <p:cNvCxnSpPr/>
          <p:nvPr/>
        </p:nvCxnSpPr>
        <p:spPr>
          <a:xfrm flipH="1">
            <a:off x="4762123" y="2363821"/>
            <a:ext cx="1333877"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kstvak 12">
            <a:extLst>
              <a:ext uri="{FF2B5EF4-FFF2-40B4-BE49-F238E27FC236}">
                <a16:creationId xmlns:a16="http://schemas.microsoft.com/office/drawing/2014/main" id="{D5C53385-D421-2252-2511-48AE809BFCA8}"/>
              </a:ext>
            </a:extLst>
          </p:cNvPr>
          <p:cNvSpPr txBox="1"/>
          <p:nvPr/>
        </p:nvSpPr>
        <p:spPr>
          <a:xfrm>
            <a:off x="6105438" y="2041703"/>
            <a:ext cx="1983235" cy="511615"/>
          </a:xfrm>
          <a:prstGeom prst="rect">
            <a:avLst/>
          </a:prstGeom>
          <a:noFill/>
        </p:spPr>
        <p:txBody>
          <a:bodyPr wrap="none" rtlCol="0">
            <a:spAutoFit/>
          </a:bodyPr>
          <a:lstStyle/>
          <a:p>
            <a:pPr algn="l">
              <a:lnSpc>
                <a:spcPct val="120000"/>
              </a:lnSpc>
            </a:pPr>
            <a:r>
              <a:rPr lang="en-GB" sz="2500"/>
              <a:t>Constraints?</a:t>
            </a:r>
            <a:endParaRPr lang="LID4096" sz="2500"/>
          </a:p>
        </p:txBody>
      </p:sp>
    </p:spTree>
    <p:extLst>
      <p:ext uri="{BB962C8B-B14F-4D97-AF65-F5344CB8AC3E}">
        <p14:creationId xmlns:p14="http://schemas.microsoft.com/office/powerpoint/2010/main" val="781719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BA5FED-BA58-D148-0686-A97DF2C738A9}"/>
              </a:ext>
            </a:extLst>
          </p:cNvPr>
          <p:cNvSpPr>
            <a:spLocks noGrp="1"/>
          </p:cNvSpPr>
          <p:nvPr>
            <p:ph type="title"/>
          </p:nvPr>
        </p:nvSpPr>
        <p:spPr/>
        <p:txBody>
          <a:bodyPr/>
          <a:lstStyle/>
          <a:p>
            <a:r>
              <a:rPr lang="en-GB"/>
              <a:t>Designing feedback: Linear Quadratic control</a:t>
            </a:r>
            <a:endParaRPr lang="LID4096"/>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79063A2-B958-2EB6-BE37-AA9EEB93B462}"/>
                  </a:ext>
                </a:extLst>
              </p:cNvPr>
              <p:cNvSpPr>
                <a:spLocks noGrp="1"/>
              </p:cNvSpPr>
              <p:nvPr>
                <p:ph idx="1"/>
              </p:nvPr>
            </p:nvSpPr>
            <p:spPr/>
            <p:txBody>
              <a:bodyPr>
                <a:normAutofit fontScale="92500" lnSpcReduction="10000"/>
              </a:bodyPr>
              <a:lstStyle/>
              <a:p>
                <a:pPr marL="60273" indent="0">
                  <a:buNone/>
                </a:pPr>
                <a:endParaRPr lang="en-GB"/>
              </a:p>
              <a:p>
                <a:r>
                  <a:rPr lang="en-GB" err="1"/>
                  <a:t>Controllabilty</a:t>
                </a:r>
                <a:r>
                  <a:rPr lang="en-GB"/>
                  <a:t> means a </a:t>
                </a:r>
                <a14:m>
                  <m:oMath xmlns:m="http://schemas.openxmlformats.org/officeDocument/2006/math">
                    <m:r>
                      <a:rPr lang="en-GB" sz="3600" b="0" i="1" smtClean="0">
                        <a:latin typeface="Cambria Math" panose="02040503050406030204" pitchFamily="18" charset="0"/>
                      </a:rPr>
                      <m:t>𝑢</m:t>
                    </m:r>
                    <m:r>
                      <a:rPr lang="en-GB" sz="3600" b="0" i="1" smtClean="0">
                        <a:latin typeface="Cambria Math" panose="02040503050406030204" pitchFamily="18" charset="0"/>
                      </a:rPr>
                      <m:t>=−</m:t>
                    </m:r>
                    <m:r>
                      <a:rPr lang="en-GB" sz="3600" b="0" i="1" smtClean="0">
                        <a:latin typeface="Cambria Math" panose="02040503050406030204" pitchFamily="18" charset="0"/>
                      </a:rPr>
                      <m:t>𝐾𝑥</m:t>
                    </m:r>
                  </m:oMath>
                </a14:m>
                <a:r>
                  <a:rPr lang="nl-BE"/>
                  <a:t>  </a:t>
                </a:r>
                <a:r>
                  <a:rPr lang="nl-BE" err="1"/>
                  <a:t>can</a:t>
                </a:r>
                <a:r>
                  <a:rPr lang="nl-BE"/>
                  <a:t> </a:t>
                </a:r>
                <a:r>
                  <a:rPr lang="nl-BE" err="1"/>
                  <a:t>stabilize</a:t>
                </a:r>
                <a:r>
                  <a:rPr lang="nl-BE"/>
                  <a:t> </a:t>
                </a:r>
                <a:r>
                  <a:rPr lang="nl-BE" err="1"/>
                  <a:t>and</a:t>
                </a:r>
                <a:r>
                  <a:rPr lang="nl-BE"/>
                  <a:t> change </a:t>
                </a:r>
                <a:r>
                  <a:rPr lang="nl-BE" err="1"/>
                  <a:t>eigenvalues</a:t>
                </a:r>
                <a:r>
                  <a:rPr lang="nl-BE"/>
                  <a:t>. </a:t>
                </a:r>
                <a:r>
                  <a:rPr lang="nl-BE" i="1" u="sng"/>
                  <a:t>How </a:t>
                </a:r>
                <a:r>
                  <a:rPr lang="nl-BE" i="1" u="sng" err="1"/>
                  <a:t>to</a:t>
                </a:r>
                <a:r>
                  <a:rPr lang="nl-BE" i="1" u="sng"/>
                  <a:t> </a:t>
                </a:r>
                <a:r>
                  <a:rPr lang="nl-BE" i="1" u="sng" err="1"/>
                  <a:t>choose</a:t>
                </a:r>
                <a:r>
                  <a:rPr lang="nl-BE" i="1" u="sng"/>
                  <a:t> </a:t>
                </a:r>
                <a14:m>
                  <m:oMath xmlns:m="http://schemas.openxmlformats.org/officeDocument/2006/math">
                    <m:r>
                      <a:rPr lang="en-GB" sz="3200" i="1" u="sng">
                        <a:latin typeface="Cambria Math" panose="02040503050406030204" pitchFamily="18" charset="0"/>
                      </a:rPr>
                      <m:t>𝐾</m:t>
                    </m:r>
                  </m:oMath>
                </a14:m>
                <a:r>
                  <a:rPr lang="en-GB" sz="3200" i="1" u="sng">
                    <a:latin typeface="Cambria Math" panose="02040503050406030204" pitchFamily="18" charset="0"/>
                  </a:rPr>
                  <a:t> </a:t>
                </a:r>
                <a:r>
                  <a:rPr lang="en-GB" sz="3200" i="1">
                    <a:latin typeface="Cambria Math" panose="02040503050406030204" pitchFamily="18" charset="0"/>
                  </a:rPr>
                  <a:t>?</a:t>
                </a:r>
              </a:p>
              <a:p>
                <a:r>
                  <a:rPr lang="en-GB" sz="3200" i="1"/>
                  <a:t>Weight optimization between fast stabilization and input cost</a:t>
                </a:r>
              </a:p>
              <a:p>
                <a14:m>
                  <m:oMath xmlns:m="http://schemas.openxmlformats.org/officeDocument/2006/math">
                    <m:r>
                      <a:rPr lang="en-GB" b="0" i="1" smtClean="0">
                        <a:latin typeface="Cambria Math" panose="02040503050406030204" pitchFamily="18" charset="0"/>
                      </a:rPr>
                      <m:t>𝐽</m:t>
                    </m:r>
                    <m:r>
                      <a:rPr lang="en-GB" b="0" i="1" smtClean="0">
                        <a:latin typeface="Cambria Math" panose="02040503050406030204" pitchFamily="18" charset="0"/>
                      </a:rPr>
                      <m:t>=</m:t>
                    </m:r>
                    <m:nary>
                      <m:naryPr>
                        <m:ctrlPr>
                          <a:rPr lang="nl-BE" i="1" smtClean="0">
                            <a:latin typeface="Cambria Math" panose="02040503050406030204" pitchFamily="18" charset="0"/>
                          </a:rPr>
                        </m:ctrlPr>
                      </m:naryPr>
                      <m:sub>
                        <m:r>
                          <m:rPr>
                            <m:brk m:alnAt="23"/>
                          </m:rPr>
                          <a:rPr lang="en-GB" b="0" i="1" smtClean="0">
                            <a:latin typeface="Cambria Math" panose="02040503050406030204" pitchFamily="18" charset="0"/>
                          </a:rPr>
                          <m:t>0</m:t>
                        </m:r>
                      </m:sub>
                      <m:sup>
                        <m:r>
                          <a:rPr lang="nl-BE" i="1" smtClean="0">
                            <a:latin typeface="Cambria Math" panose="02040503050406030204" pitchFamily="18" charset="0"/>
                            <a:ea typeface="Cambria Math" panose="02040503050406030204" pitchFamily="18" charset="0"/>
                          </a:rPr>
                          <m:t>∞</m:t>
                        </m:r>
                      </m:sup>
                      <m:e>
                        <m:r>
                          <a:rPr lang="en-GB" b="0" i="1" smtClean="0">
                            <a:latin typeface="Cambria Math" panose="02040503050406030204" pitchFamily="18" charset="0"/>
                          </a:rPr>
                          <m:t>(</m:t>
                        </m:r>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𝑥</m:t>
                            </m:r>
                          </m:e>
                          <m:sup>
                            <m:r>
                              <a:rPr lang="en-GB" b="0" i="1" smtClean="0">
                                <a:solidFill>
                                  <a:srgbClr val="FF0000"/>
                                </a:solidFill>
                                <a:latin typeface="Cambria Math" panose="02040503050406030204" pitchFamily="18" charset="0"/>
                              </a:rPr>
                              <m:t>𝑇</m:t>
                            </m:r>
                          </m:sup>
                        </m:sSup>
                        <m:r>
                          <a:rPr lang="en-GB" b="0" i="1" smtClean="0">
                            <a:solidFill>
                              <a:srgbClr val="FF0000"/>
                            </a:solidFill>
                            <a:latin typeface="Cambria Math" panose="02040503050406030204" pitchFamily="18" charset="0"/>
                          </a:rPr>
                          <m:t>𝑄𝑥</m:t>
                        </m:r>
                        <m:r>
                          <a:rPr lang="en-GB" b="0" i="1" smtClean="0">
                            <a:latin typeface="Cambria Math" panose="02040503050406030204" pitchFamily="18" charset="0"/>
                          </a:rPr>
                          <m:t>+</m:t>
                        </m:r>
                        <m:sSup>
                          <m:sSupPr>
                            <m:ctrlPr>
                              <a:rPr lang="en-GB" b="0" i="1" smtClean="0">
                                <a:solidFill>
                                  <a:srgbClr val="00B050"/>
                                </a:solidFill>
                                <a:latin typeface="Cambria Math" panose="02040503050406030204" pitchFamily="18" charset="0"/>
                              </a:rPr>
                            </m:ctrlPr>
                          </m:sSupPr>
                          <m:e>
                            <m:r>
                              <a:rPr lang="en-GB" b="0" i="1" smtClean="0">
                                <a:solidFill>
                                  <a:srgbClr val="00B050"/>
                                </a:solidFill>
                                <a:latin typeface="Cambria Math" panose="02040503050406030204" pitchFamily="18" charset="0"/>
                              </a:rPr>
                              <m:t>𝑢</m:t>
                            </m:r>
                          </m:e>
                          <m:sup>
                            <m:r>
                              <a:rPr lang="en-GB" b="0" i="1" smtClean="0">
                                <a:solidFill>
                                  <a:srgbClr val="00B050"/>
                                </a:solidFill>
                                <a:latin typeface="Cambria Math" panose="02040503050406030204" pitchFamily="18" charset="0"/>
                              </a:rPr>
                              <m:t>𝑇</m:t>
                            </m:r>
                          </m:sup>
                        </m:sSup>
                        <m:r>
                          <a:rPr lang="en-GB" b="0" i="1" smtClean="0">
                            <a:solidFill>
                              <a:srgbClr val="00B050"/>
                            </a:solidFill>
                            <a:latin typeface="Cambria Math" panose="02040503050406030204" pitchFamily="18" charset="0"/>
                          </a:rPr>
                          <m:t>𝑅𝑢</m:t>
                        </m:r>
                        <m:r>
                          <a:rPr lang="en-GB" b="0" i="1" smtClean="0">
                            <a:latin typeface="Cambria Math" panose="02040503050406030204" pitchFamily="18" charset="0"/>
                          </a:rPr>
                          <m:t>) </m:t>
                        </m:r>
                        <m:r>
                          <a:rPr lang="en-GB" b="0" i="1" smtClean="0">
                            <a:latin typeface="Cambria Math" panose="02040503050406030204" pitchFamily="18" charset="0"/>
                          </a:rPr>
                          <m:t>𝑑𝑡</m:t>
                        </m:r>
                      </m:e>
                    </m:nary>
                    <m:r>
                      <a:rPr lang="en-GB" b="0" i="0" smtClean="0">
                        <a:latin typeface="Cambria Math" panose="02040503050406030204" pitchFamily="18" charset="0"/>
                      </a:rPr>
                      <m:t>      </m:t>
                    </m:r>
                    <m:r>
                      <a:rPr lang="en-GB" b="0" i="1" smtClean="0">
                        <a:latin typeface="Cambria Math" panose="02040503050406030204" pitchFamily="18" charset="0"/>
                      </a:rPr>
                      <m:t>𝐽</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𝑛</m:t>
                        </m:r>
                        <m:r>
                          <a:rPr lang="en-GB" b="0" i="1" smtClean="0">
                            <a:latin typeface="Cambria Math" panose="02040503050406030204" pitchFamily="18" charset="0"/>
                          </a:rPr>
                          <m:t>=0</m:t>
                        </m:r>
                      </m:sub>
                      <m:sup>
                        <m:r>
                          <a:rPr lang="nl-BE" i="1">
                            <a:latin typeface="Cambria Math" panose="02040503050406030204" pitchFamily="18" charset="0"/>
                            <a:ea typeface="Cambria Math" panose="02040503050406030204" pitchFamily="18" charset="0"/>
                          </a:rPr>
                          <m:t>∞</m:t>
                        </m:r>
                      </m:sup>
                      <m:e>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𝑇</m:t>
                            </m:r>
                          </m:sup>
                        </m:sSup>
                        <m:r>
                          <a:rPr lang="en-GB" i="1">
                            <a:latin typeface="Cambria Math" panose="02040503050406030204" pitchFamily="18" charset="0"/>
                          </a:rPr>
                          <m:t>𝑄𝑥</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𝑇</m:t>
                            </m:r>
                          </m:sup>
                        </m:sSup>
                        <m:r>
                          <a:rPr lang="en-GB" i="1">
                            <a:latin typeface="Cambria Math" panose="02040503050406030204" pitchFamily="18" charset="0"/>
                          </a:rPr>
                          <m:t>𝑅𝑢</m:t>
                        </m:r>
                      </m:e>
                    </m:nary>
                  </m:oMath>
                </a14:m>
                <a:endParaRPr lang="en-GB"/>
              </a:p>
              <a:p>
                <a:pPr marL="60273" indent="0">
                  <a:buNone/>
                </a:pPr>
                <a:endParaRPr lang="LID4096"/>
              </a:p>
              <a:p>
                <a:pPr>
                  <a:buFont typeface="Arial" panose="020B0604020202020204" pitchFamily="34" charset="0"/>
                  <a:buChar char="•"/>
                </a:pPr>
                <a14:m>
                  <m:oMath xmlns:m="http://schemas.openxmlformats.org/officeDocument/2006/math">
                    <m:r>
                      <a:rPr lang="en-GB" b="0" i="1" smtClean="0">
                        <a:solidFill>
                          <a:srgbClr val="FF0000"/>
                        </a:solidFill>
                        <a:latin typeface="Cambria Math" panose="02040503050406030204" pitchFamily="18" charset="0"/>
                      </a:rPr>
                      <m:t>𝑄</m:t>
                    </m:r>
                    <m:r>
                      <a:rPr lang="en-GB" b="0" i="1" smtClean="0">
                        <a:solidFill>
                          <a:srgbClr val="FF0000"/>
                        </a:solidFill>
                        <a:latin typeface="Cambria Math" panose="02040503050406030204" pitchFamily="18" charset="0"/>
                      </a:rPr>
                      <m:t>:</m:t>
                    </m:r>
                    <m:r>
                      <m:rPr>
                        <m:sty m:val="p"/>
                      </m:rPr>
                      <a:rPr lang="en-GB" b="0" i="0" smtClean="0">
                        <a:solidFill>
                          <a:srgbClr val="FF0000"/>
                        </a:solidFill>
                        <a:latin typeface="Cambria Math" panose="02040503050406030204" pitchFamily="18" charset="0"/>
                      </a:rPr>
                      <m:t>Weight</m:t>
                    </m:r>
                    <m:r>
                      <a:rPr lang="en-GB" b="0" i="0" smtClean="0">
                        <a:solidFill>
                          <a:srgbClr val="FF0000"/>
                        </a:solidFill>
                        <a:latin typeface="Cambria Math" panose="02040503050406030204" pitchFamily="18" charset="0"/>
                      </a:rPr>
                      <m:t> </m:t>
                    </m:r>
                    <m:r>
                      <m:rPr>
                        <m:sty m:val="p"/>
                      </m:rPr>
                      <a:rPr lang="en-GB" b="0" i="0" smtClean="0">
                        <a:solidFill>
                          <a:srgbClr val="FF0000"/>
                        </a:solidFill>
                        <a:latin typeface="Cambria Math" panose="02040503050406030204" pitchFamily="18" charset="0"/>
                      </a:rPr>
                      <m:t>matrix</m:t>
                    </m:r>
                    <m:r>
                      <a:rPr lang="en-GB" b="0" i="0" smtClean="0">
                        <a:solidFill>
                          <a:srgbClr val="FF0000"/>
                        </a:solidFill>
                        <a:latin typeface="Cambria Math" panose="02040503050406030204" pitchFamily="18" charset="0"/>
                      </a:rPr>
                      <m:t> </m:t>
                    </m:r>
                    <m:r>
                      <m:rPr>
                        <m:sty m:val="p"/>
                      </m:rPr>
                      <a:rPr lang="en-GB" b="0" i="0" smtClean="0">
                        <a:solidFill>
                          <a:srgbClr val="FF0000"/>
                        </a:solidFill>
                        <a:latin typeface="Cambria Math" panose="02040503050406030204" pitchFamily="18" charset="0"/>
                      </a:rPr>
                      <m:t>states</m:t>
                    </m:r>
                  </m:oMath>
                </a14:m>
                <a:endParaRPr lang="en-GB"/>
              </a:p>
              <a:p>
                <a:pPr>
                  <a:buFont typeface="Arial" panose="020B0604020202020204" pitchFamily="34" charset="0"/>
                  <a:buChar char="•"/>
                </a:pPr>
                <a14:m>
                  <m:oMath xmlns:m="http://schemas.openxmlformats.org/officeDocument/2006/math">
                    <m:r>
                      <a:rPr lang="en-GB" b="0" i="1" smtClean="0">
                        <a:solidFill>
                          <a:srgbClr val="00B050"/>
                        </a:solidFill>
                        <a:latin typeface="Cambria Math" panose="02040503050406030204" pitchFamily="18" charset="0"/>
                      </a:rPr>
                      <m:t>𝑅</m:t>
                    </m:r>
                    <m:r>
                      <a:rPr lang="en-GB" b="0" i="1" smtClean="0">
                        <a:solidFill>
                          <a:srgbClr val="00B050"/>
                        </a:solidFill>
                        <a:latin typeface="Cambria Math" panose="02040503050406030204" pitchFamily="18" charset="0"/>
                      </a:rPr>
                      <m:t>:</m:t>
                    </m:r>
                    <m:r>
                      <m:rPr>
                        <m:sty m:val="p"/>
                      </m:rPr>
                      <a:rPr lang="en-GB" b="0" i="0" smtClean="0">
                        <a:solidFill>
                          <a:srgbClr val="00B050"/>
                        </a:solidFill>
                        <a:latin typeface="Cambria Math" panose="02040503050406030204" pitchFamily="18" charset="0"/>
                      </a:rPr>
                      <m:t>Weight</m:t>
                    </m:r>
                    <m:r>
                      <a:rPr lang="en-GB" b="0" i="0" smtClean="0">
                        <a:solidFill>
                          <a:srgbClr val="00B050"/>
                        </a:solidFill>
                        <a:latin typeface="Cambria Math" panose="02040503050406030204" pitchFamily="18" charset="0"/>
                      </a:rPr>
                      <m:t> </m:t>
                    </m:r>
                    <m:r>
                      <m:rPr>
                        <m:sty m:val="p"/>
                      </m:rPr>
                      <a:rPr lang="en-GB" b="0" i="0" smtClean="0">
                        <a:solidFill>
                          <a:srgbClr val="00B050"/>
                        </a:solidFill>
                        <a:latin typeface="Cambria Math" panose="02040503050406030204" pitchFamily="18" charset="0"/>
                      </a:rPr>
                      <m:t>matrix</m:t>
                    </m:r>
                    <m:r>
                      <a:rPr lang="en-GB" b="0" i="0" smtClean="0">
                        <a:solidFill>
                          <a:srgbClr val="00B050"/>
                        </a:solidFill>
                        <a:latin typeface="Cambria Math" panose="02040503050406030204" pitchFamily="18" charset="0"/>
                      </a:rPr>
                      <m:t> </m:t>
                    </m:r>
                    <m:r>
                      <m:rPr>
                        <m:sty m:val="p"/>
                      </m:rPr>
                      <a:rPr lang="en-GB" b="0" i="0" smtClean="0">
                        <a:solidFill>
                          <a:srgbClr val="00B050"/>
                        </a:solidFill>
                        <a:latin typeface="Cambria Math" panose="02040503050406030204" pitchFamily="18" charset="0"/>
                      </a:rPr>
                      <m:t>input</m:t>
                    </m:r>
                  </m:oMath>
                </a14:m>
                <a:r>
                  <a:rPr lang="en-GB">
                    <a:solidFill>
                      <a:srgbClr val="00B050"/>
                    </a:solidFill>
                  </a:rPr>
                  <a:t> (“Energy”)</a:t>
                </a:r>
                <a:endParaRPr lang="LID4096"/>
              </a:p>
            </p:txBody>
          </p:sp>
        </mc:Choice>
        <mc:Fallback xmlns="">
          <p:sp>
            <p:nvSpPr>
              <p:cNvPr id="3" name="Tijdelijke aanduiding voor inhoud 2">
                <a:extLst>
                  <a:ext uri="{FF2B5EF4-FFF2-40B4-BE49-F238E27FC236}">
                    <a16:creationId xmlns:a16="http://schemas.microsoft.com/office/drawing/2014/main" id="{579063A2-B958-2EB6-BE37-AA9EEB93B462}"/>
                  </a:ext>
                </a:extLst>
              </p:cNvPr>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03703125-4F47-2815-C931-388627EA22DE}"/>
              </a:ext>
            </a:extLst>
          </p:cNvPr>
          <p:cNvSpPr>
            <a:spLocks noGrp="1"/>
          </p:cNvSpPr>
          <p:nvPr>
            <p:ph type="sldNum" sz="quarter" idx="12"/>
          </p:nvPr>
        </p:nvSpPr>
        <p:spPr/>
        <p:txBody>
          <a:bodyPr/>
          <a:lstStyle/>
          <a:p>
            <a:fld id="{7AE184E0-0BD4-4705-A12B-9B71DDE63301}" type="slidenum">
              <a:rPr lang="nl-BE" noProof="0" smtClean="0"/>
              <a:t>45</a:t>
            </a:fld>
            <a:endParaRPr lang="nl-BE" noProof="0"/>
          </a:p>
        </p:txBody>
      </p:sp>
    </p:spTree>
    <p:extLst>
      <p:ext uri="{BB962C8B-B14F-4D97-AF65-F5344CB8AC3E}">
        <p14:creationId xmlns:p14="http://schemas.microsoft.com/office/powerpoint/2010/main" val="2210377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BA5FED-BA58-D148-0686-A97DF2C738A9}"/>
              </a:ext>
            </a:extLst>
          </p:cNvPr>
          <p:cNvSpPr>
            <a:spLocks noGrp="1"/>
          </p:cNvSpPr>
          <p:nvPr>
            <p:ph type="title"/>
          </p:nvPr>
        </p:nvSpPr>
        <p:spPr/>
        <p:txBody>
          <a:bodyPr/>
          <a:lstStyle/>
          <a:p>
            <a:r>
              <a:rPr lang="en-GB"/>
              <a:t>Designing feedback: Linear Quadratic control</a:t>
            </a:r>
            <a:endParaRPr lang="LID4096"/>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79063A2-B958-2EB6-BE37-AA9EEB93B462}"/>
                  </a:ext>
                </a:extLst>
              </p:cNvPr>
              <p:cNvSpPr>
                <a:spLocks noGrp="1"/>
              </p:cNvSpPr>
              <p:nvPr>
                <p:ph idx="1"/>
              </p:nvPr>
            </p:nvSpPr>
            <p:spPr/>
            <p:txBody>
              <a:bodyPr>
                <a:normAutofit/>
              </a:bodyPr>
              <a:lstStyle/>
              <a:p>
                <a:pPr marL="60273" indent="0">
                  <a:buNone/>
                </a:pPr>
                <a:endParaRPr lang="en-GB"/>
              </a:p>
              <a:p>
                <a14:m>
                  <m:oMath xmlns:m="http://schemas.openxmlformats.org/officeDocument/2006/math">
                    <m:r>
                      <a:rPr lang="en-GB" b="0" i="1" smtClean="0">
                        <a:latin typeface="Cambria Math" panose="02040503050406030204" pitchFamily="18" charset="0"/>
                      </a:rPr>
                      <m:t>𝐽</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𝑛</m:t>
                        </m:r>
                        <m:r>
                          <a:rPr lang="en-GB" b="0" i="1" smtClean="0">
                            <a:latin typeface="Cambria Math" panose="02040503050406030204" pitchFamily="18" charset="0"/>
                          </a:rPr>
                          <m:t>=0</m:t>
                        </m:r>
                      </m:sub>
                      <m:sup>
                        <m:r>
                          <a:rPr lang="nl-BE" i="1">
                            <a:latin typeface="Cambria Math" panose="02040503050406030204" pitchFamily="18" charset="0"/>
                            <a:ea typeface="Cambria Math" panose="02040503050406030204" pitchFamily="18" charset="0"/>
                          </a:rPr>
                          <m:t>∞</m:t>
                        </m:r>
                      </m:sup>
                      <m:e>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𝑇</m:t>
                            </m:r>
                          </m:sup>
                        </m:sSup>
                        <m:r>
                          <a:rPr lang="en-GB" i="1">
                            <a:latin typeface="Cambria Math" panose="02040503050406030204" pitchFamily="18" charset="0"/>
                          </a:rPr>
                          <m:t>𝑄𝑥</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𝑢</m:t>
                            </m:r>
                          </m:e>
                          <m:sup>
                            <m:r>
                              <a:rPr lang="en-GB" i="1">
                                <a:latin typeface="Cambria Math" panose="02040503050406030204" pitchFamily="18" charset="0"/>
                              </a:rPr>
                              <m:t>𝑇</m:t>
                            </m:r>
                          </m:sup>
                        </m:sSup>
                        <m:r>
                          <a:rPr lang="en-GB" i="1">
                            <a:latin typeface="Cambria Math" panose="02040503050406030204" pitchFamily="18" charset="0"/>
                          </a:rPr>
                          <m:t>𝑅𝑢</m:t>
                        </m:r>
                      </m:e>
                    </m:nary>
                  </m:oMath>
                </a14:m>
                <a:r>
                  <a:rPr lang="en-GB"/>
                  <a:t>  </a:t>
                </a:r>
              </a:p>
              <a:p>
                <a:r>
                  <a:rPr lang="en-GB"/>
                  <a:t>Optimal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𝑟</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𝐵</m:t>
                        </m:r>
                      </m:e>
                      <m:sup>
                        <m:r>
                          <a:rPr lang="en-GB" b="0" i="1" smtClean="0">
                            <a:latin typeface="Cambria Math" panose="02040503050406030204" pitchFamily="18" charset="0"/>
                          </a:rPr>
                          <m:t>𝑇</m:t>
                        </m:r>
                      </m:sup>
                    </m:sSup>
                    <m:r>
                      <a:rPr lang="en-GB" b="0" i="1" smtClean="0">
                        <a:latin typeface="Cambria Math" panose="02040503050406030204" pitchFamily="18" charset="0"/>
                      </a:rPr>
                      <m:t>𝑆</m:t>
                    </m:r>
                  </m:oMath>
                </a14:m>
                <a:endParaRPr lang="en-GB" b="0"/>
              </a:p>
              <a:p>
                <a:r>
                  <a:rPr lang="en-GB"/>
                  <a:t>Where </a:t>
                </a:r>
                <a14:m>
                  <m:oMath xmlns:m="http://schemas.openxmlformats.org/officeDocument/2006/math">
                    <m:r>
                      <a:rPr lang="en-GB" b="0" i="1" smtClean="0">
                        <a:latin typeface="Cambria Math" panose="02040503050406030204" pitchFamily="18" charset="0"/>
                      </a:rPr>
                      <m:t>𝑆</m:t>
                    </m:r>
                  </m:oMath>
                </a14:m>
                <a:r>
                  <a:rPr lang="en-GB"/>
                  <a:t> is the solution of a ‘stationary </a:t>
                </a:r>
                <a:r>
                  <a:rPr lang="en-GB" err="1"/>
                  <a:t>Ricatti</a:t>
                </a:r>
                <a:r>
                  <a:rPr lang="en-GB"/>
                  <a:t>’ equation:</a:t>
                </a:r>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𝐴</m:t>
                        </m:r>
                      </m:e>
                      <m:sup>
                        <m:r>
                          <a:rPr lang="en-GB" b="0" i="1" smtClean="0">
                            <a:latin typeface="Cambria Math" panose="02040503050406030204" pitchFamily="18" charset="0"/>
                          </a:rPr>
                          <m:t>𝑇</m:t>
                        </m:r>
                      </m:sup>
                    </m:sSup>
                    <m:r>
                      <a:rPr lang="en-GB" b="0" i="1" smtClean="0">
                        <a:latin typeface="Cambria Math" panose="02040503050406030204" pitchFamily="18" charset="0"/>
                      </a:rPr>
                      <m:t>𝑆</m:t>
                    </m:r>
                    <m:r>
                      <a:rPr lang="en-GB" b="0" i="1" smtClean="0">
                        <a:latin typeface="Cambria Math" panose="02040503050406030204" pitchFamily="18" charset="0"/>
                      </a:rPr>
                      <m:t>+</m:t>
                    </m:r>
                    <m:r>
                      <a:rPr lang="en-GB" b="0" i="1" smtClean="0">
                        <a:latin typeface="Cambria Math" panose="02040503050406030204" pitchFamily="18" charset="0"/>
                      </a:rPr>
                      <m:t>𝑆𝐴</m:t>
                    </m:r>
                    <m:r>
                      <a:rPr lang="en-GB" b="0" i="1" smtClean="0">
                        <a:latin typeface="Cambria Math" panose="02040503050406030204" pitchFamily="18" charset="0"/>
                      </a:rPr>
                      <m:t>−</m:t>
                    </m:r>
                    <m:r>
                      <a:rPr lang="en-GB" b="0" i="1" smtClean="0">
                        <a:latin typeface="Cambria Math" panose="02040503050406030204" pitchFamily="18" charset="0"/>
                      </a:rPr>
                      <m:t>𝑆𝐵</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𝐵</m:t>
                        </m:r>
                      </m:e>
                      <m:sup>
                        <m:r>
                          <a:rPr lang="en-GB" b="0" i="1" smtClean="0">
                            <a:latin typeface="Cambria Math" panose="02040503050406030204" pitchFamily="18" charset="0"/>
                          </a:rPr>
                          <m:t>𝑇</m:t>
                        </m:r>
                      </m:sup>
                    </m:sSup>
                    <m:r>
                      <a:rPr lang="en-GB" b="0" i="1" smtClean="0">
                        <a:latin typeface="Cambria Math" panose="02040503050406030204" pitchFamily="18" charset="0"/>
                      </a:rPr>
                      <m:t>𝑆</m:t>
                    </m:r>
                    <m:r>
                      <a:rPr lang="en-GB" b="0" i="1" smtClean="0">
                        <a:latin typeface="Cambria Math" panose="02040503050406030204" pitchFamily="18" charset="0"/>
                      </a:rPr>
                      <m:t>+</m:t>
                    </m:r>
                    <m:r>
                      <a:rPr lang="en-GB" b="0" i="1" smtClean="0">
                        <a:latin typeface="Cambria Math" panose="02040503050406030204" pitchFamily="18" charset="0"/>
                      </a:rPr>
                      <m:t>𝑄</m:t>
                    </m:r>
                    <m:r>
                      <a:rPr lang="en-GB" b="0" i="1" smtClean="0">
                        <a:latin typeface="Cambria Math" panose="02040503050406030204" pitchFamily="18" charset="0"/>
                      </a:rPr>
                      <m:t>=0</m:t>
                    </m:r>
                  </m:oMath>
                </a14:m>
                <a:endParaRPr lang="en-GB" b="0"/>
              </a:p>
              <a:p>
                <a:r>
                  <a:rPr lang="en-GB"/>
                  <a:t>Inverted pendulum example</a:t>
                </a:r>
                <a:endParaRPr lang="LID4096"/>
              </a:p>
              <a:p>
                <a:endParaRPr lang="LID4096"/>
              </a:p>
            </p:txBody>
          </p:sp>
        </mc:Choice>
        <mc:Fallback xmlns="">
          <p:sp>
            <p:nvSpPr>
              <p:cNvPr id="3" name="Tijdelijke aanduiding voor inhoud 2">
                <a:extLst>
                  <a:ext uri="{FF2B5EF4-FFF2-40B4-BE49-F238E27FC236}">
                    <a16:creationId xmlns:a16="http://schemas.microsoft.com/office/drawing/2014/main" id="{579063A2-B958-2EB6-BE37-AA9EEB93B462}"/>
                  </a:ext>
                </a:extLst>
              </p:cNvPr>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03703125-4F47-2815-C931-388627EA22DE}"/>
              </a:ext>
            </a:extLst>
          </p:cNvPr>
          <p:cNvSpPr>
            <a:spLocks noGrp="1"/>
          </p:cNvSpPr>
          <p:nvPr>
            <p:ph type="sldNum" sz="quarter" idx="12"/>
          </p:nvPr>
        </p:nvSpPr>
        <p:spPr/>
        <p:txBody>
          <a:bodyPr/>
          <a:lstStyle/>
          <a:p>
            <a:fld id="{7AE184E0-0BD4-4705-A12B-9B71DDE63301}" type="slidenum">
              <a:rPr lang="nl-BE" noProof="0" smtClean="0"/>
              <a:t>46</a:t>
            </a:fld>
            <a:endParaRPr lang="nl-BE" noProof="0"/>
          </a:p>
        </p:txBody>
      </p:sp>
      <p:pic>
        <p:nvPicPr>
          <p:cNvPr id="6" name="Afbeelding 5">
            <a:extLst>
              <a:ext uri="{FF2B5EF4-FFF2-40B4-BE49-F238E27FC236}">
                <a16:creationId xmlns:a16="http://schemas.microsoft.com/office/drawing/2014/main" id="{C00082AF-6F7B-41A5-1698-550E44E21B1F}"/>
              </a:ext>
            </a:extLst>
          </p:cNvPr>
          <p:cNvPicPr>
            <a:picLocks noChangeAspect="1"/>
          </p:cNvPicPr>
          <p:nvPr/>
        </p:nvPicPr>
        <p:blipFill>
          <a:blip r:embed="rId3"/>
          <a:stretch>
            <a:fillRect/>
          </a:stretch>
        </p:blipFill>
        <p:spPr>
          <a:xfrm>
            <a:off x="7417113" y="3429000"/>
            <a:ext cx="4210050" cy="2741730"/>
          </a:xfrm>
          <a:prstGeom prst="rect">
            <a:avLst/>
          </a:prstGeom>
        </p:spPr>
      </p:pic>
    </p:spTree>
    <p:extLst>
      <p:ext uri="{BB962C8B-B14F-4D97-AF65-F5344CB8AC3E}">
        <p14:creationId xmlns:p14="http://schemas.microsoft.com/office/powerpoint/2010/main" val="3775600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BA5FED-BA58-D148-0686-A97DF2C738A9}"/>
              </a:ext>
            </a:extLst>
          </p:cNvPr>
          <p:cNvSpPr>
            <a:spLocks noGrp="1"/>
          </p:cNvSpPr>
          <p:nvPr>
            <p:ph type="title"/>
          </p:nvPr>
        </p:nvSpPr>
        <p:spPr/>
        <p:txBody>
          <a:bodyPr/>
          <a:lstStyle/>
          <a:p>
            <a:r>
              <a:rPr lang="en-GB"/>
              <a:t>Designing feedback: LQR reference</a:t>
            </a:r>
            <a:endParaRPr lang="LID4096"/>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79063A2-B958-2EB6-BE37-AA9EEB93B462}"/>
                  </a:ext>
                </a:extLst>
              </p:cNvPr>
              <p:cNvSpPr>
                <a:spLocks noGrp="1"/>
              </p:cNvSpPr>
              <p:nvPr>
                <p:ph idx="1"/>
              </p:nvPr>
            </p:nvSpPr>
            <p:spPr/>
            <p:txBody>
              <a:bodyPr>
                <a:normAutofit/>
              </a:bodyPr>
              <a:lstStyle/>
              <a:p>
                <a:r>
                  <a:rPr lang="en-GB"/>
                  <a:t>We want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𝑟</m:t>
                        </m:r>
                      </m:sub>
                    </m:sSub>
                  </m:oMath>
                </a14:m>
                <a:endParaRPr lang="en-GB"/>
              </a:p>
              <a:p>
                <a:r>
                  <a:rPr lang="en-GB"/>
                  <a:t> </a:t>
                </a:r>
                <a14:m>
                  <m:oMath xmlns:m="http://schemas.openxmlformats.org/officeDocument/2006/math">
                    <m:acc>
                      <m:accPr>
                        <m:chr m:val="̇"/>
                        <m:ctrlPr>
                          <a:rPr lang="en-GB" sz="3600" b="0" i="1" smtClean="0">
                            <a:latin typeface="Cambria Math" panose="02040503050406030204" pitchFamily="18" charset="0"/>
                          </a:rPr>
                        </m:ctrlPr>
                      </m:accPr>
                      <m:e>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𝑥</m:t>
                            </m:r>
                          </m:e>
                          <m:sup>
                            <m:r>
                              <a:rPr lang="en-GB" sz="3600" b="0" i="1" smtClean="0">
                                <a:latin typeface="Cambria Math" panose="02040503050406030204" pitchFamily="18" charset="0"/>
                              </a:rPr>
                              <m:t>∗</m:t>
                            </m:r>
                          </m:sup>
                        </m:sSup>
                      </m:e>
                    </m:acc>
                    <m:r>
                      <a:rPr lang="en-GB" sz="3600" b="0" i="1" smtClean="0">
                        <a:latin typeface="Cambria Math" panose="02040503050406030204" pitchFamily="18" charset="0"/>
                      </a:rPr>
                      <m:t>=</m:t>
                    </m:r>
                    <m:r>
                      <a:rPr lang="en-GB" sz="3600" b="0" i="1" smtClean="0">
                        <a:latin typeface="Cambria Math" panose="02040503050406030204" pitchFamily="18" charset="0"/>
                      </a:rPr>
                      <m:t>𝐴</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𝑥</m:t>
                        </m:r>
                      </m:e>
                      <m:sup>
                        <m:r>
                          <a:rPr lang="en-GB" sz="3600" b="0" i="1" smtClean="0">
                            <a:latin typeface="Cambria Math" panose="02040503050406030204" pitchFamily="18" charset="0"/>
                          </a:rPr>
                          <m:t>∗</m:t>
                        </m:r>
                      </m:sup>
                    </m:sSup>
                    <m:r>
                      <a:rPr lang="en-GB" sz="3600" b="0" i="1" smtClean="0">
                        <a:latin typeface="Cambria Math" panose="02040503050406030204" pitchFamily="18" charset="0"/>
                      </a:rPr>
                      <m:t>+</m:t>
                    </m:r>
                    <m:r>
                      <a:rPr lang="en-GB" sz="3600" b="0" i="1" smtClean="0">
                        <a:latin typeface="Cambria Math" panose="02040503050406030204" pitchFamily="18" charset="0"/>
                      </a:rPr>
                      <m:t>𝐵</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𝑢</m:t>
                        </m:r>
                      </m:e>
                      <m:sup>
                        <m:r>
                          <a:rPr lang="en-GB" sz="3600" b="0" i="1" smtClean="0">
                            <a:latin typeface="Cambria Math" panose="02040503050406030204" pitchFamily="18" charset="0"/>
                          </a:rPr>
                          <m:t>∗</m:t>
                        </m:r>
                      </m:sup>
                    </m:sSup>
                    <m:r>
                      <a:rPr lang="en-GB" sz="3600" b="0" i="1" smtClean="0">
                        <a:latin typeface="Cambria Math" panose="02040503050406030204" pitchFamily="18" charset="0"/>
                      </a:rPr>
                      <m:t>  </m:t>
                    </m:r>
                    <m:r>
                      <a:rPr lang="en-GB" sz="3600" b="0" i="1" smtClean="0">
                        <a:latin typeface="Cambria Math" panose="02040503050406030204" pitchFamily="18" charset="0"/>
                      </a:rPr>
                      <m:t>𝑤h𝑒𝑟𝑒</m:t>
                    </m:r>
                    <m:r>
                      <a:rPr lang="en-GB" sz="3600"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i="1">
                            <a:latin typeface="Cambria Math" panose="02040503050406030204" pitchFamily="18" charset="0"/>
                          </a:rPr>
                          <m:t>𝑥</m:t>
                        </m:r>
                      </m:e>
                      <m:sup>
                        <m:r>
                          <a:rPr lang="en-GB" b="0" i="1" smtClean="0">
                            <a:latin typeface="Cambria Math" panose="02040503050406030204" pitchFamily="18" charset="0"/>
                          </a:rPr>
                          <m:t>∗</m:t>
                        </m:r>
                      </m:sup>
                    </m:sSup>
                    <m:r>
                      <a:rPr lang="en-GB" i="1">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𝑟</m:t>
                        </m:r>
                      </m:sub>
                    </m:sSub>
                  </m:oMath>
                </a14:m>
                <a:r>
                  <a:rPr lang="nl-BE"/>
                  <a:t> and </a:t>
                </a:r>
                <a14:m>
                  <m:oMath xmlns:m="http://schemas.openxmlformats.org/officeDocument/2006/math">
                    <m:sSup>
                      <m:sSupPr>
                        <m:ctrlPr>
                          <a:rPr lang="en-GB" i="1">
                            <a:latin typeface="Cambria Math" panose="02040503050406030204" pitchFamily="18" charset="0"/>
                          </a:rPr>
                        </m:ctrlPr>
                      </m:sSupPr>
                      <m:e>
                        <m:r>
                          <a:rPr lang="en-GB" b="0" i="1" smtClean="0">
                            <a:latin typeface="Cambria Math" panose="02040503050406030204" pitchFamily="18" charset="0"/>
                          </a:rPr>
                          <m:t>𝑢</m:t>
                        </m:r>
                      </m:e>
                      <m:sup>
                        <m:r>
                          <a:rPr lang="en-GB" i="1">
                            <a:latin typeface="Cambria Math" panose="02040503050406030204" pitchFamily="18" charset="0"/>
                          </a:rPr>
                          <m:t>∗</m:t>
                        </m:r>
                      </m:sup>
                    </m:sSup>
                    <m:r>
                      <a:rPr lang="en-GB" i="1">
                        <a:latin typeface="Cambria Math" panose="02040503050406030204" pitchFamily="18" charset="0"/>
                      </a:rPr>
                      <m:t>=</m:t>
                    </m:r>
                    <m:r>
                      <a:rPr lang="en-GB" b="0" i="1" smtClean="0">
                        <a:latin typeface="Cambria Math" panose="02040503050406030204" pitchFamily="18" charset="0"/>
                      </a:rPr>
                      <m:t>𝑢</m:t>
                    </m:r>
                    <m:r>
                      <a:rPr lang="en-GB" i="1">
                        <a:latin typeface="Cambria Math" panose="02040503050406030204" pitchFamily="18" charset="0"/>
                      </a:rPr>
                      <m:t>− </m:t>
                    </m:r>
                    <m:sSub>
                      <m:sSubPr>
                        <m:ctrlPr>
                          <a:rPr lang="en-GB" i="1">
                            <a:latin typeface="Cambria Math" panose="02040503050406030204" pitchFamily="18" charset="0"/>
                          </a:rPr>
                        </m:ctrlPr>
                      </m:sSubPr>
                      <m:e>
                        <m:r>
                          <a:rPr lang="en-GB" b="0" i="1" smtClean="0">
                            <a:latin typeface="Cambria Math" panose="02040503050406030204" pitchFamily="18" charset="0"/>
                          </a:rPr>
                          <m:t>𝑢</m:t>
                        </m:r>
                      </m:e>
                      <m:sub>
                        <m:r>
                          <a:rPr lang="en-GB" i="1">
                            <a:latin typeface="Cambria Math" panose="02040503050406030204" pitchFamily="18" charset="0"/>
                          </a:rPr>
                          <m:t>𝑟</m:t>
                        </m:r>
                      </m:sub>
                    </m:sSub>
                  </m:oMath>
                </a14:m>
                <a:r>
                  <a:rPr lang="nl-BE"/>
                  <a:t> </a:t>
                </a:r>
              </a:p>
              <a:p>
                <a:r>
                  <a:rPr lang="nl-BE" err="1"/>
                  <a:t>Stable</a:t>
                </a:r>
                <a:r>
                  <a:rPr lang="nl-BE"/>
                  <a:t> </a:t>
                </a:r>
                <a:r>
                  <a:rPr lang="nl-BE" err="1"/>
                  <a:t>if</a:t>
                </a:r>
                <a:r>
                  <a:rPr lang="en-GB" sz="3200" b="0"/>
                  <a:t>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𝑢</m:t>
                        </m:r>
                      </m:e>
                      <m:sup>
                        <m:r>
                          <a:rPr lang="en-GB" sz="3200" b="0" i="1" smtClean="0">
                            <a:latin typeface="Cambria Math" panose="02040503050406030204" pitchFamily="18" charset="0"/>
                          </a:rPr>
                          <m:t>∗</m:t>
                        </m:r>
                      </m:sup>
                    </m:sSup>
                  </m:oMath>
                </a14:m>
                <a:r>
                  <a:rPr lang="nl-BE"/>
                  <a:t>= </a:t>
                </a:r>
                <a14:m>
                  <m:oMath xmlns:m="http://schemas.openxmlformats.org/officeDocument/2006/math">
                    <m:r>
                      <a:rPr lang="en-GB" sz="3200" b="0" i="0" smtClean="0">
                        <a:latin typeface="Cambria Math" panose="02040503050406030204" pitchFamily="18" charset="0"/>
                      </a:rPr>
                      <m:t>−</m:t>
                    </m:r>
                    <m:r>
                      <m:rPr>
                        <m:sty m:val="p"/>
                      </m:rPr>
                      <a:rPr lang="en-GB" sz="3200" b="0" i="0" smtClean="0">
                        <a:latin typeface="Cambria Math" panose="02040503050406030204" pitchFamily="18" charset="0"/>
                      </a:rPr>
                      <m:t>K</m:t>
                    </m:r>
                    <m:sSup>
                      <m:sSupPr>
                        <m:ctrlPr>
                          <a:rPr lang="en-GB" sz="3200" i="1">
                            <a:latin typeface="Cambria Math" panose="02040503050406030204" pitchFamily="18" charset="0"/>
                          </a:rPr>
                        </m:ctrlPr>
                      </m:sSupPr>
                      <m:e>
                        <m:r>
                          <a:rPr lang="en-GB" sz="3200" i="1">
                            <a:latin typeface="Cambria Math" panose="02040503050406030204" pitchFamily="18" charset="0"/>
                          </a:rPr>
                          <m:t>𝑥</m:t>
                        </m:r>
                      </m:e>
                      <m:sup>
                        <m:r>
                          <a:rPr lang="en-GB" sz="3200" i="1">
                            <a:latin typeface="Cambria Math" panose="02040503050406030204" pitchFamily="18" charset="0"/>
                          </a:rPr>
                          <m:t>∗</m:t>
                        </m:r>
                      </m:sup>
                    </m:sSup>
                  </m:oMath>
                </a14:m>
                <a:endParaRPr lang="nl-BE"/>
              </a:p>
              <a:p>
                <a:r>
                  <a:rPr lang="en-GB"/>
                  <a:t> </a:t>
                </a:r>
                <a14:m>
                  <m:oMath xmlns:m="http://schemas.openxmlformats.org/officeDocument/2006/math">
                    <m:r>
                      <a:rPr lang="en-GB" sz="3200" b="0" i="1" smtClean="0">
                        <a:latin typeface="Cambria Math" panose="02040503050406030204" pitchFamily="18" charset="0"/>
                      </a:rPr>
                      <m:t>0=</m:t>
                    </m:r>
                    <m:r>
                      <a:rPr lang="en-GB" sz="3200" i="1">
                        <a:latin typeface="Cambria Math" panose="02040503050406030204" pitchFamily="18" charset="0"/>
                      </a:rPr>
                      <m:t>𝐴</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𝑥</m:t>
                        </m:r>
                      </m:e>
                      <m:sub>
                        <m:r>
                          <a:rPr lang="en-GB" sz="3200" b="0" i="1" smtClean="0">
                            <a:latin typeface="Cambria Math" panose="02040503050406030204" pitchFamily="18" charset="0"/>
                          </a:rPr>
                          <m:t>𝑟</m:t>
                        </m:r>
                      </m:sub>
                    </m:sSub>
                    <m:r>
                      <a:rPr lang="en-GB" sz="3200" i="1">
                        <a:latin typeface="Cambria Math" panose="02040503050406030204" pitchFamily="18" charset="0"/>
                      </a:rPr>
                      <m:t>+</m:t>
                    </m:r>
                    <m:r>
                      <a:rPr lang="en-GB" sz="3200" i="1">
                        <a:latin typeface="Cambria Math" panose="02040503050406030204" pitchFamily="18" charset="0"/>
                      </a:rPr>
                      <m:t>𝐵</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𝑢</m:t>
                        </m:r>
                      </m:e>
                      <m:sub>
                        <m:r>
                          <a:rPr lang="en-GB" sz="3200" b="0" i="1" smtClean="0">
                            <a:latin typeface="Cambria Math" panose="02040503050406030204" pitchFamily="18" charset="0"/>
                          </a:rPr>
                          <m:t>𝑟</m:t>
                        </m:r>
                      </m:sub>
                    </m:sSub>
                    <m:r>
                      <a:rPr lang="en-GB" sz="3200" b="0" i="1" smtClean="0">
                        <a:latin typeface="Cambria Math" panose="02040503050406030204" pitchFamily="18" charset="0"/>
                      </a:rPr>
                      <m:t> </m:t>
                    </m:r>
                  </m:oMath>
                </a14:m>
                <a:endParaRPr lang="en-GB"/>
              </a:p>
              <a:p>
                <a:r>
                  <a:rPr lang="en-GB"/>
                  <a:t>So same optimization holds, different meaning input cost</a:t>
                </a:r>
              </a:p>
              <a:p>
                <a:pPr marL="60273" indent="0">
                  <a:buNone/>
                </a:pPr>
                <a:endParaRPr lang="en-GB"/>
              </a:p>
              <a:p>
                <a:pPr marL="60273" indent="0">
                  <a:buNone/>
                </a:pPr>
                <a:endParaRPr lang="en-GB"/>
              </a:p>
            </p:txBody>
          </p:sp>
        </mc:Choice>
        <mc:Fallback xmlns="">
          <p:sp>
            <p:nvSpPr>
              <p:cNvPr id="3" name="Tijdelijke aanduiding voor inhoud 2">
                <a:extLst>
                  <a:ext uri="{FF2B5EF4-FFF2-40B4-BE49-F238E27FC236}">
                    <a16:creationId xmlns:a16="http://schemas.microsoft.com/office/drawing/2014/main" id="{579063A2-B958-2EB6-BE37-AA9EEB93B462}"/>
                  </a:ext>
                </a:extLst>
              </p:cNvPr>
              <p:cNvSpPr>
                <a:spLocks noGrp="1" noRot="1" noChangeAspect="1" noMove="1" noResize="1" noEditPoints="1" noAdjustHandles="1" noChangeArrowheads="1" noChangeShapeType="1" noTextEdit="1"/>
              </p:cNvSpPr>
              <p:nvPr>
                <p:ph idx="1"/>
              </p:nvPr>
            </p:nvSpPr>
            <p:spPr>
              <a:blipFill>
                <a:blip r:embed="rId2"/>
                <a:stretch>
                  <a:fillRect l="-773" t="-777"/>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03703125-4F47-2815-C931-388627EA22DE}"/>
              </a:ext>
            </a:extLst>
          </p:cNvPr>
          <p:cNvSpPr>
            <a:spLocks noGrp="1"/>
          </p:cNvSpPr>
          <p:nvPr>
            <p:ph type="sldNum" sz="quarter" idx="12"/>
          </p:nvPr>
        </p:nvSpPr>
        <p:spPr/>
        <p:txBody>
          <a:bodyPr/>
          <a:lstStyle/>
          <a:p>
            <a:fld id="{7AE184E0-0BD4-4705-A12B-9B71DDE63301}" type="slidenum">
              <a:rPr lang="nl-BE" noProof="0" smtClean="0"/>
              <a:t>47</a:t>
            </a:fld>
            <a:endParaRPr lang="nl-BE" noProof="0"/>
          </a:p>
        </p:txBody>
      </p:sp>
    </p:spTree>
    <p:extLst>
      <p:ext uri="{BB962C8B-B14F-4D97-AF65-F5344CB8AC3E}">
        <p14:creationId xmlns:p14="http://schemas.microsoft.com/office/powerpoint/2010/main" val="2312131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a:t>State </a:t>
            </a:r>
            <a:r>
              <a:rPr lang="nl-BE" err="1"/>
              <a:t>estimation</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lstStyle/>
              <a:p>
                <a:r>
                  <a:rPr lang="nl-BE"/>
                  <a:t>Until </a:t>
                </a:r>
                <a:r>
                  <a:rPr lang="nl-BE" err="1"/>
                  <a:t>now</a:t>
                </a:r>
                <a:r>
                  <a:rPr lang="nl-BE"/>
                  <a:t>: Knowledge full state </a:t>
                </a:r>
                <a14:m>
                  <m:oMath xmlns:m="http://schemas.openxmlformats.org/officeDocument/2006/math">
                    <m:r>
                      <a:rPr lang="en-GB" i="1" smtClean="0">
                        <a:latin typeface="Cambria Math" panose="02040503050406030204" pitchFamily="18" charset="0"/>
                      </a:rPr>
                      <m:t>𝑥</m:t>
                    </m:r>
                  </m:oMath>
                </a14:m>
                <a:endParaRPr lang="nl-BE"/>
              </a:p>
              <a:p>
                <a:endParaRPr lang="nl-BE"/>
              </a:p>
              <a:p>
                <a:r>
                  <a:rPr lang="nl-BE"/>
                  <a:t>Output </a:t>
                </a:r>
                <a:r>
                  <a:rPr lang="nl-BE" err="1"/>
                  <a:t>equation</a:t>
                </a:r>
                <a:r>
                  <a:rPr lang="nl-BE"/>
                  <a:t>!</a:t>
                </a:r>
              </a:p>
              <a:p>
                <a:endParaRPr lang="nl-BE"/>
              </a:p>
              <a:p>
                <a:r>
                  <a:rPr lang="nl-BE" err="1"/>
                  <a:t>Not</a:t>
                </a:r>
                <a:r>
                  <a:rPr lang="nl-BE"/>
                  <a:t> </a:t>
                </a:r>
                <a:r>
                  <a:rPr lang="nl-BE" err="1"/>
                  <a:t>all</a:t>
                </a:r>
                <a:r>
                  <a:rPr lang="nl-BE"/>
                  <a:t> state </a:t>
                </a:r>
                <a:r>
                  <a:rPr lang="nl-BE" err="1"/>
                  <a:t>can</a:t>
                </a:r>
                <a:r>
                  <a:rPr lang="nl-BE"/>
                  <a:t> </a:t>
                </a:r>
                <a:r>
                  <a:rPr lang="nl-BE" err="1"/>
                  <a:t>be</a:t>
                </a:r>
                <a:r>
                  <a:rPr lang="nl-BE"/>
                  <a:t> </a:t>
                </a:r>
                <a:r>
                  <a:rPr lang="nl-BE" err="1"/>
                  <a:t>measured</a:t>
                </a:r>
                <a:r>
                  <a:rPr lang="nl-BE"/>
                  <a:t> </a:t>
                </a:r>
                <a:r>
                  <a:rPr lang="nl-BE" err="1"/>
                  <a:t>because</a:t>
                </a:r>
                <a:endParaRPr lang="nl-BE"/>
              </a:p>
              <a:p>
                <a:pPr marL="60273" indent="0">
                  <a:buNone/>
                </a:pPr>
                <a:r>
                  <a:rPr lang="nl-BE"/>
                  <a:t>   of </a:t>
                </a:r>
                <a:r>
                  <a:rPr lang="nl-BE" err="1"/>
                  <a:t>limited</a:t>
                </a:r>
                <a:r>
                  <a:rPr lang="nl-BE"/>
                  <a:t> sensors, </a:t>
                </a:r>
                <a:r>
                  <a:rPr lang="nl-BE" err="1"/>
                  <a:t>measurement</a:t>
                </a:r>
                <a:r>
                  <a:rPr lang="nl-BE"/>
                  <a:t> </a:t>
                </a:r>
                <a:r>
                  <a:rPr lang="nl-BE" err="1"/>
                  <a:t>locations</a:t>
                </a:r>
                <a:endParaRPr lang="nl-BE"/>
              </a:p>
            </p:txBody>
          </p:sp>
        </mc:Choice>
        <mc:Fallback xmlns="">
          <p:sp>
            <p:nvSpPr>
              <p:cNvPr id="3" name="Tijdelijke aanduiding voor inhoud 2">
                <a:extLst>
                  <a:ext uri="{FF2B5EF4-FFF2-40B4-BE49-F238E27FC236}">
                    <a16:creationId xmlns:a16="http://schemas.microsoft.com/office/drawing/2014/main" id="{A2773357-E72E-D918-F53A-8193067E062B}"/>
                  </a:ext>
                </a:extLst>
              </p:cNvPr>
              <p:cNvSpPr>
                <a:spLocks noGrp="1" noRot="1" noChangeAspect="1" noMove="1" noResize="1" noEditPoints="1" noAdjustHandles="1" noChangeArrowheads="1" noChangeShapeType="1" noTextEdit="1"/>
              </p:cNvSpPr>
              <p:nvPr>
                <p:ph idx="1"/>
              </p:nvPr>
            </p:nvSpPr>
            <p:spPr>
              <a:blipFill>
                <a:blip r:embed="rId2"/>
                <a:stretch>
                  <a:fillRect l="-773" t="-777"/>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48</a:t>
            </a:fld>
            <a:endParaRPr lang="nl-BE" noProof="0"/>
          </a:p>
        </p:txBody>
      </p:sp>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B2ED77C2-88F9-6D60-3028-382D0DFC87FF}"/>
                  </a:ext>
                </a:extLst>
              </p:cNvPr>
              <p:cNvSpPr txBox="1"/>
              <p:nvPr/>
            </p:nvSpPr>
            <p:spPr>
              <a:xfrm>
                <a:off x="4429597" y="2092784"/>
                <a:ext cx="3133638" cy="646331"/>
              </a:xfrm>
              <a:prstGeom prst="rect">
                <a:avLst/>
              </a:prstGeom>
              <a:noFill/>
            </p:spPr>
            <p:txBody>
              <a:bodyPr wrap="square">
                <a:spAutoFit/>
              </a:bodyPr>
              <a:lstStyle/>
              <a:p>
                <a:pPr marL="60273" indent="0">
                  <a:buNone/>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𝑦</m:t>
                      </m:r>
                      <m:r>
                        <a:rPr lang="en-GB" sz="3600" i="1">
                          <a:latin typeface="Cambria Math" panose="02040503050406030204" pitchFamily="18" charset="0"/>
                        </a:rPr>
                        <m:t>=</m:t>
                      </m:r>
                      <m:r>
                        <a:rPr lang="en-GB" sz="3600" b="0" i="1" smtClean="0">
                          <a:latin typeface="Cambria Math" panose="02040503050406030204" pitchFamily="18" charset="0"/>
                        </a:rPr>
                        <m:t>𝐶</m:t>
                      </m:r>
                      <m:r>
                        <a:rPr lang="en-GB" sz="3600" i="1">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rPr>
                        <m:t>𝐷</m:t>
                      </m:r>
                      <m:r>
                        <a:rPr lang="en-GB" sz="3600" i="1">
                          <a:latin typeface="Cambria Math" panose="02040503050406030204" pitchFamily="18" charset="0"/>
                        </a:rPr>
                        <m:t>𝑢</m:t>
                      </m:r>
                    </m:oMath>
                  </m:oMathPara>
                </a14:m>
                <a:endParaRPr lang="en-GB" sz="3600"/>
              </a:p>
            </p:txBody>
          </p:sp>
        </mc:Choice>
        <mc:Fallback xmlns="">
          <p:sp>
            <p:nvSpPr>
              <p:cNvPr id="6" name="Tekstvak 5">
                <a:extLst>
                  <a:ext uri="{FF2B5EF4-FFF2-40B4-BE49-F238E27FC236}">
                    <a16:creationId xmlns:a16="http://schemas.microsoft.com/office/drawing/2014/main" id="{B2ED77C2-88F9-6D60-3028-382D0DFC87FF}"/>
                  </a:ext>
                </a:extLst>
              </p:cNvPr>
              <p:cNvSpPr txBox="1">
                <a:spLocks noRot="1" noChangeAspect="1" noMove="1" noResize="1" noEditPoints="1" noAdjustHandles="1" noChangeArrowheads="1" noChangeShapeType="1" noTextEdit="1"/>
              </p:cNvSpPr>
              <p:nvPr/>
            </p:nvSpPr>
            <p:spPr>
              <a:xfrm>
                <a:off x="4429597" y="2092784"/>
                <a:ext cx="3133638" cy="646331"/>
              </a:xfrm>
              <a:prstGeom prst="rect">
                <a:avLst/>
              </a:prstGeom>
              <a:blipFill>
                <a:blip r:embed="rId3"/>
                <a:stretch>
                  <a:fillRect/>
                </a:stretch>
              </a:blipFill>
            </p:spPr>
            <p:txBody>
              <a:bodyPr/>
              <a:lstStyle/>
              <a:p>
                <a:r>
                  <a:rPr lang="en-US">
                    <a:noFill/>
                  </a:rPr>
                  <a:t> </a:t>
                </a:r>
              </a:p>
            </p:txBody>
          </p:sp>
        </mc:Fallback>
      </mc:AlternateContent>
      <p:pic>
        <p:nvPicPr>
          <p:cNvPr id="5" name="Afbeelding 4">
            <a:extLst>
              <a:ext uri="{FF2B5EF4-FFF2-40B4-BE49-F238E27FC236}">
                <a16:creationId xmlns:a16="http://schemas.microsoft.com/office/drawing/2014/main" id="{3914302C-80B0-B51C-6E4B-2F5120DE25B7}"/>
              </a:ext>
            </a:extLst>
          </p:cNvPr>
          <p:cNvPicPr>
            <a:picLocks noChangeAspect="1"/>
          </p:cNvPicPr>
          <p:nvPr/>
        </p:nvPicPr>
        <p:blipFill>
          <a:blip r:embed="rId4"/>
          <a:srcRect r="69156"/>
          <a:stretch/>
        </p:blipFill>
        <p:spPr>
          <a:xfrm>
            <a:off x="9555909" y="700915"/>
            <a:ext cx="2154386" cy="5684770"/>
          </a:xfrm>
          <a:prstGeom prst="rect">
            <a:avLst/>
          </a:prstGeom>
        </p:spPr>
      </p:pic>
    </p:spTree>
    <p:extLst>
      <p:ext uri="{BB962C8B-B14F-4D97-AF65-F5344CB8AC3E}">
        <p14:creationId xmlns:p14="http://schemas.microsoft.com/office/powerpoint/2010/main" val="3958883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Observability</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normAutofit fontScale="92500" lnSpcReduction="20000"/>
              </a:bodyPr>
              <a:lstStyle/>
              <a:p>
                <a:r>
                  <a:rPr lang="nl-BE"/>
                  <a:t>Observability matrix</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𝑂</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𝐶</m:t>
                              </m:r>
                            </m:e>
                          </m:mr>
                          <m:mr>
                            <m:e>
                              <m:r>
                                <a:rPr lang="en-GB" b="0" i="1" smtClean="0">
                                  <a:latin typeface="Cambria Math" panose="02040503050406030204" pitchFamily="18" charset="0"/>
                                </a:rPr>
                                <m:t>𝐶𝐴</m:t>
                              </m:r>
                            </m:e>
                          </m:mr>
                          <m:mr>
                            <m:e>
                              <m:r>
                                <a:rPr lang="en-GB" b="0" i="1" smtClean="0">
                                  <a:latin typeface="Cambria Math" panose="02040503050406030204" pitchFamily="18" charset="0"/>
                                </a:rPr>
                                <m:t>𝐶</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𝐴</m:t>
                                  </m:r>
                                </m:e>
                                <m:sup>
                                  <m:r>
                                    <a:rPr lang="en-GB" b="0" i="1" smtClean="0">
                                      <a:latin typeface="Cambria Math" panose="02040503050406030204" pitchFamily="18" charset="0"/>
                                    </a:rPr>
                                    <m:t>2</m:t>
                                  </m:r>
                                </m:sup>
                              </m:sSup>
                            </m:e>
                          </m:mr>
                          <m:m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m:t>
                                  </m:r>
                                </m:e>
                                <m:e>
                                  <m:r>
                                    <a:rPr lang="en-GB" i="1">
                                      <a:latin typeface="Cambria Math" panose="02040503050406030204" pitchFamily="18" charset="0"/>
                                    </a:rPr>
                                    <m:t>𝐶</m:t>
                                  </m:r>
                                  <m:sSup>
                                    <m:sSupPr>
                                      <m:ctrlPr>
                                        <a:rPr lang="en-GB" i="1">
                                          <a:latin typeface="Cambria Math" panose="02040503050406030204" pitchFamily="18" charset="0"/>
                                        </a:rPr>
                                      </m:ctrlPr>
                                    </m:sSupPr>
                                    <m:e>
                                      <m:r>
                                        <a:rPr lang="en-GB" i="1">
                                          <a:latin typeface="Cambria Math" panose="02040503050406030204" pitchFamily="18" charset="0"/>
                                        </a:rPr>
                                        <m:t>𝐴</m:t>
                                      </m:r>
                                    </m:e>
                                    <m:sup>
                                      <m:r>
                                        <a:rPr lang="en-GB" b="0" i="1" smtClean="0">
                                          <a:latin typeface="Cambria Math" panose="02040503050406030204" pitchFamily="18" charset="0"/>
                                        </a:rPr>
                                        <m:t>𝑛</m:t>
                                      </m:r>
                                      <m:r>
                                        <a:rPr lang="en-GB" b="0" i="1" smtClean="0">
                                          <a:latin typeface="Cambria Math" panose="02040503050406030204" pitchFamily="18" charset="0"/>
                                        </a:rPr>
                                        <m:t>−1</m:t>
                                      </m:r>
                                    </m:sup>
                                  </m:sSup>
                                </m:e>
                              </m:eqArr>
                            </m:e>
                          </m:mr>
                        </m:m>
                      </m:e>
                    </m:d>
                  </m:oMath>
                </a14:m>
                <a:endParaRPr lang="nl-BE"/>
              </a:p>
              <a:p>
                <a:endParaRPr lang="nl-BE"/>
              </a:p>
              <a:p>
                <a:r>
                  <a:rPr lang="nl-BE"/>
                  <a:t>If rank matrix is </a:t>
                </a:r>
                <a14:m>
                  <m:oMath xmlns:m="http://schemas.openxmlformats.org/officeDocument/2006/math">
                    <m:r>
                      <a:rPr lang="en-GB" i="1">
                        <a:latin typeface="Cambria Math" panose="02040503050406030204" pitchFamily="18" charset="0"/>
                      </a:rPr>
                      <m:t>𝑛</m:t>
                    </m:r>
                  </m:oMath>
                </a14:m>
                <a:r>
                  <a:rPr lang="nl-BE"/>
                  <a:t>, system is </a:t>
                </a:r>
                <a:r>
                  <a:rPr lang="nl-BE" err="1"/>
                  <a:t>observable</a:t>
                </a:r>
                <a:endParaRPr lang="nl-BE"/>
              </a:p>
              <a:p>
                <a:pPr lvl="1">
                  <a:buFont typeface="Arial" panose="020B0604020202020204" pitchFamily="34" charset="0"/>
                  <a:buChar char="•"/>
                </a:pPr>
                <a:r>
                  <a:rPr lang="nl-BE" err="1"/>
                  <a:t>any</a:t>
                </a:r>
                <a:r>
                  <a:rPr lang="nl-BE"/>
                  <a:t> state </a:t>
                </a:r>
                <a14:m>
                  <m:oMath xmlns:m="http://schemas.openxmlformats.org/officeDocument/2006/math">
                    <m:r>
                      <a:rPr lang="en-GB" sz="3600" i="1">
                        <a:latin typeface="Cambria Math" panose="02040503050406030204" pitchFamily="18" charset="0"/>
                      </a:rPr>
                      <m:t>𝑥</m:t>
                    </m:r>
                  </m:oMath>
                </a14:m>
                <a:r>
                  <a:rPr lang="nl-BE"/>
                  <a:t> </a:t>
                </a:r>
                <a:r>
                  <a:rPr lang="nl-BE" err="1"/>
                  <a:t>can</a:t>
                </a:r>
                <a:r>
                  <a:rPr lang="nl-BE"/>
                  <a:t> </a:t>
                </a:r>
                <a:r>
                  <a:rPr lang="nl-BE" err="1"/>
                  <a:t>be</a:t>
                </a:r>
                <a:r>
                  <a:rPr lang="nl-BE"/>
                  <a:t> </a:t>
                </a:r>
                <a:r>
                  <a:rPr lang="nl-BE" err="1"/>
                  <a:t>estimated</a:t>
                </a:r>
                <a:r>
                  <a:rPr lang="nl-BE"/>
                  <a:t> </a:t>
                </a:r>
                <a:r>
                  <a:rPr lang="nl-BE" err="1"/>
                  <a:t>from</a:t>
                </a:r>
                <a:r>
                  <a:rPr lang="nl-BE"/>
                  <a:t> </a:t>
                </a:r>
                <a14:m>
                  <m:oMath xmlns:m="http://schemas.openxmlformats.org/officeDocument/2006/math">
                    <m:r>
                      <a:rPr lang="en-GB" sz="3200" b="0" i="1" smtClean="0">
                        <a:latin typeface="Cambria Math" panose="02040503050406030204" pitchFamily="18" charset="0"/>
                      </a:rPr>
                      <m:t>𝑦</m:t>
                    </m:r>
                  </m:oMath>
                </a14:m>
                <a:r>
                  <a:rPr lang="nl-BE"/>
                  <a:t> in </a:t>
                </a:r>
                <a:r>
                  <a:rPr lang="nl-BE" err="1"/>
                  <a:t>finite</a:t>
                </a:r>
                <a:r>
                  <a:rPr lang="nl-BE"/>
                  <a:t> time, </a:t>
                </a:r>
                <a:r>
                  <a:rPr lang="nl-BE" err="1"/>
                  <a:t>for</a:t>
                </a:r>
                <a:r>
                  <a:rPr lang="nl-BE"/>
                  <a:t> </a:t>
                </a:r>
                <a:r>
                  <a:rPr lang="nl-BE" err="1"/>
                  <a:t>some</a:t>
                </a:r>
                <a:r>
                  <a:rPr lang="nl-BE"/>
                  <a:t> </a:t>
                </a:r>
                <a14:m>
                  <m:oMath xmlns:m="http://schemas.openxmlformats.org/officeDocument/2006/math">
                    <m:r>
                      <a:rPr lang="en-GB" sz="3600" b="0" i="1" smtClean="0">
                        <a:latin typeface="Cambria Math" panose="02040503050406030204" pitchFamily="18" charset="0"/>
                      </a:rPr>
                      <m:t>𝑢</m:t>
                    </m:r>
                  </m:oMath>
                </a14:m>
                <a:endParaRPr lang="nl-BE"/>
              </a:p>
              <a:p>
                <a:pPr lvl="1">
                  <a:buFont typeface="Arial" panose="020B0604020202020204" pitchFamily="34" charset="0"/>
                  <a:buChar char="•"/>
                </a:pPr>
                <a:r>
                  <a:rPr lang="nl-BE" err="1"/>
                  <a:t>Similar</a:t>
                </a:r>
                <a:r>
                  <a:rPr lang="nl-BE"/>
                  <a:t> like </a:t>
                </a:r>
                <a:r>
                  <a:rPr lang="nl-BE" err="1"/>
                  <a:t>controllability</a:t>
                </a:r>
                <a:r>
                  <a:rPr lang="nl-BE"/>
                  <a:t> second </a:t>
                </a:r>
                <a:r>
                  <a:rPr lang="nl-BE" err="1"/>
                  <a:t>meaning</a:t>
                </a:r>
                <a:r>
                  <a:rPr lang="nl-BE"/>
                  <a:t>!</a:t>
                </a:r>
              </a:p>
              <a:p>
                <a:pPr lvl="1">
                  <a:buFont typeface="Arial" panose="020B0604020202020204" pitchFamily="34" charset="0"/>
                  <a:buChar char="•"/>
                </a:pPr>
                <a:endParaRPr lang="nl-BE"/>
              </a:p>
            </p:txBody>
          </p:sp>
        </mc:Choice>
        <mc:Fallback xmlns="">
          <p:sp>
            <p:nvSpPr>
              <p:cNvPr id="3" name="Tijdelijke aanduiding voor inhoud 2">
                <a:extLst>
                  <a:ext uri="{FF2B5EF4-FFF2-40B4-BE49-F238E27FC236}">
                    <a16:creationId xmlns:a16="http://schemas.microsoft.com/office/drawing/2014/main" id="{A2773357-E72E-D918-F53A-8193067E062B}"/>
                  </a:ext>
                </a:extLst>
              </p:cNvPr>
              <p:cNvSpPr>
                <a:spLocks noGrp="1" noRot="1" noChangeAspect="1" noMove="1" noResize="1" noEditPoints="1" noAdjustHandles="1" noChangeArrowheads="1" noChangeShapeType="1" noTextEdit="1"/>
              </p:cNvSpPr>
              <p:nvPr>
                <p:ph idx="1"/>
              </p:nvPr>
            </p:nvSpPr>
            <p:spPr>
              <a:blipFill>
                <a:blip r:embed="rId2"/>
                <a:stretch>
                  <a:fillRect l="-663" b="-1813"/>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49</a:t>
            </a:fld>
            <a:endParaRPr lang="nl-BE" noProof="0"/>
          </a:p>
        </p:txBody>
      </p:sp>
    </p:spTree>
    <p:extLst>
      <p:ext uri="{BB962C8B-B14F-4D97-AF65-F5344CB8AC3E}">
        <p14:creationId xmlns:p14="http://schemas.microsoft.com/office/powerpoint/2010/main" val="87720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74C70-6F8B-7FF2-D533-C9AB2B41A594}"/>
              </a:ext>
            </a:extLst>
          </p:cNvPr>
          <p:cNvSpPr>
            <a:spLocks noGrp="1"/>
          </p:cNvSpPr>
          <p:nvPr>
            <p:ph type="title"/>
          </p:nvPr>
        </p:nvSpPr>
        <p:spPr/>
        <p:txBody>
          <a:bodyPr/>
          <a:lstStyle/>
          <a:p>
            <a:r>
              <a:rPr lang="en-GB"/>
              <a:t>System: levitation of a ball</a:t>
            </a:r>
            <a:endParaRPr lang="LID4096"/>
          </a:p>
        </p:txBody>
      </p:sp>
      <p:sp>
        <p:nvSpPr>
          <p:cNvPr id="3" name="Tijdelijke aanduiding voor inhoud 2">
            <a:extLst>
              <a:ext uri="{FF2B5EF4-FFF2-40B4-BE49-F238E27FC236}">
                <a16:creationId xmlns:a16="http://schemas.microsoft.com/office/drawing/2014/main" id="{FFB15979-0901-7620-B212-D7CED4FC3201}"/>
              </a:ext>
            </a:extLst>
          </p:cNvPr>
          <p:cNvSpPr>
            <a:spLocks noGrp="1"/>
          </p:cNvSpPr>
          <p:nvPr>
            <p:ph idx="1"/>
          </p:nvPr>
        </p:nvSpPr>
        <p:spPr/>
        <p:txBody>
          <a:bodyPr/>
          <a:lstStyle/>
          <a:p>
            <a:endParaRPr lang="LID4096"/>
          </a:p>
        </p:txBody>
      </p:sp>
      <p:sp>
        <p:nvSpPr>
          <p:cNvPr id="4" name="Tijdelijke aanduiding voor dianummer 3">
            <a:extLst>
              <a:ext uri="{FF2B5EF4-FFF2-40B4-BE49-F238E27FC236}">
                <a16:creationId xmlns:a16="http://schemas.microsoft.com/office/drawing/2014/main" id="{75A6F8D2-4B55-587E-5D5E-A8C41CF8495A}"/>
              </a:ext>
            </a:extLst>
          </p:cNvPr>
          <p:cNvSpPr>
            <a:spLocks noGrp="1"/>
          </p:cNvSpPr>
          <p:nvPr>
            <p:ph type="sldNum" sz="quarter" idx="12"/>
          </p:nvPr>
        </p:nvSpPr>
        <p:spPr/>
        <p:txBody>
          <a:bodyPr/>
          <a:lstStyle/>
          <a:p>
            <a:r>
              <a:rPr lang="nl-BE"/>
              <a:t>2</a:t>
            </a:r>
            <a:endParaRPr lang="nl-BE" noProof="0"/>
          </a:p>
        </p:txBody>
      </p:sp>
      <p:pic>
        <p:nvPicPr>
          <p:cNvPr id="5" name="Afbeelding 4">
            <a:extLst>
              <a:ext uri="{FF2B5EF4-FFF2-40B4-BE49-F238E27FC236}">
                <a16:creationId xmlns:a16="http://schemas.microsoft.com/office/drawing/2014/main" id="{304D72FE-259A-E716-1E19-E32F6763DFBE}"/>
              </a:ext>
            </a:extLst>
          </p:cNvPr>
          <p:cNvPicPr>
            <a:picLocks noChangeAspect="1"/>
          </p:cNvPicPr>
          <p:nvPr/>
        </p:nvPicPr>
        <p:blipFill>
          <a:blip r:embed="rId3"/>
          <a:stretch>
            <a:fillRect/>
          </a:stretch>
        </p:blipFill>
        <p:spPr>
          <a:xfrm>
            <a:off x="3071664" y="963785"/>
            <a:ext cx="6984776" cy="5684770"/>
          </a:xfrm>
          <a:prstGeom prst="rect">
            <a:avLst/>
          </a:prstGeom>
        </p:spPr>
      </p:pic>
    </p:spTree>
    <p:extLst>
      <p:ext uri="{BB962C8B-B14F-4D97-AF65-F5344CB8AC3E}">
        <p14:creationId xmlns:p14="http://schemas.microsoft.com/office/powerpoint/2010/main" val="3828875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Observer</a:t>
            </a:r>
            <a:endParaRPr lang="nl-BE"/>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a:xfrm>
                <a:off x="587726" y="865187"/>
                <a:ext cx="11039437" cy="4708125"/>
              </a:xfrm>
            </p:spPr>
            <p:txBody>
              <a:bodyPr>
                <a:normAutofit/>
              </a:bodyPr>
              <a:lstStyle/>
              <a:p>
                <a:pPr marL="60273" indent="0">
                  <a:buNone/>
                </a:pPr>
                <a:r>
                  <a:rPr lang="en-GB"/>
                  <a:t>Estimated dynamics based on </a:t>
                </a:r>
                <a14:m>
                  <m:oMath xmlns:m="http://schemas.openxmlformats.org/officeDocument/2006/math">
                    <m:r>
                      <a:rPr lang="en-GB" sz="3600" i="1" smtClean="0">
                        <a:latin typeface="Cambria Math" panose="02040503050406030204" pitchFamily="18" charset="0"/>
                      </a:rPr>
                      <m:t>𝑦</m:t>
                    </m:r>
                  </m:oMath>
                </a14:m>
                <a:endParaRPr lang="nl-BE"/>
              </a:p>
              <a:p>
                <a:pPr marL="60273" indent="0">
                  <a:buNone/>
                </a:pPr>
                <a:endParaRPr lang="nl-BE"/>
              </a:p>
              <a:p>
                <a:pPr marL="60273" indent="0">
                  <a:buNone/>
                </a:pPr>
                <a:endParaRPr lang="nl-BE"/>
              </a:p>
              <a:p>
                <a:pPr marL="60273" indent="0">
                  <a:buNone/>
                </a:pPr>
                <a:endParaRPr lang="nl-BE"/>
              </a:p>
              <a:p>
                <a:pPr marL="60273" indent="0">
                  <a:buNone/>
                </a:pPr>
                <a:r>
                  <a:rPr lang="nl-BE" err="1"/>
                  <a:t>Estimation</a:t>
                </a:r>
                <a:r>
                  <a:rPr lang="nl-BE"/>
                  <a:t> error </a:t>
                </a:r>
                <a:r>
                  <a:rPr lang="nl-BE" err="1"/>
                  <a:t>dynamics</a:t>
                </a:r>
                <a:r>
                  <a:rPr lang="nl-BE"/>
                  <a:t>: </a:t>
                </a:r>
                <a14:m>
                  <m:oMath xmlns:m="http://schemas.openxmlformats.org/officeDocument/2006/math">
                    <m:r>
                      <a:rPr lang="nl-BE" i="1" smtClean="0">
                        <a:latin typeface="Cambria Math" panose="02040503050406030204" pitchFamily="18" charset="0"/>
                        <a:ea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𝑥</m:t>
                        </m:r>
                      </m:e>
                    </m:acc>
                  </m:oMath>
                </a14:m>
                <a:endParaRPr lang="nl-BE"/>
              </a:p>
              <a:p>
                <a:pPr marL="60273" indent="0">
                  <a:buNone/>
                </a:pPr>
                <a:r>
                  <a:rPr lang="nl-BE"/>
                  <a:t> </a:t>
                </a:r>
                <a14:m>
                  <m:oMath xmlns:m="http://schemas.openxmlformats.org/officeDocument/2006/math">
                    <m:acc>
                      <m:accPr>
                        <m:chr m:val="̇"/>
                        <m:ctrlPr>
                          <a:rPr lang="nl-BE" i="1" smtClean="0">
                            <a:latin typeface="Cambria Math" panose="02040503050406030204" pitchFamily="18" charset="0"/>
                            <a:ea typeface="Cambria Math" panose="02040503050406030204" pitchFamily="18" charset="0"/>
                          </a:rPr>
                        </m:ctrlPr>
                      </m:accPr>
                      <m:e>
                        <m:r>
                          <a:rPr lang="nl-BE" i="1">
                            <a:latin typeface="Cambria Math" panose="02040503050406030204" pitchFamily="18" charset="0"/>
                            <a:ea typeface="Cambria Math" panose="02040503050406030204" pitchFamily="18" charset="0"/>
                          </a:rPr>
                          <m:t>𝜖</m:t>
                        </m:r>
                      </m:e>
                    </m:acc>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𝐴</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𝑓</m:t>
                            </m:r>
                          </m:sub>
                        </m:sSub>
                        <m:r>
                          <a:rPr lang="en-GB" b="0" i="1" smtClean="0">
                            <a:latin typeface="Cambria Math" panose="02040503050406030204" pitchFamily="18" charset="0"/>
                            <a:ea typeface="Cambria Math" panose="02040503050406030204" pitchFamily="18" charset="0"/>
                          </a:rPr>
                          <m:t>𝐶</m:t>
                        </m:r>
                      </m:e>
                    </m:d>
                    <m:r>
                      <a:rPr lang="nl-BE" i="1">
                        <a:latin typeface="Cambria Math" panose="02040503050406030204" pitchFamily="18" charset="0"/>
                        <a:ea typeface="Cambria Math" panose="02040503050406030204" pitchFamily="18" charset="0"/>
                      </a:rPr>
                      <m:t>𝜖</m:t>
                    </m:r>
                  </m:oMath>
                </a14:m>
                <a:endParaRPr lang="nl-BE"/>
              </a:p>
              <a:p>
                <a:pPr marL="60273" indent="0">
                  <a:buNone/>
                </a:pPr>
                <a:r>
                  <a:rPr lang="nl-BE" err="1"/>
                  <a:t>Pole</a:t>
                </a:r>
                <a:r>
                  <a:rPr lang="nl-BE"/>
                  <a:t> placement/</a:t>
                </a:r>
                <a:r>
                  <a:rPr lang="nl-BE" err="1"/>
                  <a:t>stabilisation</a:t>
                </a:r>
                <a:r>
                  <a:rPr lang="nl-BE"/>
                  <a:t>! But </a:t>
                </a:r>
                <a:r>
                  <a:rPr lang="nl-BE" err="1"/>
                  <a:t>how</a:t>
                </a:r>
                <a:r>
                  <a:rPr lang="nl-BE"/>
                  <a:t> </a:t>
                </a:r>
                <a:r>
                  <a:rPr lang="nl-BE" err="1"/>
                  <a:t>to</a:t>
                </a:r>
                <a:r>
                  <a:rPr lang="nl-BE"/>
                  <a:t> </a:t>
                </a:r>
                <a:r>
                  <a:rPr lang="nl-BE" err="1"/>
                  <a:t>choose</a:t>
                </a:r>
                <a:r>
                  <a:rPr lang="nl-BE"/>
                  <a:t> </a:t>
                </a:r>
                <a14:m>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𝑓</m:t>
                        </m:r>
                      </m:sub>
                    </m:sSub>
                  </m:oMath>
                </a14:m>
                <a:r>
                  <a:rPr lang="nl-BE"/>
                  <a:t>?</a:t>
                </a:r>
              </a:p>
              <a:p>
                <a:pPr marL="60273" indent="0">
                  <a:buNone/>
                </a:pPr>
                <a:endParaRPr lang="nl-BE"/>
              </a:p>
            </p:txBody>
          </p:sp>
        </mc:Choice>
        <mc:Fallback xmlns="">
          <p:sp>
            <p:nvSpPr>
              <p:cNvPr id="3" name="Tijdelijke aanduiding voor inhoud 2">
                <a:extLst>
                  <a:ext uri="{FF2B5EF4-FFF2-40B4-BE49-F238E27FC236}">
                    <a16:creationId xmlns:a16="http://schemas.microsoft.com/office/drawing/2014/main" id="{A2773357-E72E-D918-F53A-8193067E062B}"/>
                  </a:ext>
                </a:extLst>
              </p:cNvPr>
              <p:cNvSpPr>
                <a:spLocks noGrp="1" noRot="1" noChangeAspect="1" noMove="1" noResize="1" noEditPoints="1" noAdjustHandles="1" noChangeArrowheads="1" noChangeShapeType="1" noTextEdit="1"/>
              </p:cNvSpPr>
              <p:nvPr>
                <p:ph idx="1"/>
              </p:nvPr>
            </p:nvSpPr>
            <p:spPr>
              <a:xfrm>
                <a:off x="587726" y="865187"/>
                <a:ext cx="11039437" cy="4708125"/>
              </a:xfrm>
              <a:blipFill>
                <a:blip r:embed="rId2"/>
                <a:stretch>
                  <a:fillRect l="-939" t="-130" b="-648"/>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50</a:t>
            </a:fld>
            <a:endParaRPr lang="nl-BE" noProof="0"/>
          </a:p>
        </p:txBody>
      </p:sp>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D432B7D1-EE9B-ADE8-93C3-E7427C3911B1}"/>
                  </a:ext>
                </a:extLst>
              </p:cNvPr>
              <p:cNvSpPr txBox="1"/>
              <p:nvPr/>
            </p:nvSpPr>
            <p:spPr>
              <a:xfrm>
                <a:off x="1562872" y="1848985"/>
                <a:ext cx="6094902" cy="685316"/>
              </a:xfrm>
              <a:prstGeom prst="rect">
                <a:avLst/>
              </a:prstGeom>
              <a:noFill/>
            </p:spPr>
            <p:txBody>
              <a:bodyPr wrap="square">
                <a:spAutoFit/>
              </a:bodyPr>
              <a:lstStyle/>
              <a:p>
                <a:pPr marL="60273" indent="0">
                  <a:buNone/>
                </a:pPr>
                <a14:m>
                  <m:oMathPara xmlns:m="http://schemas.openxmlformats.org/officeDocument/2006/math">
                    <m:oMathParaPr>
                      <m:jc m:val="centerGroup"/>
                    </m:oMathParaPr>
                    <m:oMath xmlns:m="http://schemas.openxmlformats.org/officeDocument/2006/math">
                      <m:acc>
                        <m:accPr>
                          <m:chr m:val="̂"/>
                          <m:ctrlPr>
                            <a:rPr lang="en-GB" sz="1800" b="0" i="1" dirty="0" smtClean="0">
                              <a:latin typeface="Cambria Math" panose="02040503050406030204" pitchFamily="18" charset="0"/>
                            </a:rPr>
                          </m:ctrlPr>
                        </m:accPr>
                        <m:e>
                          <m:acc>
                            <m:accPr>
                              <m:chr m:val="̇"/>
                              <m:ctrlPr>
                                <a:rPr lang="en-GB" i="1">
                                  <a:latin typeface="Cambria Math" panose="02040503050406030204" pitchFamily="18" charset="0"/>
                                </a:rPr>
                              </m:ctrlPr>
                            </m:accPr>
                            <m:e>
                              <m:r>
                                <a:rPr lang="en-GB" i="1">
                                  <a:latin typeface="Cambria Math" panose="02040503050406030204" pitchFamily="18" charset="0"/>
                                </a:rPr>
                                <m:t>𝑥</m:t>
                              </m:r>
                            </m:e>
                          </m:acc>
                        </m:e>
                      </m:acc>
                      <m:r>
                        <a:rPr lang="en-GB" sz="1800" b="0" i="1" smtClean="0">
                          <a:latin typeface="Cambria Math" panose="02040503050406030204" pitchFamily="18" charset="0"/>
                        </a:rPr>
                        <m:t>=</m:t>
                      </m:r>
                      <m:r>
                        <a:rPr lang="en-GB" sz="1800" b="0" i="1" smtClean="0">
                          <a:latin typeface="Cambria Math" panose="02040503050406030204" pitchFamily="18" charset="0"/>
                        </a:rPr>
                        <m:t>𝐴</m:t>
                      </m:r>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𝑥</m:t>
                          </m:r>
                        </m:e>
                      </m:acc>
                      <m:r>
                        <a:rPr lang="en-GB" sz="1800" b="0" i="1" smtClean="0">
                          <a:latin typeface="Cambria Math" panose="02040503050406030204" pitchFamily="18" charset="0"/>
                        </a:rPr>
                        <m:t>+</m:t>
                      </m:r>
                      <m:r>
                        <a:rPr lang="en-GB" sz="1800" b="0" i="1" smtClean="0">
                          <a:latin typeface="Cambria Math" panose="02040503050406030204" pitchFamily="18" charset="0"/>
                        </a:rPr>
                        <m:t>𝐵𝑢</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𝐾</m:t>
                          </m:r>
                        </m:e>
                        <m:sub>
                          <m:r>
                            <a:rPr lang="en-GB" sz="1800" b="0" i="1" smtClean="0">
                              <a:latin typeface="Cambria Math" panose="02040503050406030204" pitchFamily="18" charset="0"/>
                            </a:rPr>
                            <m:t>𝑓</m:t>
                          </m:r>
                        </m:sub>
                      </m:sSub>
                      <m:r>
                        <a:rPr lang="en-GB" sz="1800" b="0" i="1" smtClean="0">
                          <a:latin typeface="Cambria Math" panose="02040503050406030204" pitchFamily="18" charset="0"/>
                        </a:rPr>
                        <m:t>(</m:t>
                      </m:r>
                      <m:r>
                        <a:rPr lang="en-GB" sz="1800" b="0" i="1" smtClean="0">
                          <a:solidFill>
                            <a:srgbClr val="00B050"/>
                          </a:solidFill>
                          <a:latin typeface="Cambria Math" panose="02040503050406030204" pitchFamily="18" charset="0"/>
                        </a:rPr>
                        <m:t>𝑦</m:t>
                      </m:r>
                      <m:r>
                        <a:rPr lang="en-GB" sz="1800" b="0" i="1" smtClean="0">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sz="1800" b="0" i="1" smtClean="0">
                          <a:latin typeface="Cambria Math" panose="02040503050406030204" pitchFamily="18" charset="0"/>
                        </a:rPr>
                        <m:t>)</m:t>
                      </m:r>
                    </m:oMath>
                  </m:oMathPara>
                </a14:m>
                <a:endParaRPr lang="en-GB" sz="1800" b="0" i="1">
                  <a:latin typeface="Cambria Math" panose="02040503050406030204" pitchFamily="18" charset="0"/>
                </a:endParaRPr>
              </a:p>
              <a:p>
                <a:pPr marL="60273" indent="0">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0" i="1" smtClean="0">
                              <a:latin typeface="Cambria Math" panose="02040503050406030204" pitchFamily="18" charset="0"/>
                            </a:rPr>
                            <m:t>𝑦</m:t>
                          </m:r>
                        </m:e>
                      </m:acc>
                      <m:r>
                        <a:rPr lang="en-GB" sz="1800" i="1">
                          <a:latin typeface="Cambria Math" panose="02040503050406030204" pitchFamily="18" charset="0"/>
                        </a:rPr>
                        <m:t>=</m:t>
                      </m:r>
                      <m:r>
                        <a:rPr lang="en-GB" sz="1800" b="0" i="1" smtClean="0">
                          <a:latin typeface="Cambria Math" panose="02040503050406030204" pitchFamily="18" charset="0"/>
                        </a:rPr>
                        <m:t>𝐶</m:t>
                      </m:r>
                      <m:acc>
                        <m:accPr>
                          <m:chr m:val="̂"/>
                          <m:ctrlPr>
                            <a:rPr lang="en-GB" i="1">
                              <a:latin typeface="Cambria Math" panose="02040503050406030204" pitchFamily="18" charset="0"/>
                            </a:rPr>
                          </m:ctrlPr>
                        </m:accPr>
                        <m:e>
                          <m:r>
                            <a:rPr lang="en-GB" i="1">
                              <a:latin typeface="Cambria Math" panose="02040503050406030204" pitchFamily="18" charset="0"/>
                            </a:rPr>
                            <m:t>𝑥</m:t>
                          </m:r>
                        </m:e>
                      </m:acc>
                    </m:oMath>
                  </m:oMathPara>
                </a14:m>
                <a:endParaRPr lang="en-GB" sz="1800"/>
              </a:p>
            </p:txBody>
          </p:sp>
        </mc:Choice>
        <mc:Fallback xmlns="">
          <p:sp>
            <p:nvSpPr>
              <p:cNvPr id="8" name="Tekstvak 7">
                <a:extLst>
                  <a:ext uri="{FF2B5EF4-FFF2-40B4-BE49-F238E27FC236}">
                    <a16:creationId xmlns:a16="http://schemas.microsoft.com/office/drawing/2014/main" id="{D432B7D1-EE9B-ADE8-93C3-E7427C3911B1}"/>
                  </a:ext>
                </a:extLst>
              </p:cNvPr>
              <p:cNvSpPr txBox="1">
                <a:spLocks noRot="1" noChangeAspect="1" noMove="1" noResize="1" noEditPoints="1" noAdjustHandles="1" noChangeArrowheads="1" noChangeShapeType="1" noTextEdit="1"/>
              </p:cNvSpPr>
              <p:nvPr/>
            </p:nvSpPr>
            <p:spPr>
              <a:xfrm>
                <a:off x="1562872" y="1848985"/>
                <a:ext cx="6094902" cy="685316"/>
              </a:xfrm>
              <a:prstGeom prst="rect">
                <a:avLst/>
              </a:prstGeom>
              <a:blipFill>
                <a:blip r:embed="rId3"/>
                <a:stretch>
                  <a:fillRect t="-885" b="-44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2A5351E1-DEC3-5161-DE4C-104107D173D0}"/>
                  </a:ext>
                </a:extLst>
              </p:cNvPr>
              <p:cNvSpPr txBox="1"/>
              <p:nvPr/>
            </p:nvSpPr>
            <p:spPr>
              <a:xfrm>
                <a:off x="1562872" y="2589616"/>
                <a:ext cx="6094902" cy="555537"/>
              </a:xfrm>
              <a:prstGeom prst="rect">
                <a:avLst/>
              </a:prstGeom>
              <a:noFill/>
            </p:spPr>
            <p:txBody>
              <a:bodyPr wrap="square">
                <a:spAutoFit/>
              </a:bodyPr>
              <a:lstStyle/>
              <a:p>
                <a:pPr marL="60273" indent="0">
                  <a:buNone/>
                </a:pPr>
                <a14:m>
                  <m:oMathPara xmlns:m="http://schemas.openxmlformats.org/officeDocument/2006/math">
                    <m:oMathParaPr>
                      <m:jc m:val="centerGroup"/>
                    </m:oMathParaPr>
                    <m:oMath xmlns:m="http://schemas.openxmlformats.org/officeDocument/2006/math">
                      <m:acc>
                        <m:accPr>
                          <m:chr m:val="̂"/>
                          <m:ctrlPr>
                            <a:rPr lang="en-GB" sz="1800" b="0" i="1" dirty="0" smtClean="0">
                              <a:latin typeface="Cambria Math" panose="02040503050406030204" pitchFamily="18" charset="0"/>
                            </a:rPr>
                          </m:ctrlPr>
                        </m:accPr>
                        <m:e>
                          <m:acc>
                            <m:accPr>
                              <m:chr m:val="̇"/>
                              <m:ctrlPr>
                                <a:rPr lang="en-GB" i="1">
                                  <a:latin typeface="Cambria Math" panose="02040503050406030204" pitchFamily="18" charset="0"/>
                                </a:rPr>
                              </m:ctrlPr>
                            </m:accPr>
                            <m:e>
                              <m:r>
                                <a:rPr lang="en-GB" i="1">
                                  <a:latin typeface="Cambria Math" panose="02040503050406030204" pitchFamily="18" charset="0"/>
                                </a:rPr>
                                <m:t>𝑥</m:t>
                              </m:r>
                            </m:e>
                          </m:acc>
                        </m:e>
                      </m:acc>
                      <m:r>
                        <a:rPr lang="en-GB" sz="1800" b="0" i="1" smtClean="0">
                          <a:latin typeface="Cambria Math" panose="02040503050406030204" pitchFamily="18" charset="0"/>
                        </a:rPr>
                        <m:t>=</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𝐴</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𝐾</m:t>
                              </m:r>
                            </m:e>
                            <m:sub>
                              <m:r>
                                <a:rPr lang="en-GB" sz="1800" b="0" i="1" smtClean="0">
                                  <a:latin typeface="Cambria Math" panose="02040503050406030204" pitchFamily="18" charset="0"/>
                                </a:rPr>
                                <m:t>𝑓</m:t>
                              </m:r>
                            </m:sub>
                          </m:sSub>
                          <m:r>
                            <a:rPr lang="en-GB" sz="1800" b="0" i="1" smtClean="0">
                              <a:latin typeface="Cambria Math" panose="02040503050406030204" pitchFamily="18" charset="0"/>
                            </a:rPr>
                            <m:t>𝐶</m:t>
                          </m:r>
                        </m:e>
                      </m:d>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𝐵</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𝑓</m:t>
                          </m:r>
                        </m:sub>
                      </m:sSub>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𝑢</m:t>
                                </m:r>
                              </m:e>
                            </m:mr>
                            <m:mr>
                              <m:e>
                                <m:r>
                                  <a:rPr lang="en-GB" b="0" i="1" smtClean="0">
                                    <a:latin typeface="Cambria Math" panose="02040503050406030204" pitchFamily="18" charset="0"/>
                                  </a:rPr>
                                  <m:t>𝑦</m:t>
                                </m:r>
                              </m:e>
                            </m:mr>
                          </m:m>
                        </m:e>
                      </m:d>
                    </m:oMath>
                  </m:oMathPara>
                </a14:m>
                <a:endParaRPr lang="en-GB" sz="1800" b="0" i="1">
                  <a:latin typeface="Cambria Math" panose="02040503050406030204" pitchFamily="18" charset="0"/>
                </a:endParaRPr>
              </a:p>
            </p:txBody>
          </p:sp>
        </mc:Choice>
        <mc:Fallback xmlns="">
          <p:sp>
            <p:nvSpPr>
              <p:cNvPr id="9" name="Tekstvak 8">
                <a:extLst>
                  <a:ext uri="{FF2B5EF4-FFF2-40B4-BE49-F238E27FC236}">
                    <a16:creationId xmlns:a16="http://schemas.microsoft.com/office/drawing/2014/main" id="{2A5351E1-DEC3-5161-DE4C-104107D173D0}"/>
                  </a:ext>
                </a:extLst>
              </p:cNvPr>
              <p:cNvSpPr txBox="1">
                <a:spLocks noRot="1" noChangeAspect="1" noMove="1" noResize="1" noEditPoints="1" noAdjustHandles="1" noChangeArrowheads="1" noChangeShapeType="1" noTextEdit="1"/>
              </p:cNvSpPr>
              <p:nvPr/>
            </p:nvSpPr>
            <p:spPr>
              <a:xfrm>
                <a:off x="1562872" y="2589616"/>
                <a:ext cx="6094902" cy="55553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1951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Kalman</a:t>
            </a:r>
            <a:r>
              <a:rPr lang="nl-BE"/>
              <a:t> Filter</a:t>
            </a:r>
          </a:p>
        </p:txBody>
      </p:sp>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51</a:t>
            </a:fld>
            <a:endParaRPr lang="nl-BE" noProof="0"/>
          </a:p>
        </p:txBody>
      </p:sp>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6C2A47EF-E4C2-B9FE-AA5F-6F735CC7915B}"/>
                  </a:ext>
                </a:extLst>
              </p:cNvPr>
              <p:cNvSpPr txBox="1"/>
              <p:nvPr/>
            </p:nvSpPr>
            <p:spPr>
              <a:xfrm>
                <a:off x="716169" y="1552249"/>
                <a:ext cx="6096000" cy="1516634"/>
              </a:xfrm>
              <a:prstGeom prst="rect">
                <a:avLst/>
              </a:prstGeom>
              <a:noFill/>
            </p:spPr>
            <p:txBody>
              <a:bodyPr wrap="square">
                <a:spAutoFit/>
              </a:bodyPr>
              <a:lstStyle/>
              <a:p>
                <a:pPr marL="60273" indent="0">
                  <a:buNone/>
                </a:pPr>
                <a14:m>
                  <m:oMath xmlns:m="http://schemas.openxmlformats.org/officeDocument/2006/math">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𝑥</m:t>
                        </m:r>
                      </m:e>
                    </m:acc>
                    <m:r>
                      <a:rPr lang="en-GB" sz="1800" b="0" i="1" smtClean="0">
                        <a:latin typeface="Cambria Math" panose="02040503050406030204" pitchFamily="18" charset="0"/>
                      </a:rPr>
                      <m:t>=</m:t>
                    </m:r>
                    <m:r>
                      <a:rPr lang="en-GB" sz="1800" b="0" i="1" smtClean="0">
                        <a:latin typeface="Cambria Math" panose="02040503050406030204" pitchFamily="18" charset="0"/>
                      </a:rPr>
                      <m:t>𝐴𝑥</m:t>
                    </m:r>
                    <m:r>
                      <a:rPr lang="en-GB" sz="1800" b="0" i="1" smtClean="0">
                        <a:latin typeface="Cambria Math" panose="02040503050406030204" pitchFamily="18" charset="0"/>
                      </a:rPr>
                      <m:t>+</m:t>
                    </m:r>
                    <m:r>
                      <a:rPr lang="en-GB" sz="1800" b="0" i="1" smtClean="0">
                        <a:latin typeface="Cambria Math" panose="02040503050406030204" pitchFamily="18" charset="0"/>
                      </a:rPr>
                      <m:t>𝐵𝑢</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𝑤</m:t>
                        </m:r>
                      </m:e>
                      <m:sub>
                        <m:r>
                          <a:rPr lang="en-GB" sz="1800" b="0" i="1" smtClean="0">
                            <a:latin typeface="Cambria Math" panose="02040503050406030204" pitchFamily="18" charset="0"/>
                          </a:rPr>
                          <m:t>𝑑</m:t>
                        </m:r>
                      </m:sub>
                    </m:sSub>
                    <m:r>
                      <a:rPr lang="en-GB" sz="1800" b="0" i="1" smtClean="0">
                        <a:latin typeface="Cambria Math" panose="02040503050406030204" pitchFamily="18" charset="0"/>
                      </a:rPr>
                      <m:t>,</m:t>
                    </m:r>
                    <m:sSub>
                      <m:sSubPr>
                        <m:ctrlPr>
                          <a:rPr lang="en-GB" i="1" smtClean="0">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𝑤</m:t>
                        </m:r>
                      </m:e>
                      <m:sub>
                        <m:r>
                          <a:rPr lang="en-GB" i="1">
                            <a:latin typeface="Cambria Math" panose="02040503050406030204" pitchFamily="18" charset="0"/>
                          </a:rPr>
                          <m:t>𝑑</m:t>
                        </m:r>
                      </m:sub>
                    </m:sSub>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 </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ℝ</m:t>
                        </m:r>
                      </m:e>
                      <m:sup>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×1</m:t>
                        </m:r>
                      </m:sup>
                    </m:sSup>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𝑖𝑛</m:t>
                    </m:r>
                    <m:r>
                      <a:rPr lang="en-GB"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𝒩</m:t>
                    </m:r>
                    <m:r>
                      <a:rPr lang="en-GB" sz="1800" b="0" i="1" smtClean="0">
                        <a:latin typeface="Cambria Math" panose="02040503050406030204" pitchFamily="18" charset="0"/>
                        <a:ea typeface="Cambria Math" panose="02040503050406030204" pitchFamily="18" charset="0"/>
                      </a:rPr>
                      <m:t>(0,</m:t>
                    </m:r>
                    <m:sSubSup>
                      <m:sSubSupPr>
                        <m:ctrlPr>
                          <a:rPr lang="en-GB" sz="1800" b="0" i="1" smtClean="0">
                            <a:latin typeface="Cambria Math" panose="02040503050406030204" pitchFamily="18" charset="0"/>
                            <a:ea typeface="Cambria Math" panose="02040503050406030204" pitchFamily="18" charset="0"/>
                          </a:rPr>
                        </m:ctrlPr>
                      </m:sSubSupPr>
                      <m:e>
                        <m:r>
                          <a:rPr lang="en-GB" sz="1800" b="0" i="1" smtClean="0">
                            <a:latin typeface="Cambria Math" panose="02040503050406030204" pitchFamily="18" charset="0"/>
                            <a:ea typeface="Cambria Math" panose="02040503050406030204" pitchFamily="18" charset="0"/>
                          </a:rPr>
                          <m:t>𝜎</m:t>
                        </m:r>
                      </m:e>
                      <m:sub>
                        <m:r>
                          <a:rPr lang="en-GB" sz="1800" b="0" i="1" smtClean="0">
                            <a:latin typeface="Cambria Math" panose="02040503050406030204" pitchFamily="18" charset="0"/>
                            <a:ea typeface="Cambria Math" panose="02040503050406030204" pitchFamily="18" charset="0"/>
                          </a:rPr>
                          <m:t>𝑑</m:t>
                        </m:r>
                      </m:sub>
                      <m:sup>
                        <m:r>
                          <a:rPr lang="en-GB" sz="1800" b="0" i="1" smtClean="0">
                            <a:latin typeface="Cambria Math" panose="02040503050406030204" pitchFamily="18" charset="0"/>
                            <a:ea typeface="Cambria Math" panose="02040503050406030204" pitchFamily="18" charset="0"/>
                          </a:rPr>
                          <m:t>2</m:t>
                        </m:r>
                      </m:sup>
                    </m:sSubSup>
                  </m:oMath>
                </a14:m>
                <a:r>
                  <a:rPr lang="en-GB" sz="1800" b="0" i="1">
                    <a:latin typeface="Cambria Math" panose="02040503050406030204" pitchFamily="18" charset="0"/>
                  </a:rPr>
                  <a:t>)</a:t>
                </a:r>
              </a:p>
              <a:p>
                <a:pPr marL="60273"/>
                <a14:m>
                  <m:oMath xmlns:m="http://schemas.openxmlformats.org/officeDocument/2006/math">
                    <m:r>
                      <a:rPr lang="en-GB" sz="1800" i="1" smtClean="0">
                        <a:latin typeface="Cambria Math" panose="02040503050406030204" pitchFamily="18" charset="0"/>
                      </a:rPr>
                      <m:t>𝑦</m:t>
                    </m:r>
                    <m:r>
                      <a:rPr lang="en-GB" sz="1800" i="1">
                        <a:latin typeface="Cambria Math" panose="02040503050406030204" pitchFamily="18" charset="0"/>
                      </a:rPr>
                      <m:t>=</m:t>
                    </m:r>
                    <m:r>
                      <a:rPr lang="en-GB" sz="1800" b="0" i="1" smtClean="0">
                        <a:latin typeface="Cambria Math" panose="02040503050406030204" pitchFamily="18" charset="0"/>
                      </a:rPr>
                      <m:t>𝐶</m:t>
                    </m:r>
                    <m:r>
                      <a:rPr lang="en-GB" sz="1800" i="1">
                        <a:latin typeface="Cambria Math" panose="02040503050406030204" pitchFamily="18" charset="0"/>
                      </a:rPr>
                      <m:t>𝑥</m:t>
                    </m:r>
                    <m:r>
                      <a:rPr lang="en-GB" sz="1800" i="1">
                        <a:latin typeface="Cambria Math" panose="02040503050406030204" pitchFamily="18" charset="0"/>
                      </a:rPr>
                      <m:t>+</m:t>
                    </m:r>
                    <m:r>
                      <a:rPr lang="en-GB" sz="1800" b="0" i="1" smtClean="0">
                        <a:latin typeface="Cambria Math" panose="02040503050406030204" pitchFamily="18" charset="0"/>
                      </a:rPr>
                      <m:t>𝐷</m:t>
                    </m:r>
                    <m:r>
                      <a:rPr lang="en-GB" sz="1800" i="1">
                        <a:latin typeface="Cambria Math" panose="02040503050406030204" pitchFamily="18" charset="0"/>
                      </a:rPr>
                      <m:t>𝑢</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𝑤</m:t>
                        </m:r>
                      </m:e>
                      <m:sub>
                        <m:r>
                          <a:rPr lang="en-GB" sz="1800" b="0" i="1" smtClean="0">
                            <a:latin typeface="Cambria Math" panose="02040503050406030204" pitchFamily="18" charset="0"/>
                          </a:rPr>
                          <m:t>𝑛</m:t>
                        </m:r>
                      </m:sub>
                    </m:sSub>
                  </m:oMath>
                </a14:m>
                <a:r>
                  <a:rPr lang="en-GB" sz="180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      </m:t>
                        </m:r>
                        <m:r>
                          <a:rPr lang="en-GB" i="1">
                            <a:latin typeface="Cambria Math" panose="02040503050406030204" pitchFamily="18" charset="0"/>
                          </a:rPr>
                          <m:t>𝑤</m:t>
                        </m:r>
                      </m:e>
                      <m:sub>
                        <m:r>
                          <a:rPr lang="en-GB" b="0" i="1" smtClean="0">
                            <a:latin typeface="Cambria Math" panose="02040503050406030204" pitchFamily="18" charset="0"/>
                          </a:rPr>
                          <m:t>𝑛</m:t>
                        </m:r>
                      </m:sub>
                    </m:sSub>
                    <m:r>
                      <a:rPr lang="en-GB" i="1">
                        <a:latin typeface="Cambria Math" panose="02040503050406030204" pitchFamily="18" charset="0"/>
                      </a:rPr>
                      <m:t> </m:t>
                    </m:r>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𝒩</m:t>
                    </m:r>
                    <m:r>
                      <a:rPr lang="en-GB" i="1">
                        <a:latin typeface="Cambria Math" panose="02040503050406030204" pitchFamily="18" charset="0"/>
                        <a:ea typeface="Cambria Math" panose="02040503050406030204" pitchFamily="18" charset="0"/>
                      </a:rPr>
                      <m:t>(0,</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𝜎</m:t>
                        </m:r>
                      </m:e>
                      <m:sub>
                        <m:r>
                          <a:rPr lang="en-GB" b="0" i="1" smtClean="0">
                            <a:latin typeface="Cambria Math" panose="02040503050406030204" pitchFamily="18" charset="0"/>
                            <a:ea typeface="Cambria Math" panose="02040503050406030204" pitchFamily="18" charset="0"/>
                          </a:rPr>
                          <m:t>𝑛</m:t>
                        </m:r>
                      </m:sub>
                      <m:sup>
                        <m:r>
                          <a:rPr lang="en-GB" i="1">
                            <a:latin typeface="Cambria Math" panose="02040503050406030204" pitchFamily="18" charset="0"/>
                            <a:ea typeface="Cambria Math" panose="02040503050406030204" pitchFamily="18" charset="0"/>
                          </a:rPr>
                          <m:t>2</m:t>
                        </m:r>
                      </m:sup>
                    </m:sSubSup>
                  </m:oMath>
                </a14:m>
                <a:r>
                  <a:rPr lang="en-GB" i="1">
                    <a:latin typeface="Cambria Math" panose="02040503050406030204" pitchFamily="18" charset="0"/>
                  </a:rPr>
                  <a:t>)</a:t>
                </a:r>
              </a:p>
              <a:p>
                <a:pPr marL="60273"/>
                <a:endParaRPr lang="en-GB" i="1">
                  <a:latin typeface="Cambria Math" panose="02040503050406030204" pitchFamily="18" charset="0"/>
                </a:endParaRPr>
              </a:p>
              <a:p>
                <a:pPr marL="60273"/>
                <a14:m>
                  <m:oMath xmlns:m="http://schemas.openxmlformats.org/officeDocument/2006/math">
                    <m:r>
                      <a:rPr lang="en-GB" sz="1800" i="1" smtClean="0">
                        <a:latin typeface="Cambria Math" panose="02040503050406030204" pitchFamily="18" charset="0"/>
                        <a:ea typeface="Cambria Math" panose="02040503050406030204" pitchFamily="18" charset="0"/>
                      </a:rPr>
                      <m:t>𝔼</m:t>
                    </m:r>
                    <m:r>
                      <a:rPr lang="en-GB" sz="1800"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𝑑</m:t>
                        </m:r>
                      </m:sub>
                    </m:sSub>
                  </m:oMath>
                </a14:m>
                <a:r>
                  <a:rPr lang="en-GB" sz="1800"/>
                  <a:t>)=</a:t>
                </a:r>
                <a14:m>
                  <m:oMath xmlns:m="http://schemas.openxmlformats.org/officeDocument/2006/math">
                    <m:r>
                      <a:rPr lang="en-GB" i="1">
                        <a:latin typeface="Cambria Math" panose="02040503050406030204" pitchFamily="18" charset="0"/>
                        <a:ea typeface="Cambria Math" panose="02040503050406030204" pitchFamily="18" charset="0"/>
                      </a:rPr>
                      <m:t>𝔼</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𝑤</m:t>
                        </m:r>
                      </m:e>
                      <m:sub>
                        <m:r>
                          <a:rPr lang="en-GB" b="0" i="1" smtClean="0">
                            <a:latin typeface="Cambria Math" panose="02040503050406030204" pitchFamily="18" charset="0"/>
                          </a:rPr>
                          <m:t>𝑛</m:t>
                        </m:r>
                      </m:sub>
                    </m:sSub>
                  </m:oMath>
                </a14:m>
                <a:r>
                  <a:rPr lang="en-GB"/>
                  <a:t>)=0	</a:t>
                </a:r>
                <a14:m>
                  <m:oMath xmlns:m="http://schemas.openxmlformats.org/officeDocument/2006/math">
                    <m:r>
                      <a:rPr lang="en-GB" sz="1800" b="0" i="0"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𝔼</m:t>
                    </m:r>
                    <m:r>
                      <a:rPr lang="en-GB" sz="1800"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𝑑</m:t>
                        </m:r>
                      </m:sub>
                    </m:sSub>
                    <m:sSubSup>
                      <m:sSubSupPr>
                        <m:ctrlPr>
                          <a:rPr lang="en-GB" b="0" i="1" smtClean="0">
                            <a:latin typeface="Cambria Math" panose="02040503050406030204" pitchFamily="18" charset="0"/>
                          </a:rPr>
                        </m:ctrlPr>
                      </m:sSubSupPr>
                      <m:e>
                        <m:r>
                          <a:rPr lang="en-GB" i="1">
                            <a:latin typeface="Cambria Math" panose="02040503050406030204" pitchFamily="18" charset="0"/>
                          </a:rPr>
                          <m:t>𝑤</m:t>
                        </m:r>
                      </m:e>
                      <m:sub>
                        <m:r>
                          <a:rPr lang="en-GB" i="1">
                            <a:latin typeface="Cambria Math" panose="02040503050406030204" pitchFamily="18" charset="0"/>
                          </a:rPr>
                          <m:t>𝑑</m:t>
                        </m:r>
                      </m:sub>
                      <m:sup>
                        <m:r>
                          <a:rPr lang="en-GB" b="0" i="1" smtClean="0">
                            <a:latin typeface="Cambria Math" panose="02040503050406030204" pitchFamily="18" charset="0"/>
                          </a:rPr>
                          <m:t>𝑇</m:t>
                        </m:r>
                      </m:sup>
                    </m:sSubSup>
                  </m:oMath>
                </a14:m>
                <a:r>
                  <a:rPr lang="en-GB" sz="1800"/>
                  <a:t>)=</a:t>
                </a:r>
                <a14:m>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𝑉</m:t>
                        </m:r>
                      </m:e>
                      <m:sub>
                        <m:r>
                          <a:rPr lang="en-GB" b="0" i="1" smtClean="0">
                            <a:latin typeface="Cambria Math" panose="02040503050406030204" pitchFamily="18" charset="0"/>
                            <a:ea typeface="Cambria Math" panose="02040503050406030204" pitchFamily="18" charset="0"/>
                          </a:rPr>
                          <m:t>𝑑</m:t>
                        </m:r>
                      </m:sub>
                    </m:sSub>
                    <m:r>
                      <a:rPr lang="en-GB" b="0" i="1" smtClean="0">
                        <a:latin typeface="Cambria Math" panose="02040503050406030204" pitchFamily="18" charset="0"/>
                        <a:ea typeface="Cambria Math" panose="02040503050406030204" pitchFamily="18" charset="0"/>
                      </a:rPr>
                      <m:t>            </m:t>
                    </m:r>
                    <m:r>
                      <a:rPr lang="en-GB" sz="1800" i="1" smtClean="0">
                        <a:latin typeface="Cambria Math" panose="02040503050406030204" pitchFamily="18" charset="0"/>
                        <a:ea typeface="Cambria Math" panose="02040503050406030204" pitchFamily="18" charset="0"/>
                      </a:rPr>
                      <m:t>𝔼</m:t>
                    </m:r>
                    <m:r>
                      <a:rPr lang="en-GB" sz="1800"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𝑤</m:t>
                        </m:r>
                      </m:e>
                      <m:sub>
                        <m:r>
                          <a:rPr lang="en-GB" b="0" i="1" smtClean="0">
                            <a:latin typeface="Cambria Math" panose="02040503050406030204" pitchFamily="18" charset="0"/>
                          </a:rPr>
                          <m:t>𝑛</m:t>
                        </m:r>
                      </m:sub>
                    </m:sSub>
                    <m:sSubSup>
                      <m:sSubSupPr>
                        <m:ctrlPr>
                          <a:rPr lang="en-GB" b="0" i="1" smtClean="0">
                            <a:latin typeface="Cambria Math" panose="02040503050406030204" pitchFamily="18" charset="0"/>
                          </a:rPr>
                        </m:ctrlPr>
                      </m:sSubSupPr>
                      <m:e>
                        <m:r>
                          <a:rPr lang="en-GB" i="1">
                            <a:latin typeface="Cambria Math" panose="02040503050406030204" pitchFamily="18" charset="0"/>
                          </a:rPr>
                          <m:t>𝑤</m:t>
                        </m:r>
                      </m:e>
                      <m:sub>
                        <m:r>
                          <a:rPr lang="en-GB" b="0" i="1" smtClean="0">
                            <a:latin typeface="Cambria Math" panose="02040503050406030204" pitchFamily="18" charset="0"/>
                          </a:rPr>
                          <m:t>𝑛</m:t>
                        </m:r>
                      </m:sub>
                      <m:sup>
                        <m:r>
                          <a:rPr lang="en-GB" b="0" i="1" smtClean="0">
                            <a:latin typeface="Cambria Math" panose="02040503050406030204" pitchFamily="18" charset="0"/>
                          </a:rPr>
                          <m:t>𝑇</m:t>
                        </m:r>
                      </m:sup>
                    </m:sSubSup>
                  </m:oMath>
                </a14:m>
                <a:r>
                  <a:rPr lang="en-GB" sz="1800"/>
                  <a:t>)=</a:t>
                </a:r>
                <a14:m>
                  <m:oMath xmlns:m="http://schemas.openxmlformats.org/officeDocument/2006/math">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𝑉</m:t>
                        </m:r>
                      </m:e>
                      <m:sub>
                        <m:r>
                          <a:rPr lang="en-GB" b="0" i="1" smtClean="0">
                            <a:latin typeface="Cambria Math" panose="02040503050406030204" pitchFamily="18" charset="0"/>
                            <a:ea typeface="Cambria Math" panose="02040503050406030204" pitchFamily="18" charset="0"/>
                          </a:rPr>
                          <m:t>𝑛</m:t>
                        </m:r>
                      </m:sub>
                    </m:sSub>
                  </m:oMath>
                </a14:m>
                <a:endParaRPr lang="en-GB"/>
              </a:p>
              <a:p>
                <a:pPr marL="60273"/>
                <a:endParaRPr lang="en-GB"/>
              </a:p>
            </p:txBody>
          </p:sp>
        </mc:Choice>
        <mc:Fallback xmlns="">
          <p:sp>
            <p:nvSpPr>
              <p:cNvPr id="6" name="Tekstvak 5">
                <a:extLst>
                  <a:ext uri="{FF2B5EF4-FFF2-40B4-BE49-F238E27FC236}">
                    <a16:creationId xmlns:a16="http://schemas.microsoft.com/office/drawing/2014/main" id="{6C2A47EF-E4C2-B9FE-AA5F-6F735CC7915B}"/>
                  </a:ext>
                </a:extLst>
              </p:cNvPr>
              <p:cNvSpPr txBox="1">
                <a:spLocks noRot="1" noChangeAspect="1" noMove="1" noResize="1" noEditPoints="1" noAdjustHandles="1" noChangeArrowheads="1" noChangeShapeType="1" noTextEdit="1"/>
              </p:cNvSpPr>
              <p:nvPr/>
            </p:nvSpPr>
            <p:spPr>
              <a:xfrm>
                <a:off x="716169" y="1552249"/>
                <a:ext cx="6096000" cy="1516634"/>
              </a:xfrm>
              <a:prstGeom prst="rect">
                <a:avLst/>
              </a:prstGeom>
              <a:blipFill>
                <a:blip r:embed="rId2"/>
                <a:stretch>
                  <a:fillRect t="-2016"/>
                </a:stretch>
              </a:blipFill>
            </p:spPr>
            <p:txBody>
              <a:bodyPr/>
              <a:lstStyle/>
              <a:p>
                <a:r>
                  <a:rPr lang="en-US">
                    <a:noFill/>
                  </a:rPr>
                  <a:t> </a:t>
                </a:r>
              </a:p>
            </p:txBody>
          </p:sp>
        </mc:Fallback>
      </mc:AlternateContent>
      <p:sp>
        <p:nvSpPr>
          <p:cNvPr id="5" name="Tijdelijke aanduiding voor inhoud 2">
            <a:extLst>
              <a:ext uri="{FF2B5EF4-FFF2-40B4-BE49-F238E27FC236}">
                <a16:creationId xmlns:a16="http://schemas.microsoft.com/office/drawing/2014/main" id="{0CF8E0DF-E86B-DFD7-90C5-28E3D4A9CD64}"/>
              </a:ext>
            </a:extLst>
          </p:cNvPr>
          <p:cNvSpPr txBox="1">
            <a:spLocks/>
          </p:cNvSpPr>
          <p:nvPr/>
        </p:nvSpPr>
        <p:spPr>
          <a:xfrm>
            <a:off x="587726" y="865189"/>
            <a:ext cx="11039437" cy="881058"/>
          </a:xfrm>
          <a:prstGeom prst="rect">
            <a:avLst/>
          </a:prstGeom>
        </p:spPr>
        <p:txBody>
          <a:bodyPr vert="horz" lIns="91440" tIns="45720" rIns="91440" bIns="45720" rtlCol="0">
            <a:normAutofit fontScale="85000" lnSpcReduction="10000"/>
          </a:bodyPr>
          <a:lstStyle>
            <a:lvl1pPr marL="377266" indent="-316993" algn="l" defTabSz="321457"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1pPr>
            <a:lvl2pPr marL="822619" indent="-316993" algn="l" defTabSz="321457" rtl="0" eaLnBrk="1" latinLnBrk="0" hangingPunct="1">
              <a:lnSpc>
                <a:spcPct val="120000"/>
              </a:lnSpc>
              <a:spcBef>
                <a:spcPts val="0"/>
              </a:spcBef>
              <a:buFont typeface="Arial" panose="020B0604020202020204" pitchFamily="34" charset="0"/>
              <a:buChar char="̶"/>
              <a:tabLst/>
              <a:defRPr sz="3375" kern="1200">
                <a:solidFill>
                  <a:schemeClr val="tx1"/>
                </a:solidFill>
                <a:latin typeface="+mn-lt"/>
                <a:ea typeface="+mn-ea"/>
                <a:cs typeface="+mn-cs"/>
              </a:defRPr>
            </a:lvl2pPr>
            <a:lvl3pPr marL="1234485" indent="-316395" algn="l" defTabSz="321457"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3pPr>
            <a:lvl4pPr marL="1637424" indent="-387312" algn="l" defTabSz="1344987" rtl="0" eaLnBrk="1" latinLnBrk="0" hangingPunct="1">
              <a:lnSpc>
                <a:spcPct val="120000"/>
              </a:lnSpc>
              <a:spcBef>
                <a:spcPts val="0"/>
              </a:spcBef>
              <a:buFont typeface="Arial" panose="020B0604020202020204" pitchFamily="34" charset="0"/>
              <a:buChar char="–"/>
              <a:tabLst/>
              <a:defRPr sz="3375" kern="1200">
                <a:solidFill>
                  <a:schemeClr val="tx1"/>
                </a:solidFill>
                <a:latin typeface="+mn-lt"/>
                <a:ea typeface="+mn-ea"/>
                <a:cs typeface="+mn-cs"/>
              </a:defRPr>
            </a:lvl4pPr>
            <a:lvl5pPr marL="2082776" indent="-311412" algn="l" defTabSz="321457" rtl="0" eaLnBrk="1" latinLnBrk="0" hangingPunct="1">
              <a:lnSpc>
                <a:spcPct val="120000"/>
              </a:lnSpc>
              <a:spcBef>
                <a:spcPts val="0"/>
              </a:spcBef>
              <a:buFont typeface="Arial" panose="020B0604020202020204" pitchFamily="34" charset="0"/>
              <a:buChar char="̶"/>
              <a:defRPr sz="3375" kern="1200">
                <a:solidFill>
                  <a:schemeClr val="tx1"/>
                </a:solidFill>
                <a:latin typeface="+mn-lt"/>
                <a:ea typeface="+mn-ea"/>
                <a:cs typeface="+mn-cs"/>
              </a:defRPr>
            </a:lvl5pPr>
            <a:lvl6pPr marL="2514295"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9"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83"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28" indent="-228572" algn="l" defTabSz="9142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273" indent="0" fontAlgn="auto">
              <a:spcAft>
                <a:spcPts val="0"/>
              </a:spcAft>
              <a:buFont typeface="Arial" panose="020B0604020202020204" pitchFamily="34" charset="0"/>
              <a:buNone/>
            </a:pPr>
            <a:r>
              <a:rPr lang="en-GB"/>
              <a:t>Observer gain optimization under system and measurement noise</a:t>
            </a:r>
            <a:endParaRPr lang="nl-BE"/>
          </a:p>
          <a:p>
            <a:pPr marL="60273" indent="0" fontAlgn="auto">
              <a:spcAft>
                <a:spcPts val="0"/>
              </a:spcAft>
              <a:buFont typeface="Arial" panose="020B0604020202020204" pitchFamily="34" charset="0"/>
              <a:buNone/>
            </a:pPr>
            <a:endParaRPr lang="nl-BE"/>
          </a:p>
        </p:txBody>
      </p:sp>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5B8C1060-6C66-86B3-4755-994D9FE09380}"/>
                  </a:ext>
                </a:extLst>
              </p:cNvPr>
              <p:cNvSpPr txBox="1"/>
              <p:nvPr/>
            </p:nvSpPr>
            <p:spPr>
              <a:xfrm>
                <a:off x="3764169" y="3212218"/>
                <a:ext cx="24124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𝐽</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𝔼</m:t>
                      </m:r>
                      <m:d>
                        <m:dPr>
                          <m:ctrlPr>
                            <a:rPr lang="en-GB" b="0" i="1" smtClean="0">
                              <a:latin typeface="Cambria Math" panose="02040503050406030204" pitchFamily="18" charset="0"/>
                              <a:ea typeface="Cambria Math" panose="02040503050406030204" pitchFamily="18" charset="0"/>
                            </a:rPr>
                          </m:ctrlPr>
                        </m:dPr>
                        <m:e>
                          <m:r>
                            <a:rPr lang="nl-BE" i="1">
                              <a:latin typeface="Cambria Math" panose="02040503050406030204" pitchFamily="18" charset="0"/>
                              <a:ea typeface="Cambria Math" panose="02040503050406030204" pitchFamily="18" charset="0"/>
                            </a:rPr>
                            <m:t>𝜖</m:t>
                          </m:r>
                          <m:sSup>
                            <m:sSupPr>
                              <m:ctrlPr>
                                <a:rPr lang="en-GB" b="0" i="1" smtClean="0">
                                  <a:latin typeface="Cambria Math" panose="02040503050406030204" pitchFamily="18" charset="0"/>
                                  <a:ea typeface="Cambria Math" panose="02040503050406030204" pitchFamily="18" charset="0"/>
                                </a:rPr>
                              </m:ctrlPr>
                            </m:sSupPr>
                            <m:e>
                              <m:r>
                                <a:rPr lang="nl-BE" i="1">
                                  <a:latin typeface="Cambria Math" panose="02040503050406030204" pitchFamily="18" charset="0"/>
                                  <a:ea typeface="Cambria Math" panose="02040503050406030204" pitchFamily="18" charset="0"/>
                                </a:rPr>
                                <m:t>𝜖</m:t>
                              </m:r>
                            </m:e>
                            <m:sup>
                              <m:r>
                                <a:rPr lang="en-GB" b="0" i="1" smtClean="0">
                                  <a:latin typeface="Cambria Math" panose="02040503050406030204" pitchFamily="18" charset="0"/>
                                  <a:ea typeface="Cambria Math" panose="02040503050406030204" pitchFamily="18" charset="0"/>
                                </a:rPr>
                                <m:t>𝑇</m:t>
                              </m:r>
                            </m:sup>
                          </m:sSup>
                        </m:e>
                      </m:d>
                    </m:oMath>
                  </m:oMathPara>
                </a14:m>
                <a:endParaRPr lang="LID4096"/>
              </a:p>
            </p:txBody>
          </p:sp>
        </mc:Choice>
        <mc:Fallback xmlns="">
          <p:sp>
            <p:nvSpPr>
              <p:cNvPr id="8" name="Tekstvak 7">
                <a:extLst>
                  <a:ext uri="{FF2B5EF4-FFF2-40B4-BE49-F238E27FC236}">
                    <a16:creationId xmlns:a16="http://schemas.microsoft.com/office/drawing/2014/main" id="{5B8C1060-6C66-86B3-4755-994D9FE09380}"/>
                  </a:ext>
                </a:extLst>
              </p:cNvPr>
              <p:cNvSpPr txBox="1">
                <a:spLocks noRot="1" noChangeAspect="1" noMove="1" noResize="1" noEditPoints="1" noAdjustHandles="1" noChangeArrowheads="1" noChangeShapeType="1" noTextEdit="1"/>
              </p:cNvSpPr>
              <p:nvPr/>
            </p:nvSpPr>
            <p:spPr>
              <a:xfrm>
                <a:off x="3764169" y="3212218"/>
                <a:ext cx="2412472" cy="369332"/>
              </a:xfrm>
              <a:prstGeom prst="rect">
                <a:avLst/>
              </a:prstGeom>
              <a:blipFill>
                <a:blip r:embed="rId3"/>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kstvak 9">
                <a:extLst>
                  <a:ext uri="{FF2B5EF4-FFF2-40B4-BE49-F238E27FC236}">
                    <a16:creationId xmlns:a16="http://schemas.microsoft.com/office/drawing/2014/main" id="{3A0ABCF5-3C42-AD8B-B60D-88668466B0C6}"/>
                  </a:ext>
                </a:extLst>
              </p:cNvPr>
              <p:cNvSpPr txBox="1"/>
              <p:nvPr/>
            </p:nvSpPr>
            <p:spPr>
              <a:xfrm>
                <a:off x="-851011" y="3147102"/>
                <a:ext cx="6096000" cy="411331"/>
              </a:xfrm>
              <a:prstGeom prst="rect">
                <a:avLst/>
              </a:prstGeom>
              <a:noFill/>
            </p:spPr>
            <p:txBody>
              <a:bodyPr wrap="square">
                <a:spAutoFit/>
              </a:bodyPr>
              <a:lstStyle/>
              <a:p>
                <a:pPr marL="60273" indent="0">
                  <a:buNone/>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ea typeface="Cambria Math" panose="02040503050406030204" pitchFamily="18" charset="0"/>
                            </a:rPr>
                          </m:ctrlPr>
                        </m:accPr>
                        <m:e>
                          <m:r>
                            <a:rPr lang="nl-BE" i="1">
                              <a:latin typeface="Cambria Math" panose="02040503050406030204" pitchFamily="18" charset="0"/>
                              <a:ea typeface="Cambria Math" panose="02040503050406030204" pitchFamily="18" charset="0"/>
                            </a:rPr>
                            <m:t>𝜖</m:t>
                          </m:r>
                        </m:e>
                      </m:acc>
                      <m:r>
                        <a:rPr lang="en-GB" b="0" i="1" smtClean="0">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𝐴</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𝑓</m:t>
                              </m:r>
                            </m:sub>
                          </m:sSub>
                          <m:r>
                            <a:rPr lang="en-GB" b="0" i="1" smtClean="0">
                              <a:latin typeface="Cambria Math" panose="02040503050406030204" pitchFamily="18" charset="0"/>
                              <a:ea typeface="Cambria Math" panose="02040503050406030204" pitchFamily="18" charset="0"/>
                            </a:rPr>
                            <m:t>𝐶</m:t>
                          </m:r>
                        </m:e>
                      </m:d>
                      <m:r>
                        <a:rPr lang="nl-BE" i="1">
                          <a:latin typeface="Cambria Math" panose="02040503050406030204" pitchFamily="18" charset="0"/>
                          <a:ea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 </m:t>
                          </m:r>
                          <m:r>
                            <a:rPr lang="en-GB" i="1">
                              <a:latin typeface="Cambria Math" panose="02040503050406030204" pitchFamily="18" charset="0"/>
                            </a:rPr>
                            <m:t>𝑤</m:t>
                          </m:r>
                        </m:e>
                        <m:sub>
                          <m:r>
                            <a:rPr lang="en-GB" i="1">
                              <a:latin typeface="Cambria Math" panose="02040503050406030204" pitchFamily="18" charset="0"/>
                            </a:rPr>
                            <m:t>𝑑</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𝑓</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𝑘</m:t>
                          </m:r>
                        </m:sub>
                      </m:sSub>
                    </m:oMath>
                  </m:oMathPara>
                </a14:m>
                <a:endParaRPr lang="nl-BE"/>
              </a:p>
            </p:txBody>
          </p:sp>
        </mc:Choice>
        <mc:Fallback xmlns="">
          <p:sp>
            <p:nvSpPr>
              <p:cNvPr id="10" name="Tekstvak 9">
                <a:extLst>
                  <a:ext uri="{FF2B5EF4-FFF2-40B4-BE49-F238E27FC236}">
                    <a16:creationId xmlns:a16="http://schemas.microsoft.com/office/drawing/2014/main" id="{3A0ABCF5-3C42-AD8B-B60D-88668466B0C6}"/>
                  </a:ext>
                </a:extLst>
              </p:cNvPr>
              <p:cNvSpPr txBox="1">
                <a:spLocks noRot="1" noChangeAspect="1" noMove="1" noResize="1" noEditPoints="1" noAdjustHandles="1" noChangeArrowheads="1" noChangeShapeType="1" noTextEdit="1"/>
              </p:cNvSpPr>
              <p:nvPr/>
            </p:nvSpPr>
            <p:spPr>
              <a:xfrm>
                <a:off x="-851011" y="3147102"/>
                <a:ext cx="6096000" cy="411331"/>
              </a:xfrm>
              <a:prstGeom prst="rect">
                <a:avLst/>
              </a:prstGeom>
              <a:blipFill>
                <a:blip r:embed="rId4"/>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C1555413-E045-0B3E-00E1-4F1EF5C7E38E}"/>
                  </a:ext>
                </a:extLst>
              </p:cNvPr>
              <p:cNvSpPr txBox="1"/>
              <p:nvPr/>
            </p:nvSpPr>
            <p:spPr>
              <a:xfrm>
                <a:off x="878184" y="3737465"/>
                <a:ext cx="6096000" cy="2613216"/>
              </a:xfrm>
              <a:prstGeom prst="rect">
                <a:avLst/>
              </a:prstGeom>
              <a:noFill/>
            </p:spPr>
            <p:txBody>
              <a:bodyPr wrap="square">
                <a:spAutoFit/>
              </a:bodyPr>
              <a:lstStyle/>
              <a:p>
                <a:r>
                  <a:rPr lang="en-GB"/>
                  <a:t>Optimal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𝑓</m:t>
                        </m:r>
                      </m:sub>
                    </m:sSub>
                    <m:r>
                      <a:rPr lang="en-GB" b="0" i="1" smtClean="0">
                        <a:latin typeface="Cambria Math" panose="02040503050406030204" pitchFamily="18" charset="0"/>
                      </a:rPr>
                      <m:t>=</m:t>
                    </m:r>
                    <m:r>
                      <a:rPr lang="en-GB" b="0" i="1" smtClean="0">
                        <a:latin typeface="Cambria Math" panose="02040503050406030204" pitchFamily="18" charset="0"/>
                      </a:rPr>
                      <m:t>𝑆</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𝐶</m:t>
                        </m:r>
                      </m:e>
                      <m:sup>
                        <m:r>
                          <a:rPr lang="en-GB" b="0" i="1" smtClean="0">
                            <a:latin typeface="Cambria Math" panose="02040503050406030204" pitchFamily="18" charset="0"/>
                          </a:rPr>
                          <m:t>𝑇</m:t>
                        </m:r>
                      </m:sup>
                    </m:sSup>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𝑉</m:t>
                        </m:r>
                      </m:e>
                      <m:sub>
                        <m:r>
                          <a:rPr lang="en-GB" b="0" i="1" smtClean="0">
                            <a:latin typeface="Cambria Math" panose="02040503050406030204" pitchFamily="18" charset="0"/>
                          </a:rPr>
                          <m:t>𝑛</m:t>
                        </m:r>
                      </m:sub>
                      <m:sup>
                        <m:r>
                          <a:rPr lang="en-GB" b="0" i="0" smtClean="0">
                            <a:latin typeface="Cambria Math" panose="02040503050406030204" pitchFamily="18" charset="0"/>
                          </a:rPr>
                          <m:t>−1</m:t>
                        </m:r>
                      </m:sup>
                    </m:sSubSup>
                  </m:oMath>
                </a14:m>
                <a:endParaRPr lang="en-GB" b="0"/>
              </a:p>
              <a:p>
                <a:r>
                  <a:rPr lang="en-GB"/>
                  <a:t>Where </a:t>
                </a:r>
                <a14:m>
                  <m:oMath xmlns:m="http://schemas.openxmlformats.org/officeDocument/2006/math">
                    <m:r>
                      <a:rPr lang="en-GB" b="0" i="1" smtClean="0">
                        <a:latin typeface="Cambria Math" panose="02040503050406030204" pitchFamily="18" charset="0"/>
                      </a:rPr>
                      <m:t>𝑆</m:t>
                    </m:r>
                  </m:oMath>
                </a14:m>
                <a:r>
                  <a:rPr lang="en-GB"/>
                  <a:t> is the solution of a ‘stationary </a:t>
                </a:r>
                <a:r>
                  <a:rPr lang="en-GB" err="1"/>
                  <a:t>Ricatti</a:t>
                </a:r>
                <a:r>
                  <a:rPr lang="en-GB"/>
                  <a:t>’ equation:</a:t>
                </a:r>
              </a:p>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𝑆𝐴</m:t>
                          </m:r>
                        </m:e>
                        <m:sup>
                          <m:r>
                            <a:rPr lang="en-GB" b="0" i="1" smtClean="0">
                              <a:latin typeface="Cambria Math" panose="02040503050406030204" pitchFamily="18" charset="0"/>
                            </a:rPr>
                            <m:t>𝑇</m:t>
                          </m:r>
                        </m:sup>
                      </m:sSup>
                      <m:r>
                        <a:rPr lang="en-GB" b="0" i="1" smtClean="0">
                          <a:latin typeface="Cambria Math" panose="02040503050406030204" pitchFamily="18" charset="0"/>
                        </a:rPr>
                        <m:t>+</m:t>
                      </m:r>
                      <m:r>
                        <a:rPr lang="en-GB" b="0" i="1" smtClean="0">
                          <a:latin typeface="Cambria Math" panose="02040503050406030204" pitchFamily="18" charset="0"/>
                        </a:rPr>
                        <m:t>𝐴𝑆</m:t>
                      </m:r>
                      <m:r>
                        <a:rPr lang="en-GB" b="0" i="1" smtClean="0">
                          <a:latin typeface="Cambria Math" panose="02040503050406030204" pitchFamily="18" charset="0"/>
                        </a:rPr>
                        <m:t>−</m:t>
                      </m:r>
                      <m:r>
                        <a:rPr lang="en-GB" b="0" i="1" smtClean="0">
                          <a:latin typeface="Cambria Math" panose="02040503050406030204" pitchFamily="18" charset="0"/>
                        </a:rPr>
                        <m:t>𝑆</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𝐶</m:t>
                          </m:r>
                        </m:e>
                        <m:sup>
                          <m:r>
                            <a:rPr lang="en-GB" b="0" i="1" smtClean="0">
                              <a:latin typeface="Cambria Math" panose="02040503050406030204" pitchFamily="18" charset="0"/>
                            </a:rPr>
                            <m:t>𝑇</m:t>
                          </m:r>
                        </m:sup>
                      </m:sSup>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𝑉</m:t>
                          </m:r>
                        </m:e>
                        <m:sub>
                          <m:r>
                            <a:rPr lang="en-GB" b="0" i="1" smtClean="0">
                              <a:latin typeface="Cambria Math" panose="02040503050406030204" pitchFamily="18" charset="0"/>
                            </a:rPr>
                            <m:t>𝑛</m:t>
                          </m:r>
                        </m:sub>
                        <m:sup>
                          <m:r>
                            <a:rPr lang="en-GB" b="0" i="1" smtClean="0">
                              <a:latin typeface="Cambria Math" panose="02040503050406030204" pitchFamily="18" charset="0"/>
                            </a:rPr>
                            <m:t>−1</m:t>
                          </m:r>
                        </m:sup>
                      </m:sSubSup>
                      <m:r>
                        <a:rPr lang="en-GB" b="0" i="1" smtClean="0">
                          <a:latin typeface="Cambria Math" panose="02040503050406030204" pitchFamily="18" charset="0"/>
                        </a:rPr>
                        <m:t>𝐶𝑆</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𝑑</m:t>
                          </m:r>
                        </m:sub>
                      </m:sSub>
                      <m:r>
                        <a:rPr lang="en-GB" b="0" i="1" smtClean="0">
                          <a:latin typeface="Cambria Math" panose="02040503050406030204" pitchFamily="18" charset="0"/>
                        </a:rPr>
                        <m:t>=0</m:t>
                      </m:r>
                    </m:oMath>
                  </m:oMathPara>
                </a14:m>
                <a:endParaRPr lang="en-GB"/>
              </a:p>
              <a:p>
                <a:endParaRPr lang="en-GB"/>
              </a:p>
              <a:p>
                <a:r>
                  <a:rPr lang="en-GB"/>
                  <a:t>Large input noise: Trust measurement, more gain</a:t>
                </a:r>
              </a:p>
              <a:p>
                <a:r>
                  <a:rPr lang="en-GB"/>
                  <a:t>Large output noise: Trust estimation, less gain</a:t>
                </a:r>
              </a:p>
              <a:p>
                <a:endParaRPr lang="en-GB"/>
              </a:p>
              <a:p>
                <a:r>
                  <a:rPr lang="en-GB" u="sng" err="1"/>
                  <a:t>Matlab</a:t>
                </a:r>
                <a:r>
                  <a:rPr lang="en-GB" u="sng"/>
                  <a:t> example</a:t>
                </a:r>
              </a:p>
              <a:p>
                <a:endParaRPr lang="LID4096"/>
              </a:p>
            </p:txBody>
          </p:sp>
        </mc:Choice>
        <mc:Fallback xmlns="">
          <p:sp>
            <p:nvSpPr>
              <p:cNvPr id="12" name="Tekstvak 11">
                <a:extLst>
                  <a:ext uri="{FF2B5EF4-FFF2-40B4-BE49-F238E27FC236}">
                    <a16:creationId xmlns:a16="http://schemas.microsoft.com/office/drawing/2014/main" id="{C1555413-E045-0B3E-00E1-4F1EF5C7E38E}"/>
                  </a:ext>
                </a:extLst>
              </p:cNvPr>
              <p:cNvSpPr txBox="1">
                <a:spLocks noRot="1" noChangeAspect="1" noMove="1" noResize="1" noEditPoints="1" noAdjustHandles="1" noChangeArrowheads="1" noChangeShapeType="1" noTextEdit="1"/>
              </p:cNvSpPr>
              <p:nvPr/>
            </p:nvSpPr>
            <p:spPr>
              <a:xfrm>
                <a:off x="878184" y="3737465"/>
                <a:ext cx="6096000" cy="2613216"/>
              </a:xfrm>
              <a:prstGeom prst="rect">
                <a:avLst/>
              </a:prstGeom>
              <a:blipFill>
                <a:blip r:embed="rId5"/>
                <a:stretch>
                  <a:fillRect l="-800" t="-932"/>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3AAAA517-22D4-6CB6-7A33-63C7D0F995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516" y="1553111"/>
            <a:ext cx="5122301" cy="327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5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Estimation</a:t>
            </a:r>
            <a:r>
              <a:rPr lang="nl-BE"/>
              <a:t> &amp; control</a:t>
            </a:r>
          </a:p>
        </p:txBody>
      </p:sp>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52</a:t>
            </a:fld>
            <a:endParaRPr lang="nl-BE" noProof="0"/>
          </a:p>
        </p:txBody>
      </p:sp>
      <p:pic>
        <p:nvPicPr>
          <p:cNvPr id="6" name="Afbeelding 5">
            <a:extLst>
              <a:ext uri="{FF2B5EF4-FFF2-40B4-BE49-F238E27FC236}">
                <a16:creationId xmlns:a16="http://schemas.microsoft.com/office/drawing/2014/main" id="{5655B1D3-307F-2C7B-35BE-C95E45B906B1}"/>
              </a:ext>
            </a:extLst>
          </p:cNvPr>
          <p:cNvPicPr>
            <a:picLocks noChangeAspect="1"/>
          </p:cNvPicPr>
          <p:nvPr/>
        </p:nvPicPr>
        <p:blipFill>
          <a:blip r:embed="rId2"/>
          <a:stretch>
            <a:fillRect/>
          </a:stretch>
        </p:blipFill>
        <p:spPr>
          <a:xfrm>
            <a:off x="5300552" y="839787"/>
            <a:ext cx="6326611" cy="5573603"/>
          </a:xfrm>
          <a:prstGeom prst="rect">
            <a:avLst/>
          </a:prstGeom>
        </p:spPr>
      </p:pic>
      <p:pic>
        <p:nvPicPr>
          <p:cNvPr id="7" name="Afbeelding 6">
            <a:extLst>
              <a:ext uri="{FF2B5EF4-FFF2-40B4-BE49-F238E27FC236}">
                <a16:creationId xmlns:a16="http://schemas.microsoft.com/office/drawing/2014/main" id="{E2498E28-CA56-4680-63A5-B0C91B5DEF0E}"/>
              </a:ext>
            </a:extLst>
          </p:cNvPr>
          <p:cNvPicPr>
            <a:picLocks noChangeAspect="1"/>
          </p:cNvPicPr>
          <p:nvPr/>
        </p:nvPicPr>
        <p:blipFill>
          <a:blip r:embed="rId3"/>
          <a:stretch>
            <a:fillRect/>
          </a:stretch>
        </p:blipFill>
        <p:spPr>
          <a:xfrm>
            <a:off x="845292" y="2519104"/>
            <a:ext cx="3686175" cy="1943100"/>
          </a:xfrm>
          <a:prstGeom prst="rect">
            <a:avLst/>
          </a:prstGeom>
        </p:spPr>
      </p:pic>
    </p:spTree>
    <p:extLst>
      <p:ext uri="{BB962C8B-B14F-4D97-AF65-F5344CB8AC3E}">
        <p14:creationId xmlns:p14="http://schemas.microsoft.com/office/powerpoint/2010/main" val="1034891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240B4-869C-54D0-7420-349B0DF12A15}"/>
              </a:ext>
            </a:extLst>
          </p:cNvPr>
          <p:cNvSpPr>
            <a:spLocks noGrp="1"/>
          </p:cNvSpPr>
          <p:nvPr>
            <p:ph type="title"/>
          </p:nvPr>
        </p:nvSpPr>
        <p:spPr/>
        <p:txBody>
          <a:bodyPr/>
          <a:lstStyle/>
          <a:p>
            <a:r>
              <a:rPr lang="nl-BE" err="1"/>
              <a:t>Example</a:t>
            </a:r>
            <a:r>
              <a:rPr lang="nl-BE"/>
              <a:t>: </a:t>
            </a:r>
            <a:r>
              <a:rPr lang="nl-BE" err="1"/>
              <a:t>Inverted</a:t>
            </a:r>
            <a:r>
              <a:rPr lang="nl-BE"/>
              <a:t> </a:t>
            </a:r>
            <a:r>
              <a:rPr lang="nl-BE" err="1"/>
              <a:t>pendululm</a:t>
            </a:r>
            <a:endParaRPr lang="nl-BE"/>
          </a:p>
        </p:txBody>
      </p:sp>
      <p:sp>
        <p:nvSpPr>
          <p:cNvPr id="3" name="Tijdelijke aanduiding voor inhoud 2">
            <a:extLst>
              <a:ext uri="{FF2B5EF4-FFF2-40B4-BE49-F238E27FC236}">
                <a16:creationId xmlns:a16="http://schemas.microsoft.com/office/drawing/2014/main" id="{A2773357-E72E-D918-F53A-8193067E062B}"/>
              </a:ext>
            </a:extLst>
          </p:cNvPr>
          <p:cNvSpPr>
            <a:spLocks noGrp="1"/>
          </p:cNvSpPr>
          <p:nvPr>
            <p:ph idx="1"/>
          </p:nvPr>
        </p:nvSpPr>
        <p:spPr/>
        <p:txBody>
          <a:bodyPr/>
          <a:lstStyle/>
          <a:p>
            <a:r>
              <a:rPr lang="nl-BE" err="1"/>
              <a:t>Robustness</a:t>
            </a:r>
            <a:r>
              <a:rPr lang="nl-BE"/>
              <a:t>? Does control </a:t>
            </a:r>
            <a:r>
              <a:rPr lang="nl-BE" err="1"/>
              <a:t>still</a:t>
            </a:r>
            <a:r>
              <a:rPr lang="nl-BE"/>
              <a:t> </a:t>
            </a:r>
            <a:r>
              <a:rPr lang="nl-BE" err="1"/>
              <a:t>work</a:t>
            </a:r>
            <a:r>
              <a:rPr lang="nl-BE"/>
              <a:t> </a:t>
            </a:r>
            <a:r>
              <a:rPr lang="nl-BE" err="1"/>
              <a:t>if</a:t>
            </a:r>
            <a:r>
              <a:rPr lang="nl-BE"/>
              <a:t> model </a:t>
            </a:r>
            <a:r>
              <a:rPr lang="nl-BE" err="1"/>
              <a:t>estimation</a:t>
            </a:r>
            <a:r>
              <a:rPr lang="nl-BE"/>
              <a:t> wrong?</a:t>
            </a:r>
          </a:p>
          <a:p>
            <a:r>
              <a:rPr lang="nl-BE"/>
              <a:t>https://www.youtube.com/watch?v=D3bblng-Kcc</a:t>
            </a:r>
          </a:p>
        </p:txBody>
      </p:sp>
      <p:sp>
        <p:nvSpPr>
          <p:cNvPr id="4" name="Tijdelijke aanduiding voor dianummer 3">
            <a:extLst>
              <a:ext uri="{FF2B5EF4-FFF2-40B4-BE49-F238E27FC236}">
                <a16:creationId xmlns:a16="http://schemas.microsoft.com/office/drawing/2014/main" id="{7BD58298-E30F-A12E-C4BE-2457C47DAA0F}"/>
              </a:ext>
            </a:extLst>
          </p:cNvPr>
          <p:cNvSpPr>
            <a:spLocks noGrp="1"/>
          </p:cNvSpPr>
          <p:nvPr>
            <p:ph type="sldNum" sz="quarter" idx="12"/>
          </p:nvPr>
        </p:nvSpPr>
        <p:spPr/>
        <p:txBody>
          <a:bodyPr/>
          <a:lstStyle/>
          <a:p>
            <a:fld id="{7AE184E0-0BD4-4705-A12B-9B71DDE63301}" type="slidenum">
              <a:rPr lang="nl-BE" noProof="0" smtClean="0"/>
              <a:t>53</a:t>
            </a:fld>
            <a:endParaRPr lang="nl-BE" noProof="0"/>
          </a:p>
        </p:txBody>
      </p:sp>
    </p:spTree>
    <p:extLst>
      <p:ext uri="{BB962C8B-B14F-4D97-AF65-F5344CB8AC3E}">
        <p14:creationId xmlns:p14="http://schemas.microsoft.com/office/powerpoint/2010/main" val="4276576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EE5F77-41E6-8373-B334-757F3F9A383E}"/>
              </a:ext>
            </a:extLst>
          </p:cNvPr>
          <p:cNvSpPr>
            <a:spLocks noGrp="1"/>
          </p:cNvSpPr>
          <p:nvPr>
            <p:ph type="title"/>
          </p:nvPr>
        </p:nvSpPr>
        <p:spPr/>
        <p:txBody>
          <a:bodyPr/>
          <a:lstStyle/>
          <a:p>
            <a:r>
              <a:rPr lang="en-GB"/>
              <a:t>Advanced topics?</a:t>
            </a:r>
            <a:endParaRPr lang="LID4096"/>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79D7FC90-97F6-B569-A580-985ED06E190E}"/>
                  </a:ext>
                </a:extLst>
              </p:cNvPr>
              <p:cNvSpPr>
                <a:spLocks noGrp="1"/>
              </p:cNvSpPr>
              <p:nvPr>
                <p:ph idx="1"/>
              </p:nvPr>
            </p:nvSpPr>
            <p:spPr/>
            <p:txBody>
              <a:bodyPr/>
              <a:lstStyle/>
              <a:p>
                <a:r>
                  <a:rPr lang="en-GB"/>
                  <a:t>Nonlinear Kalman</a:t>
                </a:r>
              </a:p>
              <a:p>
                <a:r>
                  <a:rPr lang="en-GB"/>
                  <a:t>Reduced observer (not all states)</a:t>
                </a:r>
              </a:p>
              <a:p>
                <a:r>
                  <a:rPr lang="en-GB"/>
                  <a:t>Stopgap: Linear Parameter varying:</a:t>
                </a:r>
              </a:p>
              <a:p>
                <a:pPr marL="60273" indent="0">
                  <a:buNone/>
                </a:pPr>
                <a14:m>
                  <m:oMathPara xmlns:m="http://schemas.openxmlformats.org/officeDocument/2006/math">
                    <m:oMathParaPr>
                      <m:jc m:val="centerGroup"/>
                    </m:oMathParaPr>
                    <m:oMath xmlns:m="http://schemas.openxmlformats.org/officeDocument/2006/math">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𝐴</m:t>
                      </m:r>
                      <m:r>
                        <a:rPr lang="nl-BE" sz="3600" b="0" i="1" smtClean="0">
                          <a:latin typeface="Cambria Math" panose="02040503050406030204" pitchFamily="18" charset="0"/>
                        </a:rPr>
                        <m:t>(</m:t>
                      </m:r>
                      <m:r>
                        <a:rPr lang="nl-BE" sz="3600" b="0" i="1" smtClean="0">
                          <a:latin typeface="Cambria Math" panose="02040503050406030204" pitchFamily="18" charset="0"/>
                        </a:rPr>
                        <m:t>𝑡</m:t>
                      </m:r>
                      <m:r>
                        <a:rPr lang="nl-BE"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𝐵</m:t>
                      </m:r>
                      <m:r>
                        <a:rPr lang="nl-BE" sz="3600" b="0" i="1" smtClean="0">
                          <a:latin typeface="Cambria Math" panose="02040503050406030204" pitchFamily="18" charset="0"/>
                        </a:rPr>
                        <m:t>(</m:t>
                      </m:r>
                      <m:r>
                        <a:rPr lang="nl-BE" sz="3600" b="0" i="1" smtClean="0">
                          <a:latin typeface="Cambria Math" panose="02040503050406030204" pitchFamily="18" charset="0"/>
                        </a:rPr>
                        <m:t>𝑡</m:t>
                      </m:r>
                      <m:r>
                        <a:rPr lang="nl-BE" sz="3600" b="0" i="1" smtClean="0">
                          <a:latin typeface="Cambria Math" panose="02040503050406030204" pitchFamily="18" charset="0"/>
                        </a:rPr>
                        <m:t>)</m:t>
                      </m:r>
                      <m:r>
                        <a:rPr lang="en-GB" sz="3600" b="0" i="1" smtClean="0">
                          <a:latin typeface="Cambria Math" panose="02040503050406030204" pitchFamily="18" charset="0"/>
                        </a:rPr>
                        <m:t>𝑢</m:t>
                      </m:r>
                    </m:oMath>
                  </m:oMathPara>
                </a14:m>
                <a:endParaRPr lang="en-GB"/>
              </a:p>
              <a:p>
                <a:r>
                  <a:rPr lang="en-GB"/>
                  <a:t>Advanced libraries usually MATLAB &amp; SIMULINK</a:t>
                </a:r>
                <a:endParaRPr lang="LID4096"/>
              </a:p>
            </p:txBody>
          </p:sp>
        </mc:Choice>
        <mc:Fallback xmlns="">
          <p:sp>
            <p:nvSpPr>
              <p:cNvPr id="3" name="Tijdelijke aanduiding voor inhoud 2">
                <a:extLst>
                  <a:ext uri="{FF2B5EF4-FFF2-40B4-BE49-F238E27FC236}">
                    <a16:creationId xmlns:a16="http://schemas.microsoft.com/office/drawing/2014/main" id="{79D7FC90-97F6-B569-A580-985ED06E190E}"/>
                  </a:ext>
                </a:extLst>
              </p:cNvPr>
              <p:cNvSpPr>
                <a:spLocks noGrp="1" noRot="1" noChangeAspect="1" noMove="1" noResize="1" noEditPoints="1" noAdjustHandles="1" noChangeArrowheads="1" noChangeShapeType="1" noTextEdit="1"/>
              </p:cNvSpPr>
              <p:nvPr>
                <p:ph idx="1"/>
              </p:nvPr>
            </p:nvSpPr>
            <p:spPr>
              <a:blipFill>
                <a:blip r:embed="rId2"/>
                <a:stretch>
                  <a:fillRect l="-773" t="-777"/>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C0213C5E-F531-958A-2BFC-D19C83DB72C4}"/>
              </a:ext>
            </a:extLst>
          </p:cNvPr>
          <p:cNvSpPr>
            <a:spLocks noGrp="1"/>
          </p:cNvSpPr>
          <p:nvPr>
            <p:ph type="sldNum" sz="quarter" idx="12"/>
          </p:nvPr>
        </p:nvSpPr>
        <p:spPr/>
        <p:txBody>
          <a:bodyPr/>
          <a:lstStyle/>
          <a:p>
            <a:fld id="{7AE184E0-0BD4-4705-A12B-9B71DDE63301}" type="slidenum">
              <a:rPr lang="nl-BE" noProof="0" smtClean="0"/>
              <a:t>54</a:t>
            </a:fld>
            <a:endParaRPr lang="nl-BE" noProof="0"/>
          </a:p>
        </p:txBody>
      </p:sp>
    </p:spTree>
    <p:extLst>
      <p:ext uri="{BB962C8B-B14F-4D97-AF65-F5344CB8AC3E}">
        <p14:creationId xmlns:p14="http://schemas.microsoft.com/office/powerpoint/2010/main" val="920139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7BA177-EC1D-58A8-400D-691111F87FEA}"/>
              </a:ext>
            </a:extLst>
          </p:cNvPr>
          <p:cNvSpPr>
            <a:spLocks noGrp="1"/>
          </p:cNvSpPr>
          <p:nvPr>
            <p:ph type="title"/>
          </p:nvPr>
        </p:nvSpPr>
        <p:spPr/>
        <p:txBody>
          <a:bodyPr/>
          <a:lstStyle/>
          <a:p>
            <a:r>
              <a:rPr lang="nl-BE" err="1"/>
              <a:t>References</a:t>
            </a:r>
            <a:endParaRPr lang="nl-BE"/>
          </a:p>
        </p:txBody>
      </p:sp>
      <p:sp>
        <p:nvSpPr>
          <p:cNvPr id="3" name="Tijdelijke aanduiding voor inhoud 2">
            <a:extLst>
              <a:ext uri="{FF2B5EF4-FFF2-40B4-BE49-F238E27FC236}">
                <a16:creationId xmlns:a16="http://schemas.microsoft.com/office/drawing/2014/main" id="{D3E2B954-A23E-1870-C9CA-5F546B0CA960}"/>
              </a:ext>
            </a:extLst>
          </p:cNvPr>
          <p:cNvSpPr>
            <a:spLocks noGrp="1"/>
          </p:cNvSpPr>
          <p:nvPr>
            <p:ph idx="1"/>
          </p:nvPr>
        </p:nvSpPr>
        <p:spPr/>
        <p:txBody>
          <a:bodyPr>
            <a:normAutofit fontScale="70000" lnSpcReduction="20000"/>
          </a:bodyPr>
          <a:lstStyle/>
          <a:p>
            <a:r>
              <a:rPr lang="nl-BE" err="1"/>
              <a:t>Linear</a:t>
            </a:r>
            <a:r>
              <a:rPr lang="nl-BE"/>
              <a:t> Systems (Course </a:t>
            </a:r>
            <a:r>
              <a:rPr lang="nl-BE" err="1"/>
              <a:t>Ghent</a:t>
            </a:r>
            <a:r>
              <a:rPr lang="nl-BE"/>
              <a:t> University, Gert De Cooman)</a:t>
            </a:r>
          </a:p>
          <a:p>
            <a:r>
              <a:rPr lang="en-US"/>
              <a:t>Control System Design and Management (Course University of Newcastle, Julio </a:t>
            </a:r>
            <a:r>
              <a:rPr lang="en-US" err="1"/>
              <a:t>Braslavsky</a:t>
            </a:r>
            <a:r>
              <a:rPr lang="en-US"/>
              <a:t>)</a:t>
            </a:r>
            <a:endParaRPr lang="nl-BE"/>
          </a:p>
          <a:p>
            <a:r>
              <a:rPr lang="en-US" b="0" i="0">
                <a:solidFill>
                  <a:srgbClr val="222222"/>
                </a:solidFill>
                <a:effectLst/>
                <a:latin typeface="Arial" panose="020B0604020202020204" pitchFamily="34" charset="0"/>
              </a:rPr>
              <a:t>Brunton, S. L., &amp; </a:t>
            </a:r>
            <a:r>
              <a:rPr lang="en-US" b="0" i="0" err="1">
                <a:solidFill>
                  <a:srgbClr val="222222"/>
                </a:solidFill>
                <a:effectLst/>
                <a:latin typeface="Arial" panose="020B0604020202020204" pitchFamily="34" charset="0"/>
              </a:rPr>
              <a:t>Kutz</a:t>
            </a:r>
            <a:r>
              <a:rPr lang="en-US" b="0" i="0">
                <a:solidFill>
                  <a:srgbClr val="222222"/>
                </a:solidFill>
                <a:effectLst/>
                <a:latin typeface="Arial" panose="020B0604020202020204" pitchFamily="34" charset="0"/>
              </a:rPr>
              <a:t>, J. N. (2022). </a:t>
            </a:r>
            <a:r>
              <a:rPr lang="en-US" b="0" i="1">
                <a:solidFill>
                  <a:srgbClr val="222222"/>
                </a:solidFill>
                <a:effectLst/>
                <a:latin typeface="Arial" panose="020B0604020202020204" pitchFamily="34" charset="0"/>
              </a:rPr>
              <a:t>Data-driven science and engineering: Machine learning, dynamical systems, and control</a:t>
            </a:r>
            <a:r>
              <a:rPr lang="en-US" b="0" i="0">
                <a:solidFill>
                  <a:srgbClr val="222222"/>
                </a:solidFill>
                <a:effectLst/>
                <a:latin typeface="Arial" panose="020B0604020202020204" pitchFamily="34" charset="0"/>
              </a:rPr>
              <a:t>. Cambridge University Press.</a:t>
            </a:r>
          </a:p>
          <a:p>
            <a:r>
              <a:rPr lang="en-US" b="0" i="0">
                <a:solidFill>
                  <a:srgbClr val="222222"/>
                </a:solidFill>
                <a:effectLst/>
                <a:latin typeface="Arial" panose="020B0604020202020204" pitchFamily="34" charset="0"/>
              </a:rPr>
              <a:t>Chevalier, A., Dekemele, K., Juchem, J., &amp; Loccufier, M. (2021). Student feedback on educational innovation in control engineering: active learning in practice. </a:t>
            </a:r>
            <a:r>
              <a:rPr lang="en-US" b="0" i="1">
                <a:solidFill>
                  <a:srgbClr val="222222"/>
                </a:solidFill>
                <a:effectLst/>
                <a:latin typeface="Arial" panose="020B0604020202020204" pitchFamily="34" charset="0"/>
              </a:rPr>
              <a:t>IEEE Transactions on Education</a:t>
            </a:r>
            <a:r>
              <a:rPr lang="en-US" b="0" i="0">
                <a:solidFill>
                  <a:srgbClr val="222222"/>
                </a:solidFill>
                <a:effectLst/>
                <a:latin typeface="Arial" panose="020B0604020202020204" pitchFamily="34" charset="0"/>
              </a:rPr>
              <a:t>, </a:t>
            </a:r>
            <a:r>
              <a:rPr lang="en-US" b="0" i="1">
                <a:solidFill>
                  <a:srgbClr val="222222"/>
                </a:solidFill>
                <a:effectLst/>
                <a:latin typeface="Arial" panose="020B0604020202020204" pitchFamily="34" charset="0"/>
              </a:rPr>
              <a:t>64</a:t>
            </a:r>
            <a:r>
              <a:rPr lang="en-US" b="0" i="0">
                <a:solidFill>
                  <a:srgbClr val="222222"/>
                </a:solidFill>
                <a:effectLst/>
                <a:latin typeface="Arial" panose="020B0604020202020204" pitchFamily="34" charset="0"/>
              </a:rPr>
              <a:t>(4), 432-437.</a:t>
            </a:r>
          </a:p>
          <a:p>
            <a:r>
              <a:rPr lang="en-US" b="0" i="0" err="1">
                <a:solidFill>
                  <a:srgbClr val="222222"/>
                </a:solidFill>
                <a:effectLst/>
                <a:latin typeface="Arial" panose="020B0604020202020204" pitchFamily="34" charset="0"/>
              </a:rPr>
              <a:t>Strogatz</a:t>
            </a:r>
            <a:r>
              <a:rPr lang="en-US" b="0" i="0">
                <a:solidFill>
                  <a:srgbClr val="222222"/>
                </a:solidFill>
                <a:effectLst/>
                <a:latin typeface="Arial" panose="020B0604020202020204" pitchFamily="34" charset="0"/>
              </a:rPr>
              <a:t>, S. H. (2018). </a:t>
            </a:r>
            <a:r>
              <a:rPr lang="en-US" b="0" i="1">
                <a:solidFill>
                  <a:srgbClr val="222222"/>
                </a:solidFill>
                <a:effectLst/>
                <a:latin typeface="Arial" panose="020B0604020202020204" pitchFamily="34" charset="0"/>
              </a:rPr>
              <a:t>Nonlinear dynamics and chaos: with applications to physics, biology, chemistry, and engineering</a:t>
            </a:r>
            <a:r>
              <a:rPr lang="en-US" b="0" i="0">
                <a:solidFill>
                  <a:srgbClr val="222222"/>
                </a:solidFill>
                <a:effectLst/>
                <a:latin typeface="Arial" panose="020B0604020202020204" pitchFamily="34" charset="0"/>
              </a:rPr>
              <a:t>. CRC press.</a:t>
            </a:r>
            <a:endParaRPr lang="nl-BE"/>
          </a:p>
        </p:txBody>
      </p:sp>
      <p:sp>
        <p:nvSpPr>
          <p:cNvPr id="4" name="Tijdelijke aanduiding voor dianummer 3">
            <a:extLst>
              <a:ext uri="{FF2B5EF4-FFF2-40B4-BE49-F238E27FC236}">
                <a16:creationId xmlns:a16="http://schemas.microsoft.com/office/drawing/2014/main" id="{FDDAD0BD-269E-026C-AA66-2D7F805C8E71}"/>
              </a:ext>
            </a:extLst>
          </p:cNvPr>
          <p:cNvSpPr>
            <a:spLocks noGrp="1"/>
          </p:cNvSpPr>
          <p:nvPr>
            <p:ph type="sldNum" sz="quarter" idx="12"/>
          </p:nvPr>
        </p:nvSpPr>
        <p:spPr/>
        <p:txBody>
          <a:bodyPr/>
          <a:lstStyle/>
          <a:p>
            <a:fld id="{7AE184E0-0BD4-4705-A12B-9B71DDE63301}" type="slidenum">
              <a:rPr lang="nl-BE" noProof="0" smtClean="0"/>
              <a:t>55</a:t>
            </a:fld>
            <a:endParaRPr lang="nl-BE" noProof="0"/>
          </a:p>
        </p:txBody>
      </p:sp>
    </p:spTree>
    <p:extLst>
      <p:ext uri="{BB962C8B-B14F-4D97-AF65-F5344CB8AC3E}">
        <p14:creationId xmlns:p14="http://schemas.microsoft.com/office/powerpoint/2010/main" val="3198523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Input-output models</a:t>
            </a:r>
          </a:p>
        </p:txBody>
      </p:sp>
      <p:sp>
        <p:nvSpPr>
          <p:cNvPr id="5" name="Slide Number Placeholder 4"/>
          <p:cNvSpPr>
            <a:spLocks noGrp="1"/>
          </p:cNvSpPr>
          <p:nvPr>
            <p:ph type="sldNum" sz="quarter" idx="4"/>
          </p:nvPr>
        </p:nvSpPr>
        <p:spPr/>
        <p:txBody>
          <a:bodyPr/>
          <a:lstStyle/>
          <a:p>
            <a:fld id="{7AE184E0-0BD4-4705-A12B-9B71DDE63301}" type="slidenum">
              <a:rPr lang="en-GB" smtClean="0"/>
              <a:pPr/>
              <a:t>56</a:t>
            </a:fld>
            <a:endParaRPr lang="en-GB"/>
          </a:p>
        </p:txBody>
      </p:sp>
    </p:spTree>
    <p:extLst>
      <p:ext uri="{BB962C8B-B14F-4D97-AF65-F5344CB8AC3E}">
        <p14:creationId xmlns:p14="http://schemas.microsoft.com/office/powerpoint/2010/main" val="2490448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5D2F-ECF0-6B2A-7FEF-AC3E4FB2C8EE}"/>
              </a:ext>
            </a:extLst>
          </p:cNvPr>
          <p:cNvSpPr>
            <a:spLocks noGrp="1"/>
          </p:cNvSpPr>
          <p:nvPr>
            <p:ph type="title"/>
          </p:nvPr>
        </p:nvSpPr>
        <p:spPr/>
        <p:txBody>
          <a:bodyPr/>
          <a:lstStyle/>
          <a:p>
            <a:r>
              <a:rPr lang="en-GB" dirty="0"/>
              <a:t>Laplace transform</a:t>
            </a:r>
          </a:p>
        </p:txBody>
      </p:sp>
      <p:sp>
        <p:nvSpPr>
          <p:cNvPr id="3" name="Slide Number Placeholder 2">
            <a:extLst>
              <a:ext uri="{FF2B5EF4-FFF2-40B4-BE49-F238E27FC236}">
                <a16:creationId xmlns:a16="http://schemas.microsoft.com/office/drawing/2014/main" id="{93D5AF7E-83FF-FB8B-346F-817D1FF6AE8C}"/>
              </a:ext>
            </a:extLst>
          </p:cNvPr>
          <p:cNvSpPr>
            <a:spLocks noGrp="1"/>
          </p:cNvSpPr>
          <p:nvPr>
            <p:ph type="sldNum" sz="quarter" idx="12"/>
          </p:nvPr>
        </p:nvSpPr>
        <p:spPr/>
        <p:txBody>
          <a:bodyPr/>
          <a:lstStyle/>
          <a:p>
            <a:fld id="{7AE184E0-0BD4-4705-A12B-9B71DDE63301}" type="slidenum">
              <a:rPr lang="en-GB" noProof="0" smtClean="0"/>
              <a:t>57</a:t>
            </a:fld>
            <a:endParaRPr lang="en-GB" noProof="0" dirty="0"/>
          </a:p>
        </p:txBody>
      </p:sp>
      <p:pic>
        <p:nvPicPr>
          <p:cNvPr id="6" name="Picture 5" descr="A diagram of a physical system&#10;&#10;Description automatically generated">
            <a:extLst>
              <a:ext uri="{FF2B5EF4-FFF2-40B4-BE49-F238E27FC236}">
                <a16:creationId xmlns:a16="http://schemas.microsoft.com/office/drawing/2014/main" id="{D1015A3C-BFAE-13DA-B04D-40F461809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590" y="1643833"/>
            <a:ext cx="6205913" cy="3846786"/>
          </a:xfrm>
          <a:prstGeom prst="rect">
            <a:avLst/>
          </a:prstGeom>
        </p:spPr>
      </p:pic>
      <p:pic>
        <p:nvPicPr>
          <p:cNvPr id="8" name="Picture 7" descr="A group of math equations&#10;&#10;Description automatically generated">
            <a:extLst>
              <a:ext uri="{FF2B5EF4-FFF2-40B4-BE49-F238E27FC236}">
                <a16:creationId xmlns:a16="http://schemas.microsoft.com/office/drawing/2014/main" id="{378B4F3C-1BD6-4A45-0E96-4D259D4F8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23" y="1583764"/>
            <a:ext cx="4896167" cy="1845236"/>
          </a:xfrm>
          <a:prstGeom prst="rect">
            <a:avLst/>
          </a:prstGeom>
        </p:spPr>
      </p:pic>
      <p:sp>
        <p:nvSpPr>
          <p:cNvPr id="9" name="TextBox 8">
            <a:extLst>
              <a:ext uri="{FF2B5EF4-FFF2-40B4-BE49-F238E27FC236}">
                <a16:creationId xmlns:a16="http://schemas.microsoft.com/office/drawing/2014/main" id="{E094A174-C5A7-406D-42EA-90ECC3B6DD0E}"/>
              </a:ext>
            </a:extLst>
          </p:cNvPr>
          <p:cNvSpPr txBox="1"/>
          <p:nvPr/>
        </p:nvSpPr>
        <p:spPr>
          <a:xfrm>
            <a:off x="584050" y="969456"/>
            <a:ext cx="5933997" cy="516808"/>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531" dirty="0"/>
              <a:t>The Laplace transform:</a:t>
            </a:r>
          </a:p>
        </p:txBody>
      </p:sp>
      <p:sp>
        <p:nvSpPr>
          <p:cNvPr id="11" name="TextBox 10">
            <a:extLst>
              <a:ext uri="{FF2B5EF4-FFF2-40B4-BE49-F238E27FC236}">
                <a16:creationId xmlns:a16="http://schemas.microsoft.com/office/drawing/2014/main" id="{AF1C9AA7-E2ED-349E-086C-98C5908A9683}"/>
              </a:ext>
            </a:extLst>
          </p:cNvPr>
          <p:cNvSpPr txBox="1"/>
          <p:nvPr/>
        </p:nvSpPr>
        <p:spPr>
          <a:xfrm>
            <a:off x="584049" y="3567226"/>
            <a:ext cx="5511951" cy="984180"/>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531" dirty="0"/>
              <a:t>In short: to go from differential - to algebraic equations  </a:t>
            </a:r>
          </a:p>
        </p:txBody>
      </p:sp>
    </p:spTree>
    <p:extLst>
      <p:ext uri="{BB962C8B-B14F-4D97-AF65-F5344CB8AC3E}">
        <p14:creationId xmlns:p14="http://schemas.microsoft.com/office/powerpoint/2010/main" val="10331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61E3-1706-32C2-74DC-7068076CD75B}"/>
              </a:ext>
            </a:extLst>
          </p:cNvPr>
          <p:cNvSpPr>
            <a:spLocks noGrp="1"/>
          </p:cNvSpPr>
          <p:nvPr>
            <p:ph type="title"/>
          </p:nvPr>
        </p:nvSpPr>
        <p:spPr/>
        <p:txBody>
          <a:bodyPr/>
          <a:lstStyle/>
          <a:p>
            <a:r>
              <a:rPr lang="en-GB" dirty="0"/>
              <a:t>From state-space to input-output models</a:t>
            </a:r>
          </a:p>
        </p:txBody>
      </p:sp>
      <p:sp>
        <p:nvSpPr>
          <p:cNvPr id="3" name="Slide Number Placeholder 2">
            <a:extLst>
              <a:ext uri="{FF2B5EF4-FFF2-40B4-BE49-F238E27FC236}">
                <a16:creationId xmlns:a16="http://schemas.microsoft.com/office/drawing/2014/main" id="{7B81A99C-2FA8-F17F-9627-D71989B82AAA}"/>
              </a:ext>
            </a:extLst>
          </p:cNvPr>
          <p:cNvSpPr>
            <a:spLocks noGrp="1"/>
          </p:cNvSpPr>
          <p:nvPr>
            <p:ph type="sldNum" sz="quarter" idx="12"/>
          </p:nvPr>
        </p:nvSpPr>
        <p:spPr/>
        <p:txBody>
          <a:bodyPr/>
          <a:lstStyle/>
          <a:p>
            <a:fld id="{7AE184E0-0BD4-4705-A12B-9B71DDE63301}" type="slidenum">
              <a:rPr lang="en-GB" noProof="0" smtClean="0"/>
              <a:t>58</a:t>
            </a:fld>
            <a:endParaRPr lang="en-GB" noProof="0" dirty="0"/>
          </a:p>
        </p:txBody>
      </p:sp>
      <p:pic>
        <p:nvPicPr>
          <p:cNvPr id="13" name="Picture 12" descr="\documentclass{article}&#10;\usepackage{amsmath}&#10;\pagestyle{empty}&#10;\begin{document}&#10;&#10;&#10;\begin{equation*}&#10;    \begin{cases}&#10;      \dot{x} = Ax + Bu\\&#10;      y = Cx + Du&#10;    \end{cases}&#10;\end{equation*}&#10;&#10;\end{document}" title="IguanaTex Bitmap Display">
            <a:extLst>
              <a:ext uri="{FF2B5EF4-FFF2-40B4-BE49-F238E27FC236}">
                <a16:creationId xmlns:a16="http://schemas.microsoft.com/office/drawing/2014/main" id="{30319038-8E4E-20F4-0E9E-05B2447008A0}"/>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21150" y="2723993"/>
            <a:ext cx="2316428" cy="1067143"/>
          </a:xfrm>
          <a:prstGeom prst="rect">
            <a:avLst/>
          </a:prstGeom>
        </p:spPr>
      </p:pic>
      <p:sp>
        <p:nvSpPr>
          <p:cNvPr id="7" name="TextBox 6">
            <a:extLst>
              <a:ext uri="{FF2B5EF4-FFF2-40B4-BE49-F238E27FC236}">
                <a16:creationId xmlns:a16="http://schemas.microsoft.com/office/drawing/2014/main" id="{C96C26D4-D9C9-6381-61D3-08C0E2466292}"/>
              </a:ext>
            </a:extLst>
          </p:cNvPr>
          <p:cNvSpPr txBox="1"/>
          <p:nvPr/>
        </p:nvSpPr>
        <p:spPr>
          <a:xfrm>
            <a:off x="584048" y="1072467"/>
            <a:ext cx="10486803" cy="1602555"/>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We are interested in the relationship between the inputs and (measurable) outputs (i.e. not necessarily all the states)</a:t>
            </a:r>
          </a:p>
          <a:p>
            <a:pPr marL="241093" indent="-241093">
              <a:lnSpc>
                <a:spcPct val="120000"/>
              </a:lnSpc>
              <a:buFont typeface="Arial" panose="020B0604020202020204" pitchFamily="34" charset="0"/>
              <a:buChar char="•"/>
            </a:pPr>
            <a:r>
              <a:rPr lang="en-GB" sz="2812" dirty="0"/>
              <a:t>Consider a linear system</a:t>
            </a:r>
          </a:p>
        </p:txBody>
      </p:sp>
      <p:sp>
        <p:nvSpPr>
          <p:cNvPr id="8" name="TextBox 7">
            <a:extLst>
              <a:ext uri="{FF2B5EF4-FFF2-40B4-BE49-F238E27FC236}">
                <a16:creationId xmlns:a16="http://schemas.microsoft.com/office/drawing/2014/main" id="{7B8F6AD5-AE19-439C-79D6-BC6C819A10AB}"/>
              </a:ext>
            </a:extLst>
          </p:cNvPr>
          <p:cNvSpPr txBox="1"/>
          <p:nvPr/>
        </p:nvSpPr>
        <p:spPr>
          <a:xfrm>
            <a:off x="584049" y="3981930"/>
            <a:ext cx="5677059"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Laplace transform:</a:t>
            </a:r>
          </a:p>
        </p:txBody>
      </p:sp>
      <p:pic>
        <p:nvPicPr>
          <p:cNvPr id="19" name="Picture 18" descr="\documentclass{article}&#10;\usepackage{amsmath}&#10;\pagestyle{empty}&#10;\begin{document}&#10;&#10;&#10;\begin{equation*}&#10;    \begin{cases}&#10;      sX = AX + BU\\&#10;      Y = CX + DU&#10;    \end{cases}&#10;\end{equation*}&#10;&#10;\end{document}" title="IguanaTex Bitmap Display">
            <a:extLst>
              <a:ext uri="{FF2B5EF4-FFF2-40B4-BE49-F238E27FC236}">
                <a16:creationId xmlns:a16="http://schemas.microsoft.com/office/drawing/2014/main" id="{F2B8C8A3-604A-E99E-9B81-D57494EC005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21152" y="4784671"/>
            <a:ext cx="2785714" cy="1067143"/>
          </a:xfrm>
          <a:prstGeom prst="rect">
            <a:avLst/>
          </a:prstGeom>
        </p:spPr>
      </p:pic>
      <p:pic>
        <p:nvPicPr>
          <p:cNvPr id="26" name="Picture 25" descr="\documentclass{article}&#10;\usepackage{amsmath}&#10;\pagestyle{empty}&#10;\begin{document}&#10;&#10;\begin{equation*}&#10;\implies Y = \underbrace{\left[C \left(sI - A \right)^{-1} + D\right]}_{G(s)}U&#10;\end{equation*}&#10;&#10;&#10;\end{document}" title="IguanaTex Bitmap Display">
            <a:extLst>
              <a:ext uri="{FF2B5EF4-FFF2-40B4-BE49-F238E27FC236}">
                <a16:creationId xmlns:a16="http://schemas.microsoft.com/office/drawing/2014/main" id="{33F5CCB4-3B1A-1197-E1F0-F76AD330A882}"/>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022077" y="4997885"/>
            <a:ext cx="4967143" cy="1204286"/>
          </a:xfrm>
          <a:prstGeom prst="rect">
            <a:avLst/>
          </a:prstGeom>
        </p:spPr>
      </p:pic>
      <p:sp>
        <p:nvSpPr>
          <p:cNvPr id="27" name="Rectangle: Rounded Corners 26">
            <a:extLst>
              <a:ext uri="{FF2B5EF4-FFF2-40B4-BE49-F238E27FC236}">
                <a16:creationId xmlns:a16="http://schemas.microsoft.com/office/drawing/2014/main" id="{A89235D6-D915-89B5-4088-1EE507BDC0DF}"/>
              </a:ext>
            </a:extLst>
          </p:cNvPr>
          <p:cNvSpPr/>
          <p:nvPr/>
        </p:nvSpPr>
        <p:spPr>
          <a:xfrm>
            <a:off x="8485040" y="2753425"/>
            <a:ext cx="3231013" cy="1456812"/>
          </a:xfrm>
          <a:prstGeom prst="roundRect">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1DDF2ED-6693-AC21-1B1D-D7BB96732A52}"/>
                  </a:ext>
                </a:extLst>
              </p:cNvPr>
              <p:cNvSpPr txBox="1"/>
              <p:nvPr/>
            </p:nvSpPr>
            <p:spPr>
              <a:xfrm>
                <a:off x="8651665" y="2935758"/>
                <a:ext cx="2975161" cy="1027076"/>
              </a:xfrm>
              <a:prstGeom prst="rect">
                <a:avLst/>
              </a:prstGeom>
              <a:noFill/>
            </p:spPr>
            <p:txBody>
              <a:bodyPr wrap="square" rtlCol="0">
                <a:spAutoFit/>
              </a:bodyPr>
              <a:lstStyle/>
              <a:p>
                <a:pPr algn="l">
                  <a:lnSpc>
                    <a:spcPct val="120000"/>
                  </a:lnSpc>
                </a:pPr>
                <a:r>
                  <a:rPr lang="en-GB" sz="2531" dirty="0"/>
                  <a:t>Often: </a:t>
                </a:r>
                <a14:m>
                  <m:oMath xmlns:m="http://schemas.openxmlformats.org/officeDocument/2006/math">
                    <m:r>
                      <a:rPr lang="en-GB" sz="2531" i="1">
                        <a:latin typeface="Cambria Math" panose="02040503050406030204" pitchFamily="18" charset="0"/>
                      </a:rPr>
                      <m:t>𝐷</m:t>
                    </m:r>
                    <m:r>
                      <a:rPr lang="en-GB" sz="2531" i="1">
                        <a:latin typeface="Cambria Math" panose="02040503050406030204" pitchFamily="18" charset="0"/>
                      </a:rPr>
                      <m:t>=0</m:t>
                    </m:r>
                  </m:oMath>
                </a14:m>
                <a:endParaRPr lang="en-GB" sz="2531" dirty="0"/>
              </a:p>
              <a:p>
                <a:pPr>
                  <a:lnSpc>
                    <a:spcPct val="120000"/>
                  </a:lnSpc>
                </a:pPr>
                <a14:m>
                  <m:oMathPara xmlns:m="http://schemas.openxmlformats.org/officeDocument/2006/math">
                    <m:oMathParaPr>
                      <m:jc m:val="centerGroup"/>
                    </m:oMathParaPr>
                    <m:oMath xmlns:m="http://schemas.openxmlformats.org/officeDocument/2006/math">
                      <m:r>
                        <a:rPr lang="en-GB" sz="2531" i="1">
                          <a:latin typeface="Cambria Math" panose="02040503050406030204" pitchFamily="18" charset="0"/>
                        </a:rPr>
                        <m:t>𝐺</m:t>
                      </m:r>
                      <m:d>
                        <m:dPr>
                          <m:ctrlPr>
                            <a:rPr lang="en-GB" sz="2531" i="1">
                              <a:latin typeface="Cambria Math" panose="02040503050406030204" pitchFamily="18" charset="0"/>
                            </a:rPr>
                          </m:ctrlPr>
                        </m:dPr>
                        <m:e>
                          <m:r>
                            <a:rPr lang="en-GB" sz="2531" i="1">
                              <a:latin typeface="Cambria Math" panose="02040503050406030204" pitchFamily="18" charset="0"/>
                            </a:rPr>
                            <m:t>𝑠</m:t>
                          </m:r>
                        </m:e>
                      </m:d>
                      <m:r>
                        <a:rPr lang="en-GB" sz="2531" i="1">
                          <a:latin typeface="Cambria Math" panose="02040503050406030204" pitchFamily="18" charset="0"/>
                        </a:rPr>
                        <m:t>=</m:t>
                      </m:r>
                      <m:r>
                        <a:rPr lang="en-GB" sz="2531" i="1">
                          <a:latin typeface="Cambria Math" panose="02040503050406030204" pitchFamily="18" charset="0"/>
                        </a:rPr>
                        <m:t>𝐶</m:t>
                      </m:r>
                      <m:sSup>
                        <m:sSupPr>
                          <m:ctrlPr>
                            <a:rPr lang="en-GB" sz="2531" i="1">
                              <a:latin typeface="Cambria Math" panose="02040503050406030204" pitchFamily="18" charset="0"/>
                            </a:rPr>
                          </m:ctrlPr>
                        </m:sSupPr>
                        <m:e>
                          <m:d>
                            <m:dPr>
                              <m:ctrlPr>
                                <a:rPr lang="en-GB" sz="2531" i="1">
                                  <a:latin typeface="Cambria Math" panose="02040503050406030204" pitchFamily="18" charset="0"/>
                                </a:rPr>
                              </m:ctrlPr>
                            </m:dPr>
                            <m:e>
                              <m:r>
                                <a:rPr lang="en-GB" sz="2531" i="1">
                                  <a:latin typeface="Cambria Math" panose="02040503050406030204" pitchFamily="18" charset="0"/>
                                </a:rPr>
                                <m:t>𝑠𝐼</m:t>
                              </m:r>
                              <m:r>
                                <a:rPr lang="en-GB" sz="2531" i="1">
                                  <a:latin typeface="Cambria Math" panose="02040503050406030204" pitchFamily="18" charset="0"/>
                                </a:rPr>
                                <m:t>−</m:t>
                              </m:r>
                              <m:r>
                                <a:rPr lang="en-GB" sz="2531" i="1">
                                  <a:latin typeface="Cambria Math" panose="02040503050406030204" pitchFamily="18" charset="0"/>
                                </a:rPr>
                                <m:t>𝐴</m:t>
                              </m:r>
                            </m:e>
                          </m:d>
                        </m:e>
                        <m:sup>
                          <m:r>
                            <a:rPr lang="en-GB" sz="2531" i="1">
                              <a:latin typeface="Cambria Math" panose="02040503050406030204" pitchFamily="18" charset="0"/>
                            </a:rPr>
                            <m:t>−1</m:t>
                          </m:r>
                        </m:sup>
                      </m:sSup>
                    </m:oMath>
                  </m:oMathPara>
                </a14:m>
                <a:endParaRPr lang="en-GB" sz="2531" dirty="0"/>
              </a:p>
            </p:txBody>
          </p:sp>
        </mc:Choice>
        <mc:Fallback>
          <p:sp>
            <p:nvSpPr>
              <p:cNvPr id="28" name="TextBox 27">
                <a:extLst>
                  <a:ext uri="{FF2B5EF4-FFF2-40B4-BE49-F238E27FC236}">
                    <a16:creationId xmlns:a16="http://schemas.microsoft.com/office/drawing/2014/main" id="{91DDF2ED-6693-AC21-1B1D-D7BB96732A52}"/>
                  </a:ext>
                </a:extLst>
              </p:cNvPr>
              <p:cNvSpPr txBox="1">
                <a:spLocks noRot="1" noChangeAspect="1" noMove="1" noResize="1" noEditPoints="1" noAdjustHandles="1" noChangeArrowheads="1" noChangeShapeType="1" noTextEdit="1"/>
              </p:cNvSpPr>
              <p:nvPr/>
            </p:nvSpPr>
            <p:spPr>
              <a:xfrm>
                <a:off x="8651665" y="2935758"/>
                <a:ext cx="2975161" cy="1027076"/>
              </a:xfrm>
              <a:prstGeom prst="rect">
                <a:avLst/>
              </a:prstGeom>
              <a:blipFill>
                <a:blip r:embed="rId8"/>
                <a:stretch>
                  <a:fillRect l="-3484" t="-2381"/>
                </a:stretch>
              </a:blipFill>
            </p:spPr>
            <p:txBody>
              <a:bodyPr/>
              <a:lstStyle/>
              <a:p>
                <a:r>
                  <a:rPr lang="en-GB">
                    <a:noFill/>
                  </a:rPr>
                  <a:t> </a:t>
                </a:r>
              </a:p>
            </p:txBody>
          </p:sp>
        </mc:Fallback>
      </mc:AlternateContent>
    </p:spTree>
    <p:extLst>
      <p:ext uri="{BB962C8B-B14F-4D97-AF65-F5344CB8AC3E}">
        <p14:creationId xmlns:p14="http://schemas.microsoft.com/office/powerpoint/2010/main" val="8259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27" grpId="0" animBg="1"/>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BC5B6-E1C6-427C-1207-8D07C9251B26}"/>
              </a:ext>
            </a:extLst>
          </p:cNvPr>
          <p:cNvSpPr>
            <a:spLocks noGrp="1"/>
          </p:cNvSpPr>
          <p:nvPr>
            <p:ph type="ctrTitle"/>
          </p:nvPr>
        </p:nvSpPr>
        <p:spPr/>
        <p:txBody>
          <a:bodyPr/>
          <a:lstStyle/>
          <a:p>
            <a:r>
              <a:rPr lang="nl-BE" sz="7000" err="1">
                <a:uFill>
                  <a:solidFill>
                    <a:prstClr val="white"/>
                  </a:solidFill>
                </a:uFill>
                <a:cs typeface="Arial"/>
              </a:rPr>
              <a:t>Mimo</a:t>
            </a:r>
            <a:r>
              <a:rPr lang="nl-BE" sz="7000">
                <a:uFill>
                  <a:solidFill>
                    <a:prstClr val="white"/>
                  </a:solidFill>
                </a:uFill>
                <a:cs typeface="Arial"/>
              </a:rPr>
              <a:t> control</a:t>
            </a:r>
            <a:endParaRPr lang="nl-BE"/>
          </a:p>
        </p:txBody>
      </p:sp>
      <p:sp>
        <p:nvSpPr>
          <p:cNvPr id="3" name="Tijdelijke aanduiding voor dianummer 2">
            <a:extLst>
              <a:ext uri="{FF2B5EF4-FFF2-40B4-BE49-F238E27FC236}">
                <a16:creationId xmlns:a16="http://schemas.microsoft.com/office/drawing/2014/main" id="{3B3E5CA5-C932-BF62-12FF-004A75FFE0B6}"/>
              </a:ext>
            </a:extLst>
          </p:cNvPr>
          <p:cNvSpPr>
            <a:spLocks noGrp="1"/>
          </p:cNvSpPr>
          <p:nvPr>
            <p:ph type="sldNum" sz="quarter" idx="4"/>
          </p:nvPr>
        </p:nvSpPr>
        <p:spPr/>
        <p:txBody>
          <a:bodyPr/>
          <a:lstStyle/>
          <a:p>
            <a:fld id="{7AE184E0-0BD4-4705-A12B-9B71DDE63301}" type="slidenum">
              <a:rPr lang="nl-BE" noProof="0" smtClean="0"/>
              <a:pPr/>
              <a:t>59</a:t>
            </a:fld>
            <a:endParaRPr lang="nl-BE" noProof="0"/>
          </a:p>
        </p:txBody>
      </p:sp>
    </p:spTree>
    <p:extLst>
      <p:ext uri="{BB962C8B-B14F-4D97-AF65-F5344CB8AC3E}">
        <p14:creationId xmlns:p14="http://schemas.microsoft.com/office/powerpoint/2010/main" val="244313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5F943B2-1508-616E-75AB-ABAF6C80E4E1}"/>
              </a:ext>
            </a:extLst>
          </p:cNvPr>
          <p:cNvSpPr>
            <a:spLocks noGrp="1"/>
          </p:cNvSpPr>
          <p:nvPr>
            <p:ph type="title"/>
          </p:nvPr>
        </p:nvSpPr>
        <p:spPr>
          <a:xfrm>
            <a:off x="119336" y="155724"/>
            <a:ext cx="6376383" cy="607284"/>
          </a:xfrm>
        </p:spPr>
        <p:txBody>
          <a:bodyPr/>
          <a:lstStyle/>
          <a:p>
            <a:r>
              <a:rPr lang="en-GB"/>
              <a:t>Ideal process</a:t>
            </a:r>
            <a:endParaRPr lang="LID4096"/>
          </a:p>
        </p:txBody>
      </p:sp>
      <p:sp>
        <p:nvSpPr>
          <p:cNvPr id="4" name="Tijdelijke aanduiding voor dianummer 3">
            <a:extLst>
              <a:ext uri="{FF2B5EF4-FFF2-40B4-BE49-F238E27FC236}">
                <a16:creationId xmlns:a16="http://schemas.microsoft.com/office/drawing/2014/main" id="{B2AFB837-C8B1-21D9-7444-79C9CCB5DB45}"/>
              </a:ext>
            </a:extLst>
          </p:cNvPr>
          <p:cNvSpPr>
            <a:spLocks noGrp="1"/>
          </p:cNvSpPr>
          <p:nvPr>
            <p:ph type="sldNum" sz="quarter" idx="12"/>
          </p:nvPr>
        </p:nvSpPr>
        <p:spPr>
          <a:xfrm>
            <a:off x="10962754" y="6292057"/>
            <a:ext cx="648236" cy="365125"/>
          </a:xfrm>
        </p:spPr>
        <p:txBody>
          <a:bodyPr/>
          <a:lstStyle/>
          <a:p>
            <a:r>
              <a:rPr lang="nl-BE" noProof="0"/>
              <a:t>3</a:t>
            </a:r>
          </a:p>
        </p:txBody>
      </p:sp>
      <p:pic>
        <p:nvPicPr>
          <p:cNvPr id="8" name="Afbeelding 7">
            <a:extLst>
              <a:ext uri="{FF2B5EF4-FFF2-40B4-BE49-F238E27FC236}">
                <a16:creationId xmlns:a16="http://schemas.microsoft.com/office/drawing/2014/main" id="{86CBA56B-1BEF-6D39-064A-5B668B984431}"/>
              </a:ext>
            </a:extLst>
          </p:cNvPr>
          <p:cNvPicPr>
            <a:picLocks noChangeAspect="1"/>
          </p:cNvPicPr>
          <p:nvPr/>
        </p:nvPicPr>
        <p:blipFill rotWithShape="1">
          <a:blip r:embed="rId5"/>
          <a:srcRect t="21057"/>
          <a:stretch/>
        </p:blipFill>
        <p:spPr>
          <a:xfrm>
            <a:off x="911424" y="1916832"/>
            <a:ext cx="4363538" cy="1619682"/>
          </a:xfrm>
          <a:prstGeom prst="rect">
            <a:avLst/>
          </a:prstGeom>
        </p:spPr>
      </p:pic>
      <p:pic>
        <p:nvPicPr>
          <p:cNvPr id="9" name="Afbeelding 8" descr="\documentclass{article}&#10;\usepackage{amsmath}&#10;\pagestyle{empty}&#10;\begin{document}&#10;&#10;$m\ddot{x}=-mg+c(v_{\ell}-\dot{x})^2$&#10;&#10;&#10;\end{document}" title="IguanaTex Bitmap Display">
            <a:extLst>
              <a:ext uri="{FF2B5EF4-FFF2-40B4-BE49-F238E27FC236}">
                <a16:creationId xmlns:a16="http://schemas.microsoft.com/office/drawing/2014/main" id="{F7637AA3-AABE-AEC6-F55B-0E4B8651301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49438" y="3943576"/>
            <a:ext cx="2625524" cy="272762"/>
          </a:xfrm>
          <a:prstGeom prst="rect">
            <a:avLst/>
          </a:prstGeom>
        </p:spPr>
      </p:pic>
      <p:pic>
        <p:nvPicPr>
          <p:cNvPr id="11" name="Afbeelding 10" descr="\documentclass{article}&#10;\usepackage{amsmath}&#10;\pagestyle{empty}&#10;\begin{document}&#10;&#10;$mg=cv_{\ell}^2$&#10;&#10;&#10;\end{document}" title="IguanaTex Bitmap Display">
            <a:extLst>
              <a:ext uri="{FF2B5EF4-FFF2-40B4-BE49-F238E27FC236}">
                <a16:creationId xmlns:a16="http://schemas.microsoft.com/office/drawing/2014/main" id="{C82C0A61-F1EF-6D11-7A20-F2C92C38C21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42617" y="4478366"/>
            <a:ext cx="1015991" cy="282887"/>
          </a:xfrm>
          <a:prstGeom prst="rect">
            <a:avLst/>
          </a:prstGeom>
        </p:spPr>
      </p:pic>
      <p:sp>
        <p:nvSpPr>
          <p:cNvPr id="14" name="Tekstvak 13">
            <a:extLst>
              <a:ext uri="{FF2B5EF4-FFF2-40B4-BE49-F238E27FC236}">
                <a16:creationId xmlns:a16="http://schemas.microsoft.com/office/drawing/2014/main" id="{8D7C1852-F9AD-84B5-6F6B-2C56E0510468}"/>
              </a:ext>
            </a:extLst>
          </p:cNvPr>
          <p:cNvSpPr txBox="1"/>
          <p:nvPr/>
        </p:nvSpPr>
        <p:spPr>
          <a:xfrm>
            <a:off x="153197" y="893372"/>
            <a:ext cx="4580100" cy="511615"/>
          </a:xfrm>
          <a:prstGeom prst="rect">
            <a:avLst/>
          </a:prstGeom>
          <a:noFill/>
        </p:spPr>
        <p:txBody>
          <a:bodyPr wrap="none" rtlCol="0">
            <a:spAutoFit/>
          </a:bodyPr>
          <a:lstStyle/>
          <a:p>
            <a:pPr algn="l">
              <a:lnSpc>
                <a:spcPct val="120000"/>
              </a:lnSpc>
            </a:pPr>
            <a:r>
              <a:rPr lang="en-GB" sz="2500"/>
              <a:t>= Input fully determines output </a:t>
            </a:r>
            <a:endParaRPr lang="LID4096" sz="2500"/>
          </a:p>
        </p:txBody>
      </p:sp>
      <p:pic>
        <p:nvPicPr>
          <p:cNvPr id="15" name="Afbeelding 14">
            <a:extLst>
              <a:ext uri="{FF2B5EF4-FFF2-40B4-BE49-F238E27FC236}">
                <a16:creationId xmlns:a16="http://schemas.microsoft.com/office/drawing/2014/main" id="{37A779A1-ABD1-AB42-A692-2C7B82A3C2E1}"/>
              </a:ext>
            </a:extLst>
          </p:cNvPr>
          <p:cNvPicPr>
            <a:picLocks noChangeAspect="1"/>
          </p:cNvPicPr>
          <p:nvPr/>
        </p:nvPicPr>
        <p:blipFill>
          <a:blip r:embed="rId8"/>
          <a:stretch>
            <a:fillRect/>
          </a:stretch>
        </p:blipFill>
        <p:spPr>
          <a:xfrm>
            <a:off x="4491055" y="2077192"/>
            <a:ext cx="783907" cy="414260"/>
          </a:xfrm>
          <a:prstGeom prst="rect">
            <a:avLst/>
          </a:prstGeom>
        </p:spPr>
      </p:pic>
      <p:sp>
        <p:nvSpPr>
          <p:cNvPr id="16" name="Titel 5">
            <a:extLst>
              <a:ext uri="{FF2B5EF4-FFF2-40B4-BE49-F238E27FC236}">
                <a16:creationId xmlns:a16="http://schemas.microsoft.com/office/drawing/2014/main" id="{A075E01A-5DC3-F47B-02AA-CFA3919C84C7}"/>
              </a:ext>
            </a:extLst>
          </p:cNvPr>
          <p:cNvSpPr txBox="1">
            <a:spLocks/>
          </p:cNvSpPr>
          <p:nvPr/>
        </p:nvSpPr>
        <p:spPr>
          <a:xfrm>
            <a:off x="7176120" y="151123"/>
            <a:ext cx="6376383" cy="607284"/>
          </a:xfrm>
          <a:prstGeom prst="rect">
            <a:avLst/>
          </a:prstGeom>
        </p:spPr>
        <p:txBody>
          <a:bodyPr vert="horz" lIns="91440" tIns="45720" rIns="91440" bIns="45720" rtlCol="0" anchor="t" anchorCtr="0">
            <a:noAutofit/>
          </a:bodyPr>
          <a:lstStyle>
            <a:lvl1pPr algn="l" defTabSz="914289" rtl="0" eaLnBrk="1" latinLnBrk="0" hangingPunct="1">
              <a:lnSpc>
                <a:spcPct val="90000"/>
              </a:lnSpc>
              <a:spcBef>
                <a:spcPct val="0"/>
              </a:spcBef>
              <a:buNone/>
              <a:defRPr sz="3797" u="sng" kern="1200" cap="all" baseline="0">
                <a:solidFill>
                  <a:srgbClr val="1E64C8"/>
                </a:solidFill>
                <a:uFill>
                  <a:solidFill>
                    <a:srgbClr val="1E64C8"/>
                  </a:solidFill>
                </a:uFill>
                <a:latin typeface="+mj-lt"/>
                <a:ea typeface="+mj-ea"/>
                <a:cs typeface="+mj-cs"/>
              </a:defRPr>
            </a:lvl1pPr>
          </a:lstStyle>
          <a:p>
            <a:pPr fontAlgn="auto">
              <a:spcAft>
                <a:spcPts val="0"/>
              </a:spcAft>
            </a:pPr>
            <a:r>
              <a:rPr lang="en-GB"/>
              <a:t>Real process</a:t>
            </a:r>
            <a:endParaRPr lang="LID4096"/>
          </a:p>
        </p:txBody>
      </p:sp>
      <p:pic>
        <p:nvPicPr>
          <p:cNvPr id="17" name="Afbeelding 16">
            <a:extLst>
              <a:ext uri="{FF2B5EF4-FFF2-40B4-BE49-F238E27FC236}">
                <a16:creationId xmlns:a16="http://schemas.microsoft.com/office/drawing/2014/main" id="{B3769300-A221-693A-823F-0503695585C8}"/>
              </a:ext>
            </a:extLst>
          </p:cNvPr>
          <p:cNvPicPr>
            <a:picLocks noChangeAspect="1"/>
          </p:cNvPicPr>
          <p:nvPr/>
        </p:nvPicPr>
        <p:blipFill>
          <a:blip r:embed="rId9"/>
          <a:stretch>
            <a:fillRect/>
          </a:stretch>
        </p:blipFill>
        <p:spPr>
          <a:xfrm>
            <a:off x="6495719" y="1540268"/>
            <a:ext cx="5696281" cy="1706597"/>
          </a:xfrm>
          <a:prstGeom prst="rect">
            <a:avLst/>
          </a:prstGeom>
        </p:spPr>
      </p:pic>
      <p:cxnSp>
        <p:nvCxnSpPr>
          <p:cNvPr id="19" name="Rechte verbindingslijn 18">
            <a:extLst>
              <a:ext uri="{FF2B5EF4-FFF2-40B4-BE49-F238E27FC236}">
                <a16:creationId xmlns:a16="http://schemas.microsoft.com/office/drawing/2014/main" id="{276EB36A-CC53-6AC3-7ACC-44737B8149E7}"/>
              </a:ext>
            </a:extLst>
          </p:cNvPr>
          <p:cNvCxnSpPr/>
          <p:nvPr/>
        </p:nvCxnSpPr>
        <p:spPr>
          <a:xfrm>
            <a:off x="5951984" y="0"/>
            <a:ext cx="0" cy="6858000"/>
          </a:xfrm>
          <a:prstGeom prst="line">
            <a:avLst/>
          </a:prstGeom>
          <a:ln w="31750">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A4AD421D-1171-C3E3-A964-97EFDF9A7A93}"/>
              </a:ext>
            </a:extLst>
          </p:cNvPr>
          <p:cNvSpPr txBox="1"/>
          <p:nvPr/>
        </p:nvSpPr>
        <p:spPr>
          <a:xfrm>
            <a:off x="6002875" y="3821156"/>
            <a:ext cx="5954662" cy="2358274"/>
          </a:xfrm>
          <a:prstGeom prst="rect">
            <a:avLst/>
          </a:prstGeom>
          <a:noFill/>
        </p:spPr>
        <p:txBody>
          <a:bodyPr wrap="square" rtlCol="0">
            <a:spAutoFit/>
          </a:bodyPr>
          <a:lstStyle/>
          <a:p>
            <a:pPr algn="l">
              <a:lnSpc>
                <a:spcPct val="120000"/>
              </a:lnSpc>
            </a:pPr>
            <a:r>
              <a:rPr lang="en-GB" sz="2500"/>
              <a:t>Disturbance: ‘Input’ we have no control over,</a:t>
            </a:r>
          </a:p>
          <a:p>
            <a:pPr algn="l">
              <a:lnSpc>
                <a:spcPct val="120000"/>
              </a:lnSpc>
            </a:pPr>
            <a:r>
              <a:rPr lang="en-GB" sz="2500"/>
              <a:t>Changes in assumed model</a:t>
            </a:r>
          </a:p>
          <a:p>
            <a:pPr algn="l">
              <a:lnSpc>
                <a:spcPct val="120000"/>
              </a:lnSpc>
            </a:pPr>
            <a:endParaRPr lang="en-GB" sz="2500"/>
          </a:p>
          <a:p>
            <a:pPr algn="l">
              <a:lnSpc>
                <a:spcPct val="120000"/>
              </a:lnSpc>
            </a:pPr>
            <a:r>
              <a:rPr lang="en-GB" sz="2500"/>
              <a:t>Sensor noise: Sensor never exact</a:t>
            </a:r>
            <a:endParaRPr lang="LID4096" sz="2500"/>
          </a:p>
        </p:txBody>
      </p:sp>
      <p:sp>
        <p:nvSpPr>
          <p:cNvPr id="2" name="Tekstvak 1">
            <a:extLst>
              <a:ext uri="{FF2B5EF4-FFF2-40B4-BE49-F238E27FC236}">
                <a16:creationId xmlns:a16="http://schemas.microsoft.com/office/drawing/2014/main" id="{CBD11A75-E6F4-28EC-BFAA-FAAB46AF31EC}"/>
              </a:ext>
            </a:extLst>
          </p:cNvPr>
          <p:cNvSpPr txBox="1"/>
          <p:nvPr/>
        </p:nvSpPr>
        <p:spPr>
          <a:xfrm>
            <a:off x="2445110" y="2346839"/>
            <a:ext cx="1592207" cy="511615"/>
          </a:xfrm>
          <a:prstGeom prst="rect">
            <a:avLst/>
          </a:prstGeom>
          <a:solidFill>
            <a:schemeClr val="bg1"/>
          </a:solidFill>
        </p:spPr>
        <p:txBody>
          <a:bodyPr wrap="square" rtlCol="0">
            <a:spAutoFit/>
          </a:bodyPr>
          <a:lstStyle/>
          <a:p>
            <a:pPr algn="l">
              <a:lnSpc>
                <a:spcPct val="120000"/>
              </a:lnSpc>
            </a:pPr>
            <a:r>
              <a:rPr lang="en-GB" sz="2500"/>
              <a:t>Process</a:t>
            </a:r>
            <a:endParaRPr lang="LID4096" sz="2500"/>
          </a:p>
        </p:txBody>
      </p:sp>
      <p:sp>
        <p:nvSpPr>
          <p:cNvPr id="3" name="Tekstvak 2">
            <a:extLst>
              <a:ext uri="{FF2B5EF4-FFF2-40B4-BE49-F238E27FC236}">
                <a16:creationId xmlns:a16="http://schemas.microsoft.com/office/drawing/2014/main" id="{ED33777B-437B-5D31-F412-804305FD95E6}"/>
              </a:ext>
            </a:extLst>
          </p:cNvPr>
          <p:cNvSpPr txBox="1"/>
          <p:nvPr/>
        </p:nvSpPr>
        <p:spPr>
          <a:xfrm>
            <a:off x="974400" y="3824149"/>
            <a:ext cx="1056700" cy="511615"/>
          </a:xfrm>
          <a:prstGeom prst="rect">
            <a:avLst/>
          </a:prstGeom>
          <a:noFill/>
        </p:spPr>
        <p:txBody>
          <a:bodyPr wrap="none" rtlCol="0">
            <a:spAutoFit/>
          </a:bodyPr>
          <a:lstStyle/>
          <a:p>
            <a:pPr algn="l">
              <a:lnSpc>
                <a:spcPct val="120000"/>
              </a:lnSpc>
            </a:pPr>
            <a:r>
              <a:rPr lang="en-GB" sz="2500"/>
              <a:t>Model</a:t>
            </a:r>
            <a:endParaRPr lang="LID4096" sz="2500"/>
          </a:p>
        </p:txBody>
      </p:sp>
      <p:sp>
        <p:nvSpPr>
          <p:cNvPr id="5" name="Tekstvak 4">
            <a:extLst>
              <a:ext uri="{FF2B5EF4-FFF2-40B4-BE49-F238E27FC236}">
                <a16:creationId xmlns:a16="http://schemas.microsoft.com/office/drawing/2014/main" id="{70979412-B460-5727-D51A-4B1DE9D3B9AC}"/>
              </a:ext>
            </a:extLst>
          </p:cNvPr>
          <p:cNvSpPr txBox="1"/>
          <p:nvPr/>
        </p:nvSpPr>
        <p:spPr>
          <a:xfrm>
            <a:off x="629735" y="4335764"/>
            <a:ext cx="1766830" cy="511615"/>
          </a:xfrm>
          <a:prstGeom prst="rect">
            <a:avLst/>
          </a:prstGeom>
          <a:noFill/>
        </p:spPr>
        <p:txBody>
          <a:bodyPr wrap="none" rtlCol="0">
            <a:spAutoFit/>
          </a:bodyPr>
          <a:lstStyle/>
          <a:p>
            <a:pPr algn="l">
              <a:lnSpc>
                <a:spcPct val="120000"/>
              </a:lnSpc>
            </a:pPr>
            <a:r>
              <a:rPr lang="en-GB" sz="2500"/>
              <a:t>Equilibrium</a:t>
            </a:r>
            <a:endParaRPr lang="LID4096" sz="2500"/>
          </a:p>
        </p:txBody>
      </p:sp>
      <p:sp>
        <p:nvSpPr>
          <p:cNvPr id="7" name="Tekstvak 6">
            <a:extLst>
              <a:ext uri="{FF2B5EF4-FFF2-40B4-BE49-F238E27FC236}">
                <a16:creationId xmlns:a16="http://schemas.microsoft.com/office/drawing/2014/main" id="{D02DEA9B-1D71-2E04-93BA-9D3F8BB04840}"/>
              </a:ext>
            </a:extLst>
          </p:cNvPr>
          <p:cNvSpPr txBox="1"/>
          <p:nvPr/>
        </p:nvSpPr>
        <p:spPr>
          <a:xfrm>
            <a:off x="1208894" y="5158190"/>
            <a:ext cx="3883435" cy="973280"/>
          </a:xfrm>
          <a:prstGeom prst="rect">
            <a:avLst/>
          </a:prstGeom>
          <a:noFill/>
        </p:spPr>
        <p:txBody>
          <a:bodyPr wrap="none" rtlCol="0">
            <a:spAutoFit/>
          </a:bodyPr>
          <a:lstStyle/>
          <a:p>
            <a:pPr algn="l">
              <a:lnSpc>
                <a:spcPct val="120000"/>
              </a:lnSpc>
            </a:pPr>
            <a:r>
              <a:rPr lang="en-GB" sz="2500"/>
              <a:t>Hard to stabilize</a:t>
            </a:r>
          </a:p>
          <a:p>
            <a:pPr algn="l">
              <a:lnSpc>
                <a:spcPct val="120000"/>
              </a:lnSpc>
            </a:pPr>
            <a:r>
              <a:rPr lang="en-GB" sz="2500"/>
              <a:t>Position difficult to choose</a:t>
            </a:r>
            <a:endParaRPr lang="LID4096" sz="2500"/>
          </a:p>
        </p:txBody>
      </p:sp>
      <p:sp>
        <p:nvSpPr>
          <p:cNvPr id="18" name="Tekstvak 17">
            <a:extLst>
              <a:ext uri="{FF2B5EF4-FFF2-40B4-BE49-F238E27FC236}">
                <a16:creationId xmlns:a16="http://schemas.microsoft.com/office/drawing/2014/main" id="{D53EF963-C855-7F6C-5E50-0326A5C7E1E8}"/>
              </a:ext>
            </a:extLst>
          </p:cNvPr>
          <p:cNvSpPr txBox="1"/>
          <p:nvPr/>
        </p:nvSpPr>
        <p:spPr>
          <a:xfrm>
            <a:off x="8151065" y="2470865"/>
            <a:ext cx="1523670" cy="511615"/>
          </a:xfrm>
          <a:prstGeom prst="rect">
            <a:avLst/>
          </a:prstGeom>
          <a:solidFill>
            <a:schemeClr val="bg1"/>
          </a:solidFill>
        </p:spPr>
        <p:txBody>
          <a:bodyPr wrap="square" rtlCol="0">
            <a:spAutoFit/>
          </a:bodyPr>
          <a:lstStyle/>
          <a:p>
            <a:pPr algn="l">
              <a:lnSpc>
                <a:spcPct val="120000"/>
              </a:lnSpc>
            </a:pPr>
            <a:r>
              <a:rPr lang="en-GB" sz="2500"/>
              <a:t>Process</a:t>
            </a:r>
            <a:endParaRPr lang="LID4096" sz="2500"/>
          </a:p>
        </p:txBody>
      </p:sp>
      <p:sp>
        <p:nvSpPr>
          <p:cNvPr id="22" name="Tekstvak 21">
            <a:extLst>
              <a:ext uri="{FF2B5EF4-FFF2-40B4-BE49-F238E27FC236}">
                <a16:creationId xmlns:a16="http://schemas.microsoft.com/office/drawing/2014/main" id="{3259C755-3582-CFD2-1196-0D69B405F526}"/>
              </a:ext>
            </a:extLst>
          </p:cNvPr>
          <p:cNvSpPr txBox="1"/>
          <p:nvPr/>
        </p:nvSpPr>
        <p:spPr>
          <a:xfrm>
            <a:off x="6444089" y="1404987"/>
            <a:ext cx="2170771" cy="511615"/>
          </a:xfrm>
          <a:prstGeom prst="rect">
            <a:avLst/>
          </a:prstGeom>
          <a:solidFill>
            <a:schemeClr val="bg1"/>
          </a:solidFill>
        </p:spPr>
        <p:txBody>
          <a:bodyPr wrap="square" rtlCol="0">
            <a:spAutoFit/>
          </a:bodyPr>
          <a:lstStyle/>
          <a:p>
            <a:pPr algn="l">
              <a:lnSpc>
                <a:spcPct val="120000"/>
              </a:lnSpc>
            </a:pPr>
            <a:r>
              <a:rPr lang="en-GB" sz="2500"/>
              <a:t>Disturbance</a:t>
            </a:r>
            <a:endParaRPr lang="LID4096" sz="2500"/>
          </a:p>
        </p:txBody>
      </p:sp>
      <p:sp>
        <p:nvSpPr>
          <p:cNvPr id="23" name="Tekstvak 22">
            <a:extLst>
              <a:ext uri="{FF2B5EF4-FFF2-40B4-BE49-F238E27FC236}">
                <a16:creationId xmlns:a16="http://schemas.microsoft.com/office/drawing/2014/main" id="{B649603C-DBBC-97D6-2CFE-885773CC330A}"/>
              </a:ext>
            </a:extLst>
          </p:cNvPr>
          <p:cNvSpPr txBox="1"/>
          <p:nvPr/>
        </p:nvSpPr>
        <p:spPr>
          <a:xfrm>
            <a:off x="9671313" y="1495556"/>
            <a:ext cx="2170771" cy="511615"/>
          </a:xfrm>
          <a:prstGeom prst="rect">
            <a:avLst/>
          </a:prstGeom>
          <a:solidFill>
            <a:schemeClr val="bg1"/>
          </a:solidFill>
        </p:spPr>
        <p:txBody>
          <a:bodyPr wrap="square" rtlCol="0">
            <a:spAutoFit/>
          </a:bodyPr>
          <a:lstStyle/>
          <a:p>
            <a:pPr algn="l">
              <a:lnSpc>
                <a:spcPct val="120000"/>
              </a:lnSpc>
            </a:pPr>
            <a:r>
              <a:rPr lang="en-GB" sz="2500"/>
              <a:t>Sensor noise</a:t>
            </a:r>
            <a:endParaRPr lang="LID4096" sz="2500"/>
          </a:p>
        </p:txBody>
      </p:sp>
    </p:spTree>
    <p:extLst>
      <p:ext uri="{BB962C8B-B14F-4D97-AF65-F5344CB8AC3E}">
        <p14:creationId xmlns:p14="http://schemas.microsoft.com/office/powerpoint/2010/main" val="1893700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Beam rolling: example</a:t>
            </a:r>
          </a:p>
        </p:txBody>
      </p:sp>
      <p:pic>
        <p:nvPicPr>
          <p:cNvPr id="4" name="Content Placeholder 3" descr="A diagram of a cylinder&#10;&#10;Description automatically generated">
            <a:extLst>
              <a:ext uri="{FF2B5EF4-FFF2-40B4-BE49-F238E27FC236}">
                <a16:creationId xmlns:a16="http://schemas.microsoft.com/office/drawing/2014/main" id="{855E73D7-6074-7C94-2F5A-0EB7667F69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9561" y="1293953"/>
            <a:ext cx="5389983" cy="3840363"/>
          </a:xfrm>
        </p:spPr>
      </p:pic>
      <p:sp>
        <p:nvSpPr>
          <p:cNvPr id="8" name="Slide Number Placeholder 7"/>
          <p:cNvSpPr>
            <a:spLocks noGrp="1"/>
          </p:cNvSpPr>
          <p:nvPr>
            <p:ph type="sldNum" sz="quarter" idx="12"/>
          </p:nvPr>
        </p:nvSpPr>
        <p:spPr/>
        <p:txBody>
          <a:bodyPr/>
          <a:lstStyle/>
          <a:p>
            <a:fld id="{7AE184E0-0BD4-4705-A12B-9B71DDE63301}" type="slidenum">
              <a:rPr lang="en-GB" smtClean="0"/>
              <a:t>60</a:t>
            </a:fld>
            <a:endParaRPr lang="en-GB"/>
          </a:p>
        </p:txBody>
      </p:sp>
      <p:pic>
        <p:nvPicPr>
          <p:cNvPr id="6" name="Picture 5" descr="A diagram of a rolling mill&#10;&#10;Description automatically generated">
            <a:extLst>
              <a:ext uri="{FF2B5EF4-FFF2-40B4-BE49-F238E27FC236}">
                <a16:creationId xmlns:a16="http://schemas.microsoft.com/office/drawing/2014/main" id="{29FDDEA1-4F81-30E4-7BDD-58F989770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3228" y="1330691"/>
            <a:ext cx="5599421" cy="3766884"/>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1E26EA3-D4F2-252B-6439-FA9B20AF6C50}"/>
                  </a:ext>
                </a:extLst>
              </p:cNvPr>
              <p:cNvSpPr txBox="1"/>
              <p:nvPr/>
            </p:nvSpPr>
            <p:spPr>
              <a:xfrm>
                <a:off x="584049" y="5282612"/>
                <a:ext cx="7462292" cy="516808"/>
              </a:xfrm>
              <a:prstGeom prst="rect">
                <a:avLst/>
              </a:prstGeom>
              <a:noFill/>
            </p:spPr>
            <p:txBody>
              <a:bodyPr wrap="square" rtlCol="0">
                <a:spAutoFit/>
              </a:bodyPr>
              <a:lstStyle/>
              <a:p>
                <a:pPr marL="401822" indent="-401822">
                  <a:lnSpc>
                    <a:spcPct val="120000"/>
                  </a:lnSpc>
                  <a:buFont typeface="Arial" panose="020B0604020202020204" pitchFamily="34" charset="0"/>
                  <a:buChar char="•"/>
                </a:pPr>
                <a:r>
                  <a:rPr lang="en-GB" sz="2531" dirty="0"/>
                  <a:t>Goal: track static reference thickness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𝑤</m:t>
                        </m:r>
                      </m:e>
                      <m:sub>
                        <m:r>
                          <a:rPr lang="en-GB" sz="2531" i="1">
                            <a:latin typeface="Cambria Math" panose="02040503050406030204" pitchFamily="18" charset="0"/>
                          </a:rPr>
                          <m:t>𝑟</m:t>
                        </m:r>
                      </m:sub>
                    </m:sSub>
                  </m:oMath>
                </a14:m>
                <a:endParaRPr lang="en-GB" sz="2531" dirty="0"/>
              </a:p>
            </p:txBody>
          </p:sp>
        </mc:Choice>
        <mc:Fallback>
          <p:sp>
            <p:nvSpPr>
              <p:cNvPr id="9" name="TextBox 8">
                <a:extLst>
                  <a:ext uri="{FF2B5EF4-FFF2-40B4-BE49-F238E27FC236}">
                    <a16:creationId xmlns:a16="http://schemas.microsoft.com/office/drawing/2014/main" id="{11E26EA3-D4F2-252B-6439-FA9B20AF6C50}"/>
                  </a:ext>
                </a:extLst>
              </p:cNvPr>
              <p:cNvSpPr txBox="1">
                <a:spLocks noRot="1" noChangeAspect="1" noMove="1" noResize="1" noEditPoints="1" noAdjustHandles="1" noChangeArrowheads="1" noChangeShapeType="1" noTextEdit="1"/>
              </p:cNvSpPr>
              <p:nvPr/>
            </p:nvSpPr>
            <p:spPr>
              <a:xfrm>
                <a:off x="584049" y="5282612"/>
                <a:ext cx="7462292" cy="516808"/>
              </a:xfrm>
              <a:prstGeom prst="rect">
                <a:avLst/>
              </a:prstGeom>
              <a:blipFill>
                <a:blip r:embed="rId5"/>
                <a:stretch>
                  <a:fillRect l="-1225" t="-4762" b="-29762"/>
                </a:stretch>
              </a:blipFill>
            </p:spPr>
            <p:txBody>
              <a:bodyPr/>
              <a:lstStyle/>
              <a:p>
                <a:r>
                  <a:rPr lang="en-GB">
                    <a:noFill/>
                  </a:rPr>
                  <a:t> </a:t>
                </a:r>
              </a:p>
            </p:txBody>
          </p:sp>
        </mc:Fallback>
      </mc:AlternateContent>
    </p:spTree>
    <p:extLst>
      <p:ext uri="{BB962C8B-B14F-4D97-AF65-F5344CB8AC3E}">
        <p14:creationId xmlns:p14="http://schemas.microsoft.com/office/powerpoint/2010/main" val="3084856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Beam rolling: Process (x-direction)</a:t>
            </a:r>
          </a:p>
        </p:txBody>
      </p:sp>
      <p:pic>
        <p:nvPicPr>
          <p:cNvPr id="4" name="Content Placeholder 3" descr="A diagram of a machine&#10;&#10;Description automatically generated">
            <a:extLst>
              <a:ext uri="{FF2B5EF4-FFF2-40B4-BE49-F238E27FC236}">
                <a16:creationId xmlns:a16="http://schemas.microsoft.com/office/drawing/2014/main" id="{36C5A092-9E21-87DF-75DF-0F9502394B8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84049" y="1262184"/>
            <a:ext cx="6152732" cy="3192455"/>
          </a:xfrm>
        </p:spPr>
      </p:pic>
      <p:sp>
        <p:nvSpPr>
          <p:cNvPr id="8" name="Slide Number Placeholder 7"/>
          <p:cNvSpPr>
            <a:spLocks noGrp="1"/>
          </p:cNvSpPr>
          <p:nvPr>
            <p:ph type="sldNum" sz="quarter" idx="12"/>
          </p:nvPr>
        </p:nvSpPr>
        <p:spPr/>
        <p:txBody>
          <a:bodyPr/>
          <a:lstStyle/>
          <a:p>
            <a:fld id="{7AE184E0-0BD4-4705-A12B-9B71DDE63301}" type="slidenum">
              <a:rPr lang="en-GB" smtClean="0"/>
              <a:t>61</a:t>
            </a:fld>
            <a:endParaRPr lang="en-GB"/>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67999-6DC2-490E-0485-E06EBCF3771E}"/>
                  </a:ext>
                </a:extLst>
              </p:cNvPr>
              <p:cNvSpPr txBox="1"/>
              <p:nvPr/>
            </p:nvSpPr>
            <p:spPr>
              <a:xfrm>
                <a:off x="7100239" y="1487942"/>
                <a:ext cx="4670175" cy="3295646"/>
              </a:xfrm>
              <a:prstGeom prst="rect">
                <a:avLst/>
              </a:prstGeom>
              <a:noFill/>
            </p:spPr>
            <p:txBody>
              <a:bodyPr wrap="square" rtlCol="0">
                <a:spAutoFit/>
              </a:bodyPr>
              <a:lstStyle/>
              <a:p>
                <a:pPr marL="241093" indent="-241093">
                  <a:lnSpc>
                    <a:spcPct val="120000"/>
                  </a:lnSpc>
                  <a:buFont typeface="Arial" panose="020B0604020202020204" pitchFamily="34" charset="0"/>
                  <a:buChar char="•"/>
                </a:pPr>
                <a14:m>
                  <m:oMath xmlns:m="http://schemas.openxmlformats.org/officeDocument/2006/math">
                    <m:r>
                      <a:rPr lang="en-GB" sz="2250" i="1" dirty="0">
                        <a:latin typeface="Cambria Math" panose="02040503050406030204" pitchFamily="18" charset="0"/>
                      </a:rPr>
                      <m:t>𝑢</m:t>
                    </m:r>
                  </m:oMath>
                </a14:m>
                <a:r>
                  <a:rPr lang="en-GB" sz="2250" dirty="0"/>
                  <a:t>: controlled input</a:t>
                </a:r>
              </a:p>
              <a:p>
                <a:pPr marL="241093" indent="-241093">
                  <a:lnSpc>
                    <a:spcPct val="120000"/>
                  </a:lnSpc>
                  <a:buFont typeface="Arial" panose="020B0604020202020204" pitchFamily="34" charset="0"/>
                  <a:buChar char="•"/>
                </a:pPr>
                <a14:m>
                  <m:oMath xmlns:m="http://schemas.openxmlformats.org/officeDocument/2006/math">
                    <m:sSub>
                      <m:sSubPr>
                        <m:ctrlPr>
                          <a:rPr lang="en-GB" sz="2250" i="1">
                            <a:latin typeface="Cambria Math" panose="02040503050406030204" pitchFamily="18" charset="0"/>
                          </a:rPr>
                        </m:ctrlPr>
                      </m:sSubPr>
                      <m:e>
                        <m:r>
                          <a:rPr lang="en-GB" sz="2250" i="1">
                            <a:latin typeface="Cambria Math" panose="02040503050406030204" pitchFamily="18" charset="0"/>
                          </a:rPr>
                          <m:t>𝑤</m:t>
                        </m:r>
                      </m:e>
                      <m:sub>
                        <m:r>
                          <a:rPr lang="en-GB" sz="2250" i="1">
                            <a:latin typeface="Cambria Math" panose="02040503050406030204" pitchFamily="18" charset="0"/>
                          </a:rPr>
                          <m:t>𝑒</m:t>
                        </m:r>
                      </m:sub>
                    </m:sSub>
                  </m:oMath>
                </a14:m>
                <a:r>
                  <a:rPr lang="en-GB" sz="2250" dirty="0"/>
                  <a:t>: eccentricity (disturbance)</a:t>
                </a:r>
              </a:p>
              <a:p>
                <a:pPr marL="241093" indent="-241093">
                  <a:lnSpc>
                    <a:spcPct val="120000"/>
                  </a:lnSpc>
                  <a:buFont typeface="Arial" panose="020B0604020202020204" pitchFamily="34" charset="0"/>
                  <a:buChar char="•"/>
                </a:pPr>
                <a14:m>
                  <m:oMath xmlns:m="http://schemas.openxmlformats.org/officeDocument/2006/math">
                    <m:sSub>
                      <m:sSubPr>
                        <m:ctrlPr>
                          <a:rPr lang="en-GB" sz="2250" i="1">
                            <a:latin typeface="Cambria Math" panose="02040503050406030204" pitchFamily="18" charset="0"/>
                          </a:rPr>
                        </m:ctrlPr>
                      </m:sSubPr>
                      <m:e>
                        <m:r>
                          <a:rPr lang="en-GB" sz="2250" i="1">
                            <a:latin typeface="Cambria Math" panose="02040503050406030204" pitchFamily="18" charset="0"/>
                          </a:rPr>
                          <m:t>𝑤</m:t>
                        </m:r>
                      </m:e>
                      <m:sub>
                        <m:r>
                          <a:rPr lang="en-GB" sz="2250" i="1">
                            <a:latin typeface="Cambria Math" panose="02040503050406030204" pitchFamily="18" charset="0"/>
                          </a:rPr>
                          <m:t>𝑖</m:t>
                        </m:r>
                      </m:sub>
                    </m:sSub>
                  </m:oMath>
                </a14:m>
                <a:r>
                  <a:rPr lang="en-GB" sz="2250" dirty="0"/>
                  <a:t>: input thickness (disturbance)</a:t>
                </a:r>
              </a:p>
              <a:p>
                <a:pPr marL="241093" indent="-241093">
                  <a:lnSpc>
                    <a:spcPct val="120000"/>
                  </a:lnSpc>
                  <a:buFont typeface="Arial" panose="020B0604020202020204" pitchFamily="34" charset="0"/>
                  <a:buChar char="•"/>
                </a:pPr>
                <a:endParaRPr lang="en-GB" sz="2250" i="1" dirty="0">
                  <a:latin typeface="Cambria Math" panose="02040503050406030204" pitchFamily="18" charset="0"/>
                  <a:ea typeface="Cambria Math" panose="02040503050406030204" pitchFamily="18" charset="0"/>
                </a:endParaRPr>
              </a:p>
              <a:p>
                <a:pPr marL="241093" indent="-241093">
                  <a:lnSpc>
                    <a:spcPct val="120000"/>
                  </a:lnSpc>
                  <a:buFont typeface="Arial" panose="020B0604020202020204" pitchFamily="34" charset="0"/>
                  <a:buChar char="•"/>
                </a:pPr>
                <a14:m>
                  <m:oMath xmlns:m="http://schemas.openxmlformats.org/officeDocument/2006/math">
                    <m:r>
                      <a:rPr lang="en-GB" sz="2250" i="1">
                        <a:latin typeface="Cambria Math" panose="02040503050406030204" pitchFamily="18" charset="0"/>
                        <a:ea typeface="Cambria Math" panose="02040503050406030204" pitchFamily="18" charset="0"/>
                      </a:rPr>
                      <m:t>𝛿</m:t>
                    </m:r>
                    <m:r>
                      <a:rPr lang="en-GB" sz="2250" i="1">
                        <a:latin typeface="Cambria Math" panose="02040503050406030204" pitchFamily="18" charset="0"/>
                        <a:ea typeface="Cambria Math" panose="02040503050406030204" pitchFamily="18" charset="0"/>
                      </a:rPr>
                      <m:t>:</m:t>
                    </m:r>
                  </m:oMath>
                </a14:m>
                <a:r>
                  <a:rPr lang="en-GB" sz="2250" dirty="0"/>
                  <a:t> gap thickness (not measurable)</a:t>
                </a:r>
              </a:p>
              <a:p>
                <a:pPr marL="241093" indent="-241093">
                  <a:lnSpc>
                    <a:spcPct val="120000"/>
                  </a:lnSpc>
                  <a:buFont typeface="Arial" panose="020B0604020202020204" pitchFamily="34" charset="0"/>
                  <a:buChar char="•"/>
                </a:pPr>
                <a14:m>
                  <m:oMath xmlns:m="http://schemas.openxmlformats.org/officeDocument/2006/math">
                    <m:r>
                      <a:rPr lang="en-GB" sz="2250" i="1">
                        <a:latin typeface="Cambria Math" panose="02040503050406030204" pitchFamily="18" charset="0"/>
                        <a:ea typeface="Cambria Math" panose="02040503050406030204" pitchFamily="18" charset="0"/>
                      </a:rPr>
                      <m:t>𝑓</m:t>
                    </m:r>
                    <m:r>
                      <a:rPr lang="en-GB" sz="2250" i="1">
                        <a:latin typeface="Cambria Math" panose="02040503050406030204" pitchFamily="18" charset="0"/>
                        <a:ea typeface="Cambria Math" panose="02040503050406030204" pitchFamily="18" charset="0"/>
                      </a:rPr>
                      <m:t>:</m:t>
                    </m:r>
                  </m:oMath>
                </a14:m>
                <a:r>
                  <a:rPr lang="en-GB" sz="2250" dirty="0"/>
                  <a:t> rolling force (measurable)</a:t>
                </a:r>
                <a:endParaRPr lang="en-GB" sz="1758" dirty="0"/>
              </a:p>
              <a:p>
                <a:pPr marL="241093" indent="-241093">
                  <a:lnSpc>
                    <a:spcPct val="120000"/>
                  </a:lnSpc>
                  <a:buFont typeface="Arial" panose="020B0604020202020204" pitchFamily="34" charset="0"/>
                  <a:buChar char="•"/>
                </a:pPr>
                <a:endParaRPr lang="en-GB" sz="1758" dirty="0"/>
              </a:p>
            </p:txBody>
          </p:sp>
        </mc:Choice>
        <mc:Fallback>
          <p:sp>
            <p:nvSpPr>
              <p:cNvPr id="5" name="TextBox 4">
                <a:extLst>
                  <a:ext uri="{FF2B5EF4-FFF2-40B4-BE49-F238E27FC236}">
                    <a16:creationId xmlns:a16="http://schemas.microsoft.com/office/drawing/2014/main" id="{0A867999-6DC2-490E-0485-E06EBCF3771E}"/>
                  </a:ext>
                </a:extLst>
              </p:cNvPr>
              <p:cNvSpPr txBox="1">
                <a:spLocks noRot="1" noChangeAspect="1" noMove="1" noResize="1" noEditPoints="1" noAdjustHandles="1" noChangeArrowheads="1" noChangeShapeType="1" noTextEdit="1"/>
              </p:cNvSpPr>
              <p:nvPr/>
            </p:nvSpPr>
            <p:spPr>
              <a:xfrm>
                <a:off x="7100239" y="1487942"/>
                <a:ext cx="4670175" cy="3295646"/>
              </a:xfrm>
              <a:prstGeom prst="rect">
                <a:avLst/>
              </a:prstGeom>
              <a:blipFill>
                <a:blip r:embed="rId7"/>
                <a:stretch>
                  <a:fillRect l="-1567" t="-185"/>
                </a:stretch>
              </a:blipFill>
            </p:spPr>
            <p:txBody>
              <a:bodyPr/>
              <a:lstStyle/>
              <a:p>
                <a:r>
                  <a:rPr lang="en-GB">
                    <a:noFill/>
                  </a:rPr>
                  <a:t> </a:t>
                </a:r>
              </a:p>
            </p:txBody>
          </p:sp>
        </mc:Fallback>
      </mc:AlternateContent>
      <p:pic>
        <p:nvPicPr>
          <p:cNvPr id="3" name="Picture 2" descr="\documentclass{article}&#10;\usepackage{amsmath}&#10;\pagestyle{empty}&#10;\begin{document}&#10;&#10;\begin{equation*}&#10;F_{ex} = \frac{3 \times 10^4 s}{s^2 + 0.125s + 6^2}&#10;\end{equation*}&#10;&#10;&#10;\end{document}" title="IguanaTex Bitmap Display">
            <a:extLst>
              <a:ext uri="{FF2B5EF4-FFF2-40B4-BE49-F238E27FC236}">
                <a16:creationId xmlns:a16="http://schemas.microsoft.com/office/drawing/2014/main" id="{AC4F5561-3E4C-C407-834F-487121CFFA1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484746" y="5271817"/>
            <a:ext cx="2845714" cy="649714"/>
          </a:xfrm>
          <a:prstGeom prst="rect">
            <a:avLst/>
          </a:prstGeom>
        </p:spPr>
      </p:pic>
      <p:pic>
        <p:nvPicPr>
          <p:cNvPr id="11" name="Picture 10" descr="\documentclass{article}&#10;\usepackage{amsmath}&#10;\pagestyle{empty}&#10;\begin{document}&#10;&#10;\begin{equation*}&#10;F_{ix} = \frac{10^4}{s+0.05}&#10;\end{equation*}&#10;&#10;&#10;\end{document}" title="IguanaTex Bitmap Display">
            <a:extLst>
              <a:ext uri="{FF2B5EF4-FFF2-40B4-BE49-F238E27FC236}">
                <a16:creationId xmlns:a16="http://schemas.microsoft.com/office/drawing/2014/main" id="{F903733F-BA3C-4F08-C18A-EA2AAE7BF0F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98483" y="5216489"/>
            <a:ext cx="1796572" cy="649714"/>
          </a:xfrm>
          <a:prstGeom prst="rect">
            <a:avLst/>
          </a:prstGeom>
        </p:spPr>
      </p:pic>
      <p:pic>
        <p:nvPicPr>
          <p:cNvPr id="13" name="Picture 12" descr="\documentclass{article}&#10;\usepackage{amsmath}&#10;\pagestyle{empty}&#10;\begin{document}&#10;&#10;\begin{equation*}&#10;H_{x} = \frac{2.4 \times 10^8}{s^2 + 72s + 90^2}&#10;\end{equation*}&#10;&#10;&#10;\end{document}" title="IguanaTex Bitmap Display">
            <a:extLst>
              <a:ext uri="{FF2B5EF4-FFF2-40B4-BE49-F238E27FC236}">
                <a16:creationId xmlns:a16="http://schemas.microsoft.com/office/drawing/2014/main" id="{A5211396-CCD5-A14B-E210-14D3E6C4251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45294" y="5271817"/>
            <a:ext cx="2571429" cy="648000"/>
          </a:xfrm>
          <a:prstGeom prst="rect">
            <a:avLst/>
          </a:prstGeom>
        </p:spPr>
      </p:pic>
      <p:sp>
        <p:nvSpPr>
          <p:cNvPr id="14" name="TextBox 13">
            <a:extLst>
              <a:ext uri="{FF2B5EF4-FFF2-40B4-BE49-F238E27FC236}">
                <a16:creationId xmlns:a16="http://schemas.microsoft.com/office/drawing/2014/main" id="{9A49775A-27BE-DEF5-04BD-9420E75EB0D1}"/>
              </a:ext>
            </a:extLst>
          </p:cNvPr>
          <p:cNvSpPr txBox="1"/>
          <p:nvPr/>
        </p:nvSpPr>
        <p:spPr>
          <a:xfrm>
            <a:off x="584050" y="4442958"/>
            <a:ext cx="4670175" cy="516808"/>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531" dirty="0"/>
              <a:t>Dynamics</a:t>
            </a:r>
          </a:p>
        </p:txBody>
      </p:sp>
    </p:spTree>
    <p:extLst>
      <p:ext uri="{BB962C8B-B14F-4D97-AF65-F5344CB8AC3E}">
        <p14:creationId xmlns:p14="http://schemas.microsoft.com/office/powerpoint/2010/main" val="361120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2839-2F95-42BD-D297-D23C1E7CCBFA}"/>
              </a:ext>
            </a:extLst>
          </p:cNvPr>
          <p:cNvSpPr>
            <a:spLocks noGrp="1"/>
          </p:cNvSpPr>
          <p:nvPr>
            <p:ph type="title"/>
          </p:nvPr>
        </p:nvSpPr>
        <p:spPr/>
        <p:txBody>
          <a:bodyPr/>
          <a:lstStyle/>
          <a:p>
            <a:r>
              <a:rPr lang="en-GB" dirty="0"/>
              <a:t>Basic control: PID</a:t>
            </a:r>
          </a:p>
        </p:txBody>
      </p:sp>
      <p:sp>
        <p:nvSpPr>
          <p:cNvPr id="3" name="Slide Number Placeholder 2">
            <a:extLst>
              <a:ext uri="{FF2B5EF4-FFF2-40B4-BE49-F238E27FC236}">
                <a16:creationId xmlns:a16="http://schemas.microsoft.com/office/drawing/2014/main" id="{798CF291-4EC7-324D-BC8F-FD591CFD53B5}"/>
              </a:ext>
            </a:extLst>
          </p:cNvPr>
          <p:cNvSpPr>
            <a:spLocks noGrp="1"/>
          </p:cNvSpPr>
          <p:nvPr>
            <p:ph type="sldNum" sz="quarter" idx="12"/>
          </p:nvPr>
        </p:nvSpPr>
        <p:spPr/>
        <p:txBody>
          <a:bodyPr/>
          <a:lstStyle/>
          <a:p>
            <a:fld id="{7AE184E0-0BD4-4705-A12B-9B71DDE63301}" type="slidenum">
              <a:rPr lang="en-GB" noProof="0" smtClean="0"/>
              <a:t>62</a:t>
            </a:fld>
            <a:endParaRPr lang="en-GB" noProof="0" dirty="0"/>
          </a:p>
        </p:txBody>
      </p:sp>
      <p:pic>
        <p:nvPicPr>
          <p:cNvPr id="1026" name="Picture 2">
            <a:extLst>
              <a:ext uri="{FF2B5EF4-FFF2-40B4-BE49-F238E27FC236}">
                <a16:creationId xmlns:a16="http://schemas.microsoft.com/office/drawing/2014/main" id="{C4C17D0C-1AB8-D102-86A5-4EB5BD109C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8656904" y="1295502"/>
            <a:ext cx="3069588" cy="49965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5DF12E5-3F37-A1E7-9A8E-75781FB96409}"/>
                  </a:ext>
                </a:extLst>
              </p:cNvPr>
              <p:cNvSpPr txBox="1"/>
              <p:nvPr/>
            </p:nvSpPr>
            <p:spPr>
              <a:xfrm>
                <a:off x="696010" y="1254256"/>
                <a:ext cx="7093392" cy="2547172"/>
              </a:xfrm>
              <a:prstGeom prst="rect">
                <a:avLst/>
              </a:prstGeom>
              <a:noFill/>
            </p:spPr>
            <p:txBody>
              <a:bodyPr wrap="square" rtlCol="0">
                <a:spAutoFit/>
              </a:bodyPr>
              <a:lstStyle/>
              <a:p>
                <a:pPr marL="321457" indent="-321457">
                  <a:lnSpc>
                    <a:spcPct val="120000"/>
                  </a:lnSpc>
                  <a:buFont typeface="Arial" panose="020B0604020202020204" pitchFamily="34" charset="0"/>
                  <a:buChar char="•"/>
                </a:pPr>
                <a:r>
                  <a:rPr lang="en-GB" sz="2250" dirty="0"/>
                  <a:t>Easy tuning rules:</a:t>
                </a:r>
              </a:p>
              <a:p>
                <a:pPr marL="778602" lvl="1" indent="-321457">
                  <a:lnSpc>
                    <a:spcPct val="120000"/>
                  </a:lnSpc>
                  <a:buFont typeface="Arial" panose="020B0604020202020204" pitchFamily="34" charset="0"/>
                  <a:buChar char="•"/>
                </a:pPr>
                <a:r>
                  <a:rPr lang="en-GB" sz="2250" dirty="0"/>
                  <a:t>Oscillation test results in </a:t>
                </a:r>
                <a14:m>
                  <m:oMath xmlns:m="http://schemas.openxmlformats.org/officeDocument/2006/math">
                    <m:sSub>
                      <m:sSubPr>
                        <m:ctrlPr>
                          <a:rPr lang="en-GB" sz="2250" i="1">
                            <a:latin typeface="Cambria Math" panose="02040503050406030204" pitchFamily="18" charset="0"/>
                          </a:rPr>
                        </m:ctrlPr>
                      </m:sSubPr>
                      <m:e>
                        <m:r>
                          <a:rPr lang="en-GB" sz="2250" i="1">
                            <a:latin typeface="Cambria Math" panose="02040503050406030204" pitchFamily="18" charset="0"/>
                          </a:rPr>
                          <m:t>𝐾</m:t>
                        </m:r>
                      </m:e>
                      <m:sub>
                        <m:r>
                          <a:rPr lang="en-GB" sz="2250" i="1">
                            <a:latin typeface="Cambria Math" panose="02040503050406030204" pitchFamily="18" charset="0"/>
                          </a:rPr>
                          <m:t>𝑢</m:t>
                        </m:r>
                      </m:sub>
                    </m:sSub>
                  </m:oMath>
                </a14:m>
                <a:endParaRPr lang="en-GB" sz="2250" dirty="0"/>
              </a:p>
              <a:p>
                <a:pPr marL="778602" lvl="1" indent="-321457">
                  <a:lnSpc>
                    <a:spcPct val="120000"/>
                  </a:lnSpc>
                  <a:buFont typeface="Arial" panose="020B0604020202020204" pitchFamily="34" charset="0"/>
                  <a:buChar char="•"/>
                </a:pPr>
                <a:r>
                  <a:rPr lang="en-GB" sz="2250" dirty="0"/>
                  <a:t>E.g. Ziegler-Nichols: </a:t>
                </a:r>
                <a14:m>
                  <m:oMath xmlns:m="http://schemas.openxmlformats.org/officeDocument/2006/math">
                    <m:sSub>
                      <m:sSubPr>
                        <m:ctrlPr>
                          <a:rPr lang="en-GB" sz="2250" i="1">
                            <a:latin typeface="Cambria Math" panose="02040503050406030204" pitchFamily="18" charset="0"/>
                          </a:rPr>
                        </m:ctrlPr>
                      </m:sSubPr>
                      <m:e>
                        <m:r>
                          <a:rPr lang="en-GB" sz="2250" i="1">
                            <a:latin typeface="Cambria Math" panose="02040503050406030204" pitchFamily="18" charset="0"/>
                          </a:rPr>
                          <m:t>𝐾</m:t>
                        </m:r>
                      </m:e>
                      <m:sub>
                        <m:r>
                          <a:rPr lang="en-GB" sz="2250" i="1">
                            <a:latin typeface="Cambria Math" panose="02040503050406030204" pitchFamily="18" charset="0"/>
                          </a:rPr>
                          <m:t>𝑃</m:t>
                        </m:r>
                      </m:sub>
                    </m:sSub>
                    <m:r>
                      <a:rPr lang="en-GB" sz="2250" i="1">
                        <a:latin typeface="Cambria Math" panose="02040503050406030204" pitchFamily="18" charset="0"/>
                      </a:rPr>
                      <m:t>,</m:t>
                    </m:r>
                    <m:sSub>
                      <m:sSubPr>
                        <m:ctrlPr>
                          <a:rPr lang="en-GB" sz="2250" i="1">
                            <a:latin typeface="Cambria Math" panose="02040503050406030204" pitchFamily="18" charset="0"/>
                          </a:rPr>
                        </m:ctrlPr>
                      </m:sSubPr>
                      <m:e>
                        <m:r>
                          <a:rPr lang="en-GB" sz="2250" i="1">
                            <a:latin typeface="Cambria Math" panose="02040503050406030204" pitchFamily="18" charset="0"/>
                          </a:rPr>
                          <m:t>𝐾</m:t>
                        </m:r>
                      </m:e>
                      <m:sub>
                        <m:r>
                          <a:rPr lang="en-GB" sz="2250" i="1">
                            <a:latin typeface="Cambria Math" panose="02040503050406030204" pitchFamily="18" charset="0"/>
                          </a:rPr>
                          <m:t>𝐼</m:t>
                        </m:r>
                      </m:sub>
                    </m:sSub>
                    <m:r>
                      <a:rPr lang="en-GB" sz="2250" i="1">
                        <a:latin typeface="Cambria Math" panose="02040503050406030204" pitchFamily="18" charset="0"/>
                      </a:rPr>
                      <m:t>,</m:t>
                    </m:r>
                    <m:sSub>
                      <m:sSubPr>
                        <m:ctrlPr>
                          <a:rPr lang="en-GB" sz="2250" i="1">
                            <a:latin typeface="Cambria Math" panose="02040503050406030204" pitchFamily="18" charset="0"/>
                          </a:rPr>
                        </m:ctrlPr>
                      </m:sSubPr>
                      <m:e>
                        <m:r>
                          <a:rPr lang="en-GB" sz="2250" i="1">
                            <a:latin typeface="Cambria Math" panose="02040503050406030204" pitchFamily="18" charset="0"/>
                          </a:rPr>
                          <m:t>𝐾</m:t>
                        </m:r>
                      </m:e>
                      <m:sub>
                        <m:r>
                          <a:rPr lang="en-GB" sz="2250" i="1">
                            <a:latin typeface="Cambria Math" panose="02040503050406030204" pitchFamily="18" charset="0"/>
                          </a:rPr>
                          <m:t>𝐷</m:t>
                        </m:r>
                      </m:sub>
                    </m:sSub>
                  </m:oMath>
                </a14:m>
                <a:endParaRPr lang="en-GB" sz="2250" dirty="0"/>
              </a:p>
              <a:p>
                <a:pPr marL="321457" indent="-321457">
                  <a:lnSpc>
                    <a:spcPct val="120000"/>
                  </a:lnSpc>
                  <a:buFont typeface="Arial" panose="020B0604020202020204" pitchFamily="34" charset="0"/>
                  <a:buChar char="•"/>
                </a:pPr>
                <a:r>
                  <a:rPr lang="en-GB" sz="2250" dirty="0"/>
                  <a:t>More involved tuning based on some quality labels:</a:t>
                </a:r>
              </a:p>
              <a:p>
                <a:pPr marL="778602" lvl="1" indent="-321457">
                  <a:lnSpc>
                    <a:spcPct val="120000"/>
                  </a:lnSpc>
                  <a:buFont typeface="Arial" panose="020B0604020202020204" pitchFamily="34" charset="0"/>
                  <a:buChar char="•"/>
                </a:pPr>
                <a:r>
                  <a:rPr lang="en-GB" sz="2250" dirty="0"/>
                  <a:t>Overshoot</a:t>
                </a:r>
              </a:p>
              <a:p>
                <a:pPr marL="778602" lvl="1" indent="-321457">
                  <a:lnSpc>
                    <a:spcPct val="120000"/>
                  </a:lnSpc>
                  <a:buFont typeface="Arial" panose="020B0604020202020204" pitchFamily="34" charset="0"/>
                  <a:buChar char="•"/>
                </a:pPr>
                <a:r>
                  <a:rPr lang="en-GB" sz="2250" dirty="0"/>
                  <a:t>Settling time</a:t>
                </a:r>
              </a:p>
            </p:txBody>
          </p:sp>
        </mc:Choice>
        <mc:Fallback>
          <p:sp>
            <p:nvSpPr>
              <p:cNvPr id="5" name="TextBox 4">
                <a:extLst>
                  <a:ext uri="{FF2B5EF4-FFF2-40B4-BE49-F238E27FC236}">
                    <a16:creationId xmlns:a16="http://schemas.microsoft.com/office/drawing/2014/main" id="{E5DF12E5-3F37-A1E7-9A8E-75781FB96409}"/>
                  </a:ext>
                </a:extLst>
              </p:cNvPr>
              <p:cNvSpPr txBox="1">
                <a:spLocks noRot="1" noChangeAspect="1" noMove="1" noResize="1" noEditPoints="1" noAdjustHandles="1" noChangeArrowheads="1" noChangeShapeType="1" noTextEdit="1"/>
              </p:cNvSpPr>
              <p:nvPr/>
            </p:nvSpPr>
            <p:spPr>
              <a:xfrm>
                <a:off x="696010" y="1254256"/>
                <a:ext cx="7093392" cy="2547172"/>
              </a:xfrm>
              <a:prstGeom prst="rect">
                <a:avLst/>
              </a:prstGeom>
              <a:blipFill>
                <a:blip r:embed="rId3"/>
                <a:stretch>
                  <a:fillRect l="-1031" t="-239" b="-4067"/>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6FE9A627-3C5F-809A-C075-B821841C601D}"/>
              </a:ext>
            </a:extLst>
          </p:cNvPr>
          <p:cNvSpPr/>
          <p:nvPr/>
        </p:nvSpPr>
        <p:spPr>
          <a:xfrm>
            <a:off x="2328201" y="4254911"/>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4AC4D0B-6B72-CEA3-CD01-1F8D8681E807}"/>
                  </a:ext>
                </a:extLst>
              </p:cNvPr>
              <p:cNvSpPr txBox="1"/>
              <p:nvPr/>
            </p:nvSpPr>
            <p:spPr>
              <a:xfrm>
                <a:off x="2643240" y="4378688"/>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𝑃𝐼𝐷</m:t>
                      </m:r>
                    </m:oMath>
                  </m:oMathPara>
                </a14:m>
                <a:endParaRPr lang="en-GB" sz="1758" dirty="0"/>
              </a:p>
            </p:txBody>
          </p:sp>
        </mc:Choice>
        <mc:Fallback>
          <p:sp>
            <p:nvSpPr>
              <p:cNvPr id="10" name="TextBox 9">
                <a:extLst>
                  <a:ext uri="{FF2B5EF4-FFF2-40B4-BE49-F238E27FC236}">
                    <a16:creationId xmlns:a16="http://schemas.microsoft.com/office/drawing/2014/main" id="{94AC4D0B-6B72-CEA3-CD01-1F8D8681E807}"/>
                  </a:ext>
                </a:extLst>
              </p:cNvPr>
              <p:cNvSpPr txBox="1">
                <a:spLocks noRot="1" noChangeAspect="1" noMove="1" noResize="1" noEditPoints="1" noAdjustHandles="1" noChangeArrowheads="1" noChangeShapeType="1" noTextEdit="1"/>
              </p:cNvSpPr>
              <p:nvPr/>
            </p:nvSpPr>
            <p:spPr>
              <a:xfrm>
                <a:off x="2643240" y="4378688"/>
                <a:ext cx="505778" cy="416974"/>
              </a:xfrm>
              <a:prstGeom prst="rect">
                <a:avLst/>
              </a:prstGeom>
              <a:blipFill>
                <a:blip r:embed="rId4"/>
                <a:stretch>
                  <a:fillRect r="-9639"/>
                </a:stretch>
              </a:blipFill>
            </p:spPr>
            <p:txBody>
              <a:bodyPr/>
              <a:lstStyle/>
              <a:p>
                <a:r>
                  <a:rPr lang="en-GB">
                    <a:noFill/>
                  </a:rPr>
                  <a:t> </a:t>
                </a:r>
              </a:p>
            </p:txBody>
          </p:sp>
        </mc:Fallback>
      </mc:AlternateContent>
      <p:sp>
        <p:nvSpPr>
          <p:cNvPr id="11" name="Rectangle 10">
            <a:extLst>
              <a:ext uri="{FF2B5EF4-FFF2-40B4-BE49-F238E27FC236}">
                <a16:creationId xmlns:a16="http://schemas.microsoft.com/office/drawing/2014/main" id="{04DB1084-8188-B66A-B957-9EAA54F22D4B}"/>
              </a:ext>
            </a:extLst>
          </p:cNvPr>
          <p:cNvSpPr/>
          <p:nvPr/>
        </p:nvSpPr>
        <p:spPr>
          <a:xfrm>
            <a:off x="4100566" y="4259444"/>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9C5C407-86F8-44D5-8929-4A48FE92D5EA}"/>
                  </a:ext>
                </a:extLst>
              </p:cNvPr>
              <p:cNvSpPr txBox="1"/>
              <p:nvPr/>
            </p:nvSpPr>
            <p:spPr>
              <a:xfrm>
                <a:off x="4415605" y="4383220"/>
                <a:ext cx="505778" cy="442365"/>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GB" sz="1758" i="1">
                              <a:latin typeface="Cambria Math" panose="02040503050406030204" pitchFamily="18" charset="0"/>
                            </a:rPr>
                          </m:ctrlPr>
                        </m:sSubPr>
                        <m:e>
                          <m:r>
                            <a:rPr lang="en-GB" sz="1758" i="1">
                              <a:latin typeface="Cambria Math" panose="02040503050406030204" pitchFamily="18" charset="0"/>
                            </a:rPr>
                            <m:t>𝐺</m:t>
                          </m:r>
                        </m:e>
                        <m:sub>
                          <m:r>
                            <a:rPr lang="en-GB" sz="1758" i="1">
                              <a:latin typeface="Cambria Math" panose="02040503050406030204" pitchFamily="18" charset="0"/>
                            </a:rPr>
                            <m:t>𝑝</m:t>
                          </m:r>
                        </m:sub>
                      </m:sSub>
                    </m:oMath>
                  </m:oMathPara>
                </a14:m>
                <a:endParaRPr lang="en-GB" sz="1758" dirty="0"/>
              </a:p>
            </p:txBody>
          </p:sp>
        </mc:Choice>
        <mc:Fallback>
          <p:sp>
            <p:nvSpPr>
              <p:cNvPr id="12" name="TextBox 11">
                <a:extLst>
                  <a:ext uri="{FF2B5EF4-FFF2-40B4-BE49-F238E27FC236}">
                    <a16:creationId xmlns:a16="http://schemas.microsoft.com/office/drawing/2014/main" id="{09C5C407-86F8-44D5-8929-4A48FE92D5EA}"/>
                  </a:ext>
                </a:extLst>
              </p:cNvPr>
              <p:cNvSpPr txBox="1">
                <a:spLocks noRot="1" noChangeAspect="1" noMove="1" noResize="1" noEditPoints="1" noAdjustHandles="1" noChangeArrowheads="1" noChangeShapeType="1" noTextEdit="1"/>
              </p:cNvSpPr>
              <p:nvPr/>
            </p:nvSpPr>
            <p:spPr>
              <a:xfrm>
                <a:off x="4415605" y="4383220"/>
                <a:ext cx="505778" cy="442365"/>
              </a:xfrm>
              <a:prstGeom prst="rect">
                <a:avLst/>
              </a:prstGeom>
              <a:blipFill>
                <a:blip r:embed="rId5"/>
                <a:stretch>
                  <a:fillRect/>
                </a:stretch>
              </a:blipFill>
            </p:spPr>
            <p:txBody>
              <a:bodyPr/>
              <a:lstStyle/>
              <a:p>
                <a:r>
                  <a:rPr lang="en-GB">
                    <a:noFill/>
                  </a:rPr>
                  <a:t> </a:t>
                </a:r>
              </a:p>
            </p:txBody>
          </p:sp>
        </mc:Fallback>
      </mc:AlternateContent>
      <p:cxnSp>
        <p:nvCxnSpPr>
          <p:cNvPr id="13" name="Straight Arrow Connector 12">
            <a:extLst>
              <a:ext uri="{FF2B5EF4-FFF2-40B4-BE49-F238E27FC236}">
                <a16:creationId xmlns:a16="http://schemas.microsoft.com/office/drawing/2014/main" id="{D697B035-A08F-D9A4-75CD-C7990CF94488}"/>
              </a:ext>
            </a:extLst>
          </p:cNvPr>
          <p:cNvCxnSpPr>
            <a:cxnSpLocks/>
          </p:cNvCxnSpPr>
          <p:nvPr/>
        </p:nvCxnSpPr>
        <p:spPr>
          <a:xfrm>
            <a:off x="3457628" y="4562404"/>
            <a:ext cx="642938"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379BF5E-8526-7703-4912-A67D0DA07D3E}"/>
              </a:ext>
            </a:extLst>
          </p:cNvPr>
          <p:cNvCxnSpPr>
            <a:cxnSpLocks/>
          </p:cNvCxnSpPr>
          <p:nvPr/>
        </p:nvCxnSpPr>
        <p:spPr>
          <a:xfrm>
            <a:off x="2109602" y="4557872"/>
            <a:ext cx="218599"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11DD7E7-A14D-2A4D-546F-D393DEAA0FAB}"/>
              </a:ext>
            </a:extLst>
          </p:cNvPr>
          <p:cNvCxnSpPr>
            <a:cxnSpLocks/>
          </p:cNvCxnSpPr>
          <p:nvPr/>
        </p:nvCxnSpPr>
        <p:spPr>
          <a:xfrm>
            <a:off x="5236422" y="4562404"/>
            <a:ext cx="642938"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E9247F7-5827-642E-B396-96DED42692C6}"/>
              </a:ext>
            </a:extLst>
          </p:cNvPr>
          <p:cNvCxnSpPr>
            <a:cxnSpLocks/>
          </p:cNvCxnSpPr>
          <p:nvPr/>
        </p:nvCxnSpPr>
        <p:spPr>
          <a:xfrm>
            <a:off x="5557891" y="4562404"/>
            <a:ext cx="0" cy="1205799"/>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808D67C-7CC4-6EC1-6CAD-59249FB65E7D}"/>
              </a:ext>
            </a:extLst>
          </p:cNvPr>
          <p:cNvCxnSpPr>
            <a:cxnSpLocks/>
          </p:cNvCxnSpPr>
          <p:nvPr/>
        </p:nvCxnSpPr>
        <p:spPr>
          <a:xfrm>
            <a:off x="2000303" y="4666391"/>
            <a:ext cx="6429" cy="1111931"/>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45F85B5-6037-9D4E-C092-9F8AD074DC57}"/>
              </a:ext>
            </a:extLst>
          </p:cNvPr>
          <p:cNvCxnSpPr>
            <a:cxnSpLocks/>
          </p:cNvCxnSpPr>
          <p:nvPr/>
        </p:nvCxnSpPr>
        <p:spPr>
          <a:xfrm>
            <a:off x="2006732" y="5778322"/>
            <a:ext cx="3551159" cy="0"/>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sp>
        <p:nvSpPr>
          <p:cNvPr id="19" name="Flowchart: Connector 18">
            <a:extLst>
              <a:ext uri="{FF2B5EF4-FFF2-40B4-BE49-F238E27FC236}">
                <a16:creationId xmlns:a16="http://schemas.microsoft.com/office/drawing/2014/main" id="{22A453E1-B8A4-9B9F-3523-3901E0B29F97}"/>
              </a:ext>
            </a:extLst>
          </p:cNvPr>
          <p:cNvSpPr/>
          <p:nvPr/>
        </p:nvSpPr>
        <p:spPr>
          <a:xfrm>
            <a:off x="1839569" y="4397138"/>
            <a:ext cx="321469" cy="321469"/>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cxnSp>
        <p:nvCxnSpPr>
          <p:cNvPr id="20" name="Straight Arrow Connector 19">
            <a:extLst>
              <a:ext uri="{FF2B5EF4-FFF2-40B4-BE49-F238E27FC236}">
                <a16:creationId xmlns:a16="http://schemas.microsoft.com/office/drawing/2014/main" id="{FFC9ED3A-6BA8-3817-1B37-5E30786CB964}"/>
              </a:ext>
            </a:extLst>
          </p:cNvPr>
          <p:cNvCxnSpPr>
            <a:cxnSpLocks/>
          </p:cNvCxnSpPr>
          <p:nvPr/>
        </p:nvCxnSpPr>
        <p:spPr>
          <a:xfrm>
            <a:off x="1406658" y="4556509"/>
            <a:ext cx="432911"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235EFB2-7F48-A608-A803-DFFD6C997A0A}"/>
                  </a:ext>
                </a:extLst>
              </p:cNvPr>
              <p:cNvSpPr txBox="1"/>
              <p:nvPr/>
            </p:nvSpPr>
            <p:spPr>
              <a:xfrm>
                <a:off x="1248066" y="4087294"/>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𝑅</m:t>
                      </m:r>
                    </m:oMath>
                  </m:oMathPara>
                </a14:m>
                <a:endParaRPr lang="en-GB" sz="1758" dirty="0"/>
              </a:p>
            </p:txBody>
          </p:sp>
        </mc:Choice>
        <mc:Fallback>
          <p:sp>
            <p:nvSpPr>
              <p:cNvPr id="21" name="TextBox 20">
                <a:extLst>
                  <a:ext uri="{FF2B5EF4-FFF2-40B4-BE49-F238E27FC236}">
                    <a16:creationId xmlns:a16="http://schemas.microsoft.com/office/drawing/2014/main" id="{E235EFB2-7F48-A608-A803-DFFD6C997A0A}"/>
                  </a:ext>
                </a:extLst>
              </p:cNvPr>
              <p:cNvSpPr txBox="1">
                <a:spLocks noRot="1" noChangeAspect="1" noMove="1" noResize="1" noEditPoints="1" noAdjustHandles="1" noChangeArrowheads="1" noChangeShapeType="1" noTextEdit="1"/>
              </p:cNvSpPr>
              <p:nvPr/>
            </p:nvSpPr>
            <p:spPr>
              <a:xfrm>
                <a:off x="1248066" y="4087294"/>
                <a:ext cx="505778" cy="41697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F9782A7-582A-BDAD-5412-7362E9F2ED91}"/>
                  </a:ext>
                </a:extLst>
              </p:cNvPr>
              <p:cNvSpPr txBox="1"/>
              <p:nvPr/>
            </p:nvSpPr>
            <p:spPr>
              <a:xfrm>
                <a:off x="3526208" y="4087294"/>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𝑢</m:t>
                      </m:r>
                    </m:oMath>
                  </m:oMathPara>
                </a14:m>
                <a:endParaRPr lang="en-GB" sz="1758" dirty="0"/>
              </a:p>
            </p:txBody>
          </p:sp>
        </mc:Choice>
        <mc:Fallback>
          <p:sp>
            <p:nvSpPr>
              <p:cNvPr id="22" name="TextBox 21">
                <a:extLst>
                  <a:ext uri="{FF2B5EF4-FFF2-40B4-BE49-F238E27FC236}">
                    <a16:creationId xmlns:a16="http://schemas.microsoft.com/office/drawing/2014/main" id="{BF9782A7-582A-BDAD-5412-7362E9F2ED91}"/>
                  </a:ext>
                </a:extLst>
              </p:cNvPr>
              <p:cNvSpPr txBox="1">
                <a:spLocks noRot="1" noChangeAspect="1" noMove="1" noResize="1" noEditPoints="1" noAdjustHandles="1" noChangeArrowheads="1" noChangeShapeType="1" noTextEdit="1"/>
              </p:cNvSpPr>
              <p:nvPr/>
            </p:nvSpPr>
            <p:spPr>
              <a:xfrm>
                <a:off x="3526208" y="4087294"/>
                <a:ext cx="505778" cy="41697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4A74595-B126-DCAE-50CE-3BDB62696741}"/>
                  </a:ext>
                </a:extLst>
              </p:cNvPr>
              <p:cNvSpPr txBox="1"/>
              <p:nvPr/>
            </p:nvSpPr>
            <p:spPr>
              <a:xfrm>
                <a:off x="5298572" y="4117905"/>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𝑦</m:t>
                      </m:r>
                    </m:oMath>
                  </m:oMathPara>
                </a14:m>
                <a:endParaRPr lang="en-GB" sz="1758" dirty="0"/>
              </a:p>
            </p:txBody>
          </p:sp>
        </mc:Choice>
        <mc:Fallback>
          <p:sp>
            <p:nvSpPr>
              <p:cNvPr id="24" name="TextBox 23">
                <a:extLst>
                  <a:ext uri="{FF2B5EF4-FFF2-40B4-BE49-F238E27FC236}">
                    <a16:creationId xmlns:a16="http://schemas.microsoft.com/office/drawing/2014/main" id="{34A74595-B126-DCAE-50CE-3BDB62696741}"/>
                  </a:ext>
                </a:extLst>
              </p:cNvPr>
              <p:cNvSpPr txBox="1">
                <a:spLocks noRot="1" noChangeAspect="1" noMove="1" noResize="1" noEditPoints="1" noAdjustHandles="1" noChangeArrowheads="1" noChangeShapeType="1" noTextEdit="1"/>
              </p:cNvSpPr>
              <p:nvPr/>
            </p:nvSpPr>
            <p:spPr>
              <a:xfrm>
                <a:off x="5298572" y="4117905"/>
                <a:ext cx="505778" cy="416974"/>
              </a:xfrm>
              <a:prstGeom prst="rect">
                <a:avLst/>
              </a:prstGeom>
              <a:blipFill>
                <a:blip r:embed="rId8"/>
                <a:stretch>
                  <a:fillRect b="-147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D9C207D-F904-907B-20E1-6C74B22791B4}"/>
                  </a:ext>
                </a:extLst>
              </p:cNvPr>
              <p:cNvSpPr txBox="1"/>
              <p:nvPr/>
            </p:nvSpPr>
            <p:spPr>
              <a:xfrm>
                <a:off x="1597596" y="4627832"/>
                <a:ext cx="230832" cy="324641"/>
              </a:xfrm>
              <a:prstGeom prst="rect">
                <a:avLst/>
              </a:prstGeom>
              <a:noFill/>
            </p:spPr>
            <p:txBody>
              <a:bodyPr wrap="none" lIns="0" tIns="0" rIns="0" bIns="0"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m:t>
                      </m:r>
                    </m:oMath>
                  </m:oMathPara>
                </a14:m>
                <a:endParaRPr lang="en-GB" sz="1758" dirty="0"/>
              </a:p>
            </p:txBody>
          </p:sp>
        </mc:Choice>
        <mc:Fallback>
          <p:sp>
            <p:nvSpPr>
              <p:cNvPr id="26" name="TextBox 25">
                <a:extLst>
                  <a:ext uri="{FF2B5EF4-FFF2-40B4-BE49-F238E27FC236}">
                    <a16:creationId xmlns:a16="http://schemas.microsoft.com/office/drawing/2014/main" id="{AD9C207D-F904-907B-20E1-6C74B22791B4}"/>
                  </a:ext>
                </a:extLst>
              </p:cNvPr>
              <p:cNvSpPr txBox="1">
                <a:spLocks noRot="1" noChangeAspect="1" noMove="1" noResize="1" noEditPoints="1" noAdjustHandles="1" noChangeArrowheads="1" noChangeShapeType="1" noTextEdit="1"/>
              </p:cNvSpPr>
              <p:nvPr/>
            </p:nvSpPr>
            <p:spPr>
              <a:xfrm>
                <a:off x="1597596" y="4627832"/>
                <a:ext cx="230832" cy="324641"/>
              </a:xfrm>
              <a:prstGeom prst="rect">
                <a:avLst/>
              </a:prstGeom>
              <a:blipFill>
                <a:blip r:embed="rId9"/>
                <a:stretch>
                  <a:fillRect l="-2632" r="-2632"/>
                </a:stretch>
              </a:blipFill>
            </p:spPr>
            <p:txBody>
              <a:bodyPr/>
              <a:lstStyle/>
              <a:p>
                <a:r>
                  <a:rPr lang="en-GB">
                    <a:noFill/>
                  </a:rPr>
                  <a:t> </a:t>
                </a:r>
              </a:p>
            </p:txBody>
          </p:sp>
        </mc:Fallback>
      </mc:AlternateContent>
    </p:spTree>
    <p:extLst>
      <p:ext uri="{BB962C8B-B14F-4D97-AF65-F5344CB8AC3E}">
        <p14:creationId xmlns:p14="http://schemas.microsoft.com/office/powerpoint/2010/main" val="184040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p:bldP spid="11" grpId="0" animBg="1"/>
      <p:bldP spid="12" grpId="0"/>
      <p:bldP spid="19" grpId="0" animBg="1"/>
      <p:bldP spid="21" grpId="0"/>
      <p:bldP spid="22" grpId="0"/>
      <p:bldP spid="24" grpId="0"/>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3117-EED9-ABB0-7214-F8E247149D80}"/>
              </a:ext>
            </a:extLst>
          </p:cNvPr>
          <p:cNvSpPr>
            <a:spLocks noGrp="1"/>
          </p:cNvSpPr>
          <p:nvPr>
            <p:ph type="title"/>
          </p:nvPr>
        </p:nvSpPr>
        <p:spPr>
          <a:xfrm>
            <a:off x="583712" y="177188"/>
            <a:ext cx="11410491" cy="607284"/>
          </a:xfrm>
        </p:spPr>
        <p:txBody>
          <a:bodyPr/>
          <a:lstStyle/>
          <a:p>
            <a:r>
              <a:rPr lang="en-GB" dirty="0"/>
              <a:t>Beam rolling: LQR control (x-direction)</a:t>
            </a:r>
          </a:p>
        </p:txBody>
      </p:sp>
      <p:sp>
        <p:nvSpPr>
          <p:cNvPr id="3" name="Content Placeholder 2">
            <a:extLst>
              <a:ext uri="{FF2B5EF4-FFF2-40B4-BE49-F238E27FC236}">
                <a16:creationId xmlns:a16="http://schemas.microsoft.com/office/drawing/2014/main" id="{D3D741F8-7447-46BE-F50E-8AD195F5CC3F}"/>
              </a:ext>
            </a:extLst>
          </p:cNvPr>
          <p:cNvSpPr>
            <a:spLocks noGrp="1"/>
          </p:cNvSpPr>
          <p:nvPr>
            <p:ph idx="1"/>
          </p:nvPr>
        </p:nvSpPr>
        <p:spPr>
          <a:xfrm>
            <a:off x="5673126" y="784472"/>
            <a:ext cx="5875670" cy="760824"/>
          </a:xfrm>
        </p:spPr>
        <p:txBody>
          <a:bodyPr/>
          <a:lstStyle/>
          <a:p>
            <a:pPr>
              <a:buFont typeface="Arial" panose="020B0604020202020204" pitchFamily="34" charset="0"/>
              <a:buChar char="•"/>
            </a:pPr>
            <a:r>
              <a:rPr lang="en-GB" sz="2812" dirty="0"/>
              <a:t>Define cost function:</a:t>
            </a:r>
          </a:p>
          <a:p>
            <a:pPr lvl="1">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C93A7059-369F-69B6-D095-CB8238133C04}"/>
              </a:ext>
            </a:extLst>
          </p:cNvPr>
          <p:cNvSpPr>
            <a:spLocks noGrp="1"/>
          </p:cNvSpPr>
          <p:nvPr>
            <p:ph type="sldNum" sz="quarter" idx="12"/>
          </p:nvPr>
        </p:nvSpPr>
        <p:spPr/>
        <p:txBody>
          <a:bodyPr/>
          <a:lstStyle/>
          <a:p>
            <a:fld id="{7AE184E0-0BD4-4705-A12B-9B71DDE63301}" type="slidenum">
              <a:rPr lang="en-GB" noProof="0" smtClean="0"/>
              <a:t>63</a:t>
            </a:fld>
            <a:endParaRPr lang="en-GB" noProof="0" dirty="0"/>
          </a:p>
        </p:txBody>
      </p:sp>
      <p:pic>
        <p:nvPicPr>
          <p:cNvPr id="6" name="Picture 5" descr="A diagram of a plant and regx&#10;&#10;Description automatically generated">
            <a:extLst>
              <a:ext uri="{FF2B5EF4-FFF2-40B4-BE49-F238E27FC236}">
                <a16:creationId xmlns:a16="http://schemas.microsoft.com/office/drawing/2014/main" id="{1DE84155-36F6-416A-1D61-FA285F21F7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206" y="1019113"/>
            <a:ext cx="4709238" cy="3578375"/>
          </a:xfrm>
          <a:prstGeom prst="rect">
            <a:avLst/>
          </a:prstGeom>
        </p:spPr>
      </p:pic>
      <p:pic>
        <p:nvPicPr>
          <p:cNvPr id="16" name="Picture 15" descr="\documentclass{article}&#10;\usepackage{amsmath}&#10;\usepackage{amsfonts}&#10;\pagestyle{empty}&#10;\begin{document}&#10;&#10;&#10;\begin{equation*}&#10;Q \in \mathbb{R}^{p\times p}&#10;\end{equation*}&#10;\begin{equation*}&#10;R \in \mathbb{R}^{m\times m}&#10;\end{equation*}&#10;&#10;\end{document}" title="IguanaTex Bitmap Display">
            <a:extLst>
              <a:ext uri="{FF2B5EF4-FFF2-40B4-BE49-F238E27FC236}">
                <a16:creationId xmlns:a16="http://schemas.microsoft.com/office/drawing/2014/main" id="{2B84B50D-32EF-947F-EE7D-4DCDE3915E0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480710" y="3266438"/>
            <a:ext cx="1121936" cy="885535"/>
          </a:xfrm>
          <a:prstGeom prst="rect">
            <a:avLst/>
          </a:prstGeom>
        </p:spPr>
      </p:pic>
      <p:pic>
        <p:nvPicPr>
          <p:cNvPr id="18" name="Picture 17" descr="\documentclass{article}&#10;\usepackage{amsmath}&#10;\pagestyle{empty}&#10;\begin{document}&#10;\begin{equation*}&#10;C(u)=\int_0^{\infty}{y^TQy + u^TRu dt}&#10;\end{equation*}&#10; &#10;&#10;&#10;&#10;\end{document}" title="IguanaTex Bitmap Display">
            <a:extLst>
              <a:ext uri="{FF2B5EF4-FFF2-40B4-BE49-F238E27FC236}">
                <a16:creationId xmlns:a16="http://schemas.microsoft.com/office/drawing/2014/main" id="{BC2CC22C-5EF5-B02B-8558-A5B95883B770}"/>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480711" y="1545296"/>
            <a:ext cx="4230214" cy="795964"/>
          </a:xfrm>
          <a:prstGeom prst="rect">
            <a:avLst/>
          </a:prstGeom>
        </p:spPr>
      </p:pic>
      <p:sp>
        <p:nvSpPr>
          <p:cNvPr id="19" name="TextBox 18">
            <a:extLst>
              <a:ext uri="{FF2B5EF4-FFF2-40B4-BE49-F238E27FC236}">
                <a16:creationId xmlns:a16="http://schemas.microsoft.com/office/drawing/2014/main" id="{EF90CA24-73F0-1BB3-815A-ECA00E65EF73}"/>
              </a:ext>
            </a:extLst>
          </p:cNvPr>
          <p:cNvSpPr txBox="1"/>
          <p:nvPr/>
        </p:nvSpPr>
        <p:spPr>
          <a:xfrm>
            <a:off x="5850532" y="2491414"/>
            <a:ext cx="3034665"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Wherein</a:t>
            </a:r>
            <a:r>
              <a:rPr lang="en-GB" sz="1758" dirty="0"/>
              <a:t> </a:t>
            </a:r>
          </a:p>
        </p:txBody>
      </p:sp>
      <p:sp>
        <p:nvSpPr>
          <p:cNvPr id="20" name="TextBox 19">
            <a:extLst>
              <a:ext uri="{FF2B5EF4-FFF2-40B4-BE49-F238E27FC236}">
                <a16:creationId xmlns:a16="http://schemas.microsoft.com/office/drawing/2014/main" id="{0968AA8C-938F-91B9-BDD1-436D6F8B0008}"/>
              </a:ext>
            </a:extLst>
          </p:cNvPr>
          <p:cNvSpPr txBox="1"/>
          <p:nvPr/>
        </p:nvSpPr>
        <p:spPr>
          <a:xfrm>
            <a:off x="5850532" y="4270412"/>
            <a:ext cx="4709237" cy="65825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Result</a:t>
            </a:r>
            <a:r>
              <a:rPr lang="en-GB" sz="3375" dirty="0"/>
              <a:t>: control law</a:t>
            </a:r>
            <a:r>
              <a:rPr lang="en-GB" sz="1758" dirty="0"/>
              <a:t> </a:t>
            </a:r>
          </a:p>
        </p:txBody>
      </p:sp>
      <p:pic>
        <p:nvPicPr>
          <p:cNvPr id="7" name="Picture 6" descr="\documentclass{article}&#10;\usepackage{amsmath}&#10;\usepackage{amsfonts}&#10;\pagestyle{empty}&#10;\begin{document}&#10;&#10;\begin{equation*}&#10;u = -K(x-w_r), \quad K \in \mathbb{R}^{m \times n}&#10;\end{equation*}&#10;&#10;\end{document}" title="IguanaTex Bitmap Display">
            <a:extLst>
              <a:ext uri="{FF2B5EF4-FFF2-40B4-BE49-F238E27FC236}">
                <a16:creationId xmlns:a16="http://schemas.microsoft.com/office/drawing/2014/main" id="{BA35F8C7-4015-A330-893F-23DBFA2D2E1D}"/>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480710" y="5116990"/>
            <a:ext cx="4535572" cy="348107"/>
          </a:xfrm>
          <a:prstGeom prst="rect">
            <a:avLst/>
          </a:prstGeom>
        </p:spPr>
      </p:pic>
      <p:pic>
        <p:nvPicPr>
          <p:cNvPr id="26" name="Picture 25" descr="\documentclass{article}&#10;\usepackage{amsmath}&#10;\pagestyle{empty}&#10;\begin{document}&#10;&#10;\begin{equation*}&#10;x???&#10;\end{equation*}&#10;&#10;&#10;\end{document}" title="IguanaTex Bitmap Display">
            <a:extLst>
              <a:ext uri="{FF2B5EF4-FFF2-40B4-BE49-F238E27FC236}">
                <a16:creationId xmlns:a16="http://schemas.microsoft.com/office/drawing/2014/main" id="{11D286A2-7F2B-62FD-F4C6-DF84FA35E2F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480710" y="6170932"/>
            <a:ext cx="643286" cy="242250"/>
          </a:xfrm>
          <a:prstGeom prst="rect">
            <a:avLst/>
          </a:prstGeom>
        </p:spPr>
      </p:pic>
      <p:sp>
        <p:nvSpPr>
          <p:cNvPr id="27" name="TextBox 26">
            <a:extLst>
              <a:ext uri="{FF2B5EF4-FFF2-40B4-BE49-F238E27FC236}">
                <a16:creationId xmlns:a16="http://schemas.microsoft.com/office/drawing/2014/main" id="{6DFD268B-88AE-EE2A-E5CB-58C4192A35C5}"/>
              </a:ext>
            </a:extLst>
          </p:cNvPr>
          <p:cNvSpPr txBox="1"/>
          <p:nvPr/>
        </p:nvSpPr>
        <p:spPr>
          <a:xfrm>
            <a:off x="5850532" y="5445036"/>
            <a:ext cx="3034665"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But…</a:t>
            </a:r>
            <a:r>
              <a:rPr lang="en-GB" sz="1758" dirty="0"/>
              <a:t> </a:t>
            </a:r>
          </a:p>
        </p:txBody>
      </p:sp>
      <p:sp>
        <p:nvSpPr>
          <p:cNvPr id="5" name="Tekstvak 4">
            <a:extLst>
              <a:ext uri="{FF2B5EF4-FFF2-40B4-BE49-F238E27FC236}">
                <a16:creationId xmlns:a16="http://schemas.microsoft.com/office/drawing/2014/main" id="{EF4E922F-4CF7-9F83-C2B7-0940C2C47A76}"/>
              </a:ext>
            </a:extLst>
          </p:cNvPr>
          <p:cNvSpPr txBox="1"/>
          <p:nvPr/>
        </p:nvSpPr>
        <p:spPr>
          <a:xfrm>
            <a:off x="1263688" y="5718412"/>
            <a:ext cx="4003372" cy="571788"/>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l">
              <a:lnSpc>
                <a:spcPct val="120000"/>
              </a:lnSpc>
            </a:pPr>
            <a:r>
              <a:rPr lang="nl-BE" sz="2531" dirty="0"/>
              <a:t>Python </a:t>
            </a:r>
            <a:r>
              <a:rPr lang="nl-BE" sz="2531" dirty="0" err="1"/>
              <a:t>exercise</a:t>
            </a:r>
            <a:endParaRPr lang="nl-BE" sz="2531" dirty="0"/>
          </a:p>
        </p:txBody>
      </p:sp>
    </p:spTree>
    <p:extLst>
      <p:ext uri="{BB962C8B-B14F-4D97-AF65-F5344CB8AC3E}">
        <p14:creationId xmlns:p14="http://schemas.microsoft.com/office/powerpoint/2010/main" val="264191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P spid="20" grpId="0"/>
      <p:bldP spid="27"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203-81CA-7CA6-FCEB-049DCD7CCBCA}"/>
              </a:ext>
            </a:extLst>
          </p:cNvPr>
          <p:cNvSpPr>
            <a:spLocks noGrp="1"/>
          </p:cNvSpPr>
          <p:nvPr>
            <p:ph type="title"/>
          </p:nvPr>
        </p:nvSpPr>
        <p:spPr/>
        <p:txBody>
          <a:bodyPr/>
          <a:lstStyle/>
          <a:p>
            <a:r>
              <a:rPr lang="en-GB" dirty="0"/>
              <a:t>LQG control</a:t>
            </a:r>
          </a:p>
        </p:txBody>
      </p:sp>
      <p:sp>
        <p:nvSpPr>
          <p:cNvPr id="3" name="Content Placeholder 2">
            <a:extLst>
              <a:ext uri="{FF2B5EF4-FFF2-40B4-BE49-F238E27FC236}">
                <a16:creationId xmlns:a16="http://schemas.microsoft.com/office/drawing/2014/main" id="{A53A4316-8DF8-FF5C-6914-196A529A61D4}"/>
              </a:ext>
            </a:extLst>
          </p:cNvPr>
          <p:cNvSpPr>
            <a:spLocks noGrp="1"/>
          </p:cNvSpPr>
          <p:nvPr>
            <p:ph idx="1"/>
          </p:nvPr>
        </p:nvSpPr>
        <p:spPr>
          <a:xfrm>
            <a:off x="347868" y="789551"/>
            <a:ext cx="11038764" cy="607284"/>
          </a:xfrm>
        </p:spPr>
        <p:txBody>
          <a:bodyPr/>
          <a:lstStyle/>
          <a:p>
            <a:pPr>
              <a:buFont typeface="Arial" panose="020B0604020202020204" pitchFamily="34" charset="0"/>
              <a:buChar char="•"/>
            </a:pPr>
            <a:r>
              <a:rPr lang="en-GB" sz="2812" dirty="0"/>
              <a:t>Boils down to: Kalman + LQR</a:t>
            </a:r>
            <a:endParaRPr lang="en-GB" dirty="0"/>
          </a:p>
        </p:txBody>
      </p:sp>
      <p:sp>
        <p:nvSpPr>
          <p:cNvPr id="4" name="Slide Number Placeholder 3">
            <a:extLst>
              <a:ext uri="{FF2B5EF4-FFF2-40B4-BE49-F238E27FC236}">
                <a16:creationId xmlns:a16="http://schemas.microsoft.com/office/drawing/2014/main" id="{96236A4A-1652-3836-517B-9A074DDD553A}"/>
              </a:ext>
            </a:extLst>
          </p:cNvPr>
          <p:cNvSpPr>
            <a:spLocks noGrp="1"/>
          </p:cNvSpPr>
          <p:nvPr>
            <p:ph type="sldNum" sz="quarter" idx="12"/>
          </p:nvPr>
        </p:nvSpPr>
        <p:spPr/>
        <p:txBody>
          <a:bodyPr/>
          <a:lstStyle/>
          <a:p>
            <a:fld id="{7AE184E0-0BD4-4705-A12B-9B71DDE63301}" type="slidenum">
              <a:rPr lang="en-GB" noProof="0" smtClean="0"/>
              <a:t>64</a:t>
            </a:fld>
            <a:endParaRPr lang="en-GB" noProof="0" dirty="0"/>
          </a:p>
        </p:txBody>
      </p:sp>
      <p:pic>
        <p:nvPicPr>
          <p:cNvPr id="6" name="Picture 5" descr="\documentclass{article}&#10;\usepackage{amsmath}&#10;\usepackage{mathtools}&#10;\pagestyle{empty}&#10;\begin{document}&#10;&#10;\begin{equation*}&#10;y \xrightarrow{F_{Kalman}} \hat{x}&#10;\end{equation*}&#10;&#10;&#10;&#10;\end{document}" title="IguanaTex Bitmap Display">
            <a:extLst>
              <a:ext uri="{FF2B5EF4-FFF2-40B4-BE49-F238E27FC236}">
                <a16:creationId xmlns:a16="http://schemas.microsoft.com/office/drawing/2014/main" id="{D00350F1-2C72-CB49-E092-AFBB920E127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83846" y="3711442"/>
            <a:ext cx="1941429" cy="450000"/>
          </a:xfrm>
          <a:prstGeom prst="rect">
            <a:avLst/>
          </a:prstGeom>
        </p:spPr>
      </p:pic>
      <p:sp>
        <p:nvSpPr>
          <p:cNvPr id="7" name="TextBox 6">
            <a:extLst>
              <a:ext uri="{FF2B5EF4-FFF2-40B4-BE49-F238E27FC236}">
                <a16:creationId xmlns:a16="http://schemas.microsoft.com/office/drawing/2014/main" id="{35EF0766-23F1-FD00-4C73-0F2143A270DC}"/>
              </a:ext>
            </a:extLst>
          </p:cNvPr>
          <p:cNvSpPr txBox="1"/>
          <p:nvPr/>
        </p:nvSpPr>
        <p:spPr>
          <a:xfrm>
            <a:off x="382743" y="4379122"/>
            <a:ext cx="4225496" cy="1083245"/>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LQR, using an estimate of the full state:</a:t>
            </a:r>
          </a:p>
        </p:txBody>
      </p:sp>
      <p:pic>
        <p:nvPicPr>
          <p:cNvPr id="10" name="Picture 9" descr="\documentclass{article}&#10;\usepackage{amsmath}&#10;\usepackage{amsfonts}&#10;\pagestyle{empty}&#10;\begin{document}&#10;&#10;\begin{equation*}&#10;u = -K\hat{x}, \quad K \in \mathbb{R}^{m \times n}&#10;\end{equation*}&#10;&#10;\end{document}" title="IguanaTex Bitmap Display">
            <a:extLst>
              <a:ext uri="{FF2B5EF4-FFF2-40B4-BE49-F238E27FC236}">
                <a16:creationId xmlns:a16="http://schemas.microsoft.com/office/drawing/2014/main" id="{5C1CA674-D8AD-0E13-82E6-EAED2B76B8E4}"/>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383846" y="5652727"/>
            <a:ext cx="3468857" cy="327750"/>
          </a:xfrm>
          <a:prstGeom prst="rect">
            <a:avLst/>
          </a:prstGeom>
        </p:spPr>
      </p:pic>
      <p:pic>
        <p:nvPicPr>
          <p:cNvPr id="12" name="Picture 11" descr="A diagram of a diagram&#10;&#10;Description automatically generated">
            <a:extLst>
              <a:ext uri="{FF2B5EF4-FFF2-40B4-BE49-F238E27FC236}">
                <a16:creationId xmlns:a16="http://schemas.microsoft.com/office/drawing/2014/main" id="{E21D5A25-CAC7-834C-74A7-B843FE680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9516" y="860310"/>
            <a:ext cx="6251095" cy="2069199"/>
          </a:xfrm>
          <a:prstGeom prst="rect">
            <a:avLst/>
          </a:prstGeom>
        </p:spPr>
      </p:pic>
      <p:sp>
        <p:nvSpPr>
          <p:cNvPr id="15" name="Content Placeholder 2">
            <a:extLst>
              <a:ext uri="{FF2B5EF4-FFF2-40B4-BE49-F238E27FC236}">
                <a16:creationId xmlns:a16="http://schemas.microsoft.com/office/drawing/2014/main" id="{1D9FE9F3-56FD-01BE-CAA8-17E9A6C52570}"/>
              </a:ext>
            </a:extLst>
          </p:cNvPr>
          <p:cNvSpPr txBox="1">
            <a:spLocks/>
          </p:cNvSpPr>
          <p:nvPr/>
        </p:nvSpPr>
        <p:spPr>
          <a:xfrm>
            <a:off x="347868" y="2821715"/>
            <a:ext cx="5167195" cy="607285"/>
          </a:xfrm>
          <a:prstGeom prst="rect">
            <a:avLst/>
          </a:prstGeom>
        </p:spPr>
        <p:txBody>
          <a:bodyPr vert="horz" lIns="64294" tIns="32147" rIns="64294" bIns="32147" rtlCol="0">
            <a:normAutofit fontScale="92500"/>
          </a:bodyPr>
          <a:lstStyle>
            <a:lvl1pPr marL="536400"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70000" indent="-45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6800"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9200" indent="-5508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962800" indent="-4428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buFont typeface="Arial" panose="020B0604020202020204" pitchFamily="34" charset="0"/>
              <a:buChar char="•"/>
            </a:pPr>
            <a:r>
              <a:rPr lang="en-GB" sz="2812" dirty="0"/>
              <a:t>Kalman to estimate the state</a:t>
            </a:r>
            <a:endParaRPr lang="en-GB" sz="3375" dirty="0"/>
          </a:p>
        </p:txBody>
      </p:sp>
      <p:sp>
        <p:nvSpPr>
          <p:cNvPr id="5" name="TextBox 4">
            <a:extLst>
              <a:ext uri="{FF2B5EF4-FFF2-40B4-BE49-F238E27FC236}">
                <a16:creationId xmlns:a16="http://schemas.microsoft.com/office/drawing/2014/main" id="{99F1C813-49A7-93CC-0602-2E1969D7A62A}"/>
              </a:ext>
            </a:extLst>
          </p:cNvPr>
          <p:cNvSpPr txBox="1"/>
          <p:nvPr/>
        </p:nvSpPr>
        <p:spPr>
          <a:xfrm>
            <a:off x="7460832" y="3125357"/>
            <a:ext cx="4627042" cy="1505874"/>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41093" indent="-241093">
              <a:lnSpc>
                <a:spcPct val="120000"/>
              </a:lnSpc>
              <a:buFont typeface="Arial" panose="020B0604020202020204" pitchFamily="34" charset="0"/>
              <a:buChar char="•"/>
            </a:pPr>
            <a:r>
              <a:rPr lang="en-GB" sz="1758" dirty="0"/>
              <a:t>u: plant input</a:t>
            </a:r>
          </a:p>
          <a:p>
            <a:pPr marL="241093" indent="-241093">
              <a:lnSpc>
                <a:spcPct val="120000"/>
              </a:lnSpc>
              <a:buFont typeface="Arial" panose="020B0604020202020204" pitchFamily="34" charset="0"/>
              <a:buChar char="•"/>
            </a:pPr>
            <a:r>
              <a:rPr lang="en-GB" sz="1758" dirty="0"/>
              <a:t>y: plant output</a:t>
            </a:r>
          </a:p>
          <a:p>
            <a:pPr marL="241093" indent="-241093">
              <a:lnSpc>
                <a:spcPct val="120000"/>
              </a:lnSpc>
              <a:buFont typeface="Arial" panose="020B0604020202020204" pitchFamily="34" charset="0"/>
              <a:buChar char="•"/>
            </a:pPr>
            <a:r>
              <a:rPr lang="en-GB" sz="1758" dirty="0"/>
              <a:t>w: input disturbance</a:t>
            </a:r>
          </a:p>
          <a:p>
            <a:pPr marL="241093" indent="-241093">
              <a:lnSpc>
                <a:spcPct val="120000"/>
              </a:lnSpc>
              <a:buFont typeface="Arial" panose="020B0604020202020204" pitchFamily="34" charset="0"/>
              <a:buChar char="•"/>
            </a:pPr>
            <a:r>
              <a:rPr lang="en-GB" sz="1758" dirty="0"/>
              <a:t>v: output disturbance</a:t>
            </a:r>
          </a:p>
        </p:txBody>
      </p:sp>
    </p:spTree>
    <p:extLst>
      <p:ext uri="{BB962C8B-B14F-4D97-AF65-F5344CB8AC3E}">
        <p14:creationId xmlns:p14="http://schemas.microsoft.com/office/powerpoint/2010/main" val="72323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5"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E070-D446-621A-32DC-CBA32DEC58A3}"/>
              </a:ext>
            </a:extLst>
          </p:cNvPr>
          <p:cNvSpPr>
            <a:spLocks noGrp="1"/>
          </p:cNvSpPr>
          <p:nvPr>
            <p:ph type="title"/>
          </p:nvPr>
        </p:nvSpPr>
        <p:spPr>
          <a:xfrm>
            <a:off x="583713" y="177188"/>
            <a:ext cx="11381308" cy="607284"/>
          </a:xfrm>
        </p:spPr>
        <p:txBody>
          <a:bodyPr/>
          <a:lstStyle/>
          <a:p>
            <a:r>
              <a:rPr lang="en-GB" dirty="0"/>
              <a:t>Beam rolling: LQG control (x-direction)</a:t>
            </a:r>
          </a:p>
        </p:txBody>
      </p:sp>
      <p:sp>
        <p:nvSpPr>
          <p:cNvPr id="4" name="Slide Number Placeholder 3">
            <a:extLst>
              <a:ext uri="{FF2B5EF4-FFF2-40B4-BE49-F238E27FC236}">
                <a16:creationId xmlns:a16="http://schemas.microsoft.com/office/drawing/2014/main" id="{72286FD0-1531-D01B-D996-AEDBF1126EBF}"/>
              </a:ext>
            </a:extLst>
          </p:cNvPr>
          <p:cNvSpPr>
            <a:spLocks noGrp="1"/>
          </p:cNvSpPr>
          <p:nvPr>
            <p:ph type="sldNum" sz="quarter" idx="12"/>
          </p:nvPr>
        </p:nvSpPr>
        <p:spPr/>
        <p:txBody>
          <a:bodyPr/>
          <a:lstStyle/>
          <a:p>
            <a:fld id="{7AE184E0-0BD4-4705-A12B-9B71DDE63301}" type="slidenum">
              <a:rPr lang="en-GB" noProof="0" smtClean="0"/>
              <a:t>65</a:t>
            </a:fld>
            <a:endParaRPr lang="en-GB" noProof="0" dirty="0"/>
          </a:p>
        </p:txBody>
      </p:sp>
      <p:pic>
        <p:nvPicPr>
          <p:cNvPr id="5" name="Content Placeholder 4" descr="A diagram of a plant and regx&#10;&#10;Description automatically generated">
            <a:extLst>
              <a:ext uri="{FF2B5EF4-FFF2-40B4-BE49-F238E27FC236}">
                <a16:creationId xmlns:a16="http://schemas.microsoft.com/office/drawing/2014/main" id="{A7F5EB56-D8BE-2668-3DC7-5694CC0372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049" y="1175089"/>
            <a:ext cx="3925148" cy="298257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A099090-7BC5-F32F-B5B5-40DBB491CD96}"/>
                  </a:ext>
                </a:extLst>
              </p:cNvPr>
              <p:cNvSpPr txBox="1"/>
              <p:nvPr/>
            </p:nvSpPr>
            <p:spPr>
              <a:xfrm>
                <a:off x="6616380" y="1175089"/>
                <a:ext cx="4670175" cy="2962671"/>
              </a:xfrm>
              <a:prstGeom prst="rect">
                <a:avLst/>
              </a:prstGeom>
              <a:noFill/>
            </p:spPr>
            <p:txBody>
              <a:bodyPr wrap="square" rtlCol="0">
                <a:spAutoFit/>
              </a:bodyPr>
              <a:lstStyle/>
              <a:p>
                <a:pPr marL="241093" indent="-241093">
                  <a:lnSpc>
                    <a:spcPct val="120000"/>
                  </a:lnSpc>
                  <a:buFont typeface="Arial" panose="020B0604020202020204" pitchFamily="34" charset="0"/>
                  <a:buChar char="•"/>
                </a:pPr>
                <a14:m>
                  <m:oMath xmlns:m="http://schemas.openxmlformats.org/officeDocument/2006/math">
                    <m:r>
                      <a:rPr lang="en-GB" sz="2250" i="1" dirty="0">
                        <a:latin typeface="Cambria Math" panose="02040503050406030204" pitchFamily="18" charset="0"/>
                      </a:rPr>
                      <m:t>𝑢</m:t>
                    </m:r>
                  </m:oMath>
                </a14:m>
                <a:r>
                  <a:rPr lang="en-GB" sz="2250" dirty="0"/>
                  <a:t>: controlled input</a:t>
                </a:r>
              </a:p>
              <a:p>
                <a:pPr marL="241093" indent="-241093">
                  <a:lnSpc>
                    <a:spcPct val="120000"/>
                  </a:lnSpc>
                  <a:buFont typeface="Arial" panose="020B0604020202020204" pitchFamily="34" charset="0"/>
                  <a:buChar char="•"/>
                </a:pPr>
                <a14:m>
                  <m:oMath xmlns:m="http://schemas.openxmlformats.org/officeDocument/2006/math">
                    <m:sSub>
                      <m:sSubPr>
                        <m:ctrlPr>
                          <a:rPr lang="en-GB" sz="2250" i="1">
                            <a:latin typeface="Cambria Math" panose="02040503050406030204" pitchFamily="18" charset="0"/>
                          </a:rPr>
                        </m:ctrlPr>
                      </m:sSubPr>
                      <m:e>
                        <m:r>
                          <a:rPr lang="en-GB" sz="2250" i="1">
                            <a:latin typeface="Cambria Math" panose="02040503050406030204" pitchFamily="18" charset="0"/>
                          </a:rPr>
                          <m:t>𝑤</m:t>
                        </m:r>
                      </m:e>
                      <m:sub>
                        <m:r>
                          <a:rPr lang="en-GB" sz="2250" i="1">
                            <a:latin typeface="Cambria Math" panose="02040503050406030204" pitchFamily="18" charset="0"/>
                          </a:rPr>
                          <m:t>𝑒</m:t>
                        </m:r>
                      </m:sub>
                    </m:sSub>
                  </m:oMath>
                </a14:m>
                <a:r>
                  <a:rPr lang="en-GB" sz="2250" dirty="0"/>
                  <a:t>: disturbance (eccentricity)</a:t>
                </a:r>
              </a:p>
              <a:p>
                <a:pPr marL="241093" indent="-241093">
                  <a:lnSpc>
                    <a:spcPct val="120000"/>
                  </a:lnSpc>
                  <a:buFont typeface="Arial" panose="020B0604020202020204" pitchFamily="34" charset="0"/>
                  <a:buChar char="•"/>
                </a:pPr>
                <a14:m>
                  <m:oMath xmlns:m="http://schemas.openxmlformats.org/officeDocument/2006/math">
                    <m:sSub>
                      <m:sSubPr>
                        <m:ctrlPr>
                          <a:rPr lang="en-GB" sz="2250" i="1">
                            <a:latin typeface="Cambria Math" panose="02040503050406030204" pitchFamily="18" charset="0"/>
                          </a:rPr>
                        </m:ctrlPr>
                      </m:sSubPr>
                      <m:e>
                        <m:r>
                          <a:rPr lang="en-GB" sz="2250" i="1">
                            <a:latin typeface="Cambria Math" panose="02040503050406030204" pitchFamily="18" charset="0"/>
                          </a:rPr>
                          <m:t>𝑤</m:t>
                        </m:r>
                      </m:e>
                      <m:sub>
                        <m:r>
                          <a:rPr lang="en-GB" sz="2250" i="1">
                            <a:latin typeface="Cambria Math" panose="02040503050406030204" pitchFamily="18" charset="0"/>
                          </a:rPr>
                          <m:t>𝑖</m:t>
                        </m:r>
                      </m:sub>
                    </m:sSub>
                  </m:oMath>
                </a14:m>
                <a:r>
                  <a:rPr lang="en-GB" sz="2250" dirty="0"/>
                  <a:t>: disturbance (input thickness)</a:t>
                </a:r>
              </a:p>
              <a:p>
                <a:pPr marL="241093" indent="-241093">
                  <a:lnSpc>
                    <a:spcPct val="120000"/>
                  </a:lnSpc>
                  <a:buFont typeface="Arial" panose="020B0604020202020204" pitchFamily="34" charset="0"/>
                  <a:buChar char="•"/>
                </a:pPr>
                <a:endParaRPr lang="en-GB" sz="2250" i="1" dirty="0">
                  <a:latin typeface="Cambria Math" panose="02040503050406030204" pitchFamily="18" charset="0"/>
                  <a:ea typeface="Cambria Math" panose="02040503050406030204" pitchFamily="18" charset="0"/>
                </a:endParaRPr>
              </a:p>
              <a:p>
                <a:pPr marL="241093" indent="-241093">
                  <a:lnSpc>
                    <a:spcPct val="120000"/>
                  </a:lnSpc>
                  <a:buFont typeface="Arial" panose="020B0604020202020204" pitchFamily="34" charset="0"/>
                  <a:buChar char="•"/>
                </a:pPr>
                <a14:m>
                  <m:oMath xmlns:m="http://schemas.openxmlformats.org/officeDocument/2006/math">
                    <m:r>
                      <a:rPr lang="en-GB" sz="2250" i="1">
                        <a:latin typeface="Cambria Math" panose="02040503050406030204" pitchFamily="18" charset="0"/>
                        <a:ea typeface="Cambria Math" panose="02040503050406030204" pitchFamily="18" charset="0"/>
                      </a:rPr>
                      <m:t>𝛿</m:t>
                    </m:r>
                    <m:r>
                      <a:rPr lang="en-GB" sz="2250" i="1">
                        <a:latin typeface="Cambria Math" panose="02040503050406030204" pitchFamily="18" charset="0"/>
                        <a:ea typeface="Cambria Math" panose="02040503050406030204" pitchFamily="18" charset="0"/>
                      </a:rPr>
                      <m:t>:</m:t>
                    </m:r>
                  </m:oMath>
                </a14:m>
                <a:r>
                  <a:rPr lang="en-GB" sz="2250" dirty="0"/>
                  <a:t> gap thickness (not measurable)</a:t>
                </a:r>
              </a:p>
              <a:p>
                <a:pPr marL="241093" indent="-241093">
                  <a:lnSpc>
                    <a:spcPct val="120000"/>
                  </a:lnSpc>
                  <a:buFont typeface="Arial" panose="020B0604020202020204" pitchFamily="34" charset="0"/>
                  <a:buChar char="•"/>
                </a:pPr>
                <a14:m>
                  <m:oMath xmlns:m="http://schemas.openxmlformats.org/officeDocument/2006/math">
                    <m:r>
                      <a:rPr lang="en-GB" sz="2250" i="1">
                        <a:latin typeface="Cambria Math" panose="02040503050406030204" pitchFamily="18" charset="0"/>
                        <a:ea typeface="Cambria Math" panose="02040503050406030204" pitchFamily="18" charset="0"/>
                      </a:rPr>
                      <m:t>𝑓</m:t>
                    </m:r>
                    <m:r>
                      <a:rPr lang="en-GB" sz="2250" i="1">
                        <a:latin typeface="Cambria Math" panose="02040503050406030204" pitchFamily="18" charset="0"/>
                        <a:ea typeface="Cambria Math" panose="02040503050406030204" pitchFamily="18" charset="0"/>
                      </a:rPr>
                      <m:t>:</m:t>
                    </m:r>
                  </m:oMath>
                </a14:m>
                <a:r>
                  <a:rPr lang="en-GB" sz="2250" dirty="0"/>
                  <a:t> rolling force (measurable)</a:t>
                </a:r>
              </a:p>
            </p:txBody>
          </p:sp>
        </mc:Choice>
        <mc:Fallback>
          <p:sp>
            <p:nvSpPr>
              <p:cNvPr id="6" name="TextBox 5">
                <a:extLst>
                  <a:ext uri="{FF2B5EF4-FFF2-40B4-BE49-F238E27FC236}">
                    <a16:creationId xmlns:a16="http://schemas.microsoft.com/office/drawing/2014/main" id="{AA099090-7BC5-F32F-B5B5-40DBB491CD96}"/>
                  </a:ext>
                </a:extLst>
              </p:cNvPr>
              <p:cNvSpPr txBox="1">
                <a:spLocks noRot="1" noChangeAspect="1" noMove="1" noResize="1" noEditPoints="1" noAdjustHandles="1" noChangeArrowheads="1" noChangeShapeType="1" noTextEdit="1"/>
              </p:cNvSpPr>
              <p:nvPr/>
            </p:nvSpPr>
            <p:spPr>
              <a:xfrm>
                <a:off x="6616380" y="1175089"/>
                <a:ext cx="4670175" cy="2962671"/>
              </a:xfrm>
              <a:prstGeom prst="rect">
                <a:avLst/>
              </a:prstGeom>
              <a:blipFill>
                <a:blip r:embed="rId3"/>
                <a:stretch>
                  <a:fillRect l="-1567" t="-206" b="-3498"/>
                </a:stretch>
              </a:blipFill>
            </p:spPr>
            <p:txBody>
              <a:bodyPr/>
              <a:lstStyle/>
              <a:p>
                <a:r>
                  <a:rPr lang="en-GB">
                    <a:noFill/>
                  </a:rPr>
                  <a:t> </a:t>
                </a:r>
              </a:p>
            </p:txBody>
          </p:sp>
        </mc:Fallback>
      </mc:AlternateContent>
      <p:sp>
        <p:nvSpPr>
          <p:cNvPr id="3" name="Tekstvak 2">
            <a:extLst>
              <a:ext uri="{FF2B5EF4-FFF2-40B4-BE49-F238E27FC236}">
                <a16:creationId xmlns:a16="http://schemas.microsoft.com/office/drawing/2014/main" id="{818CA9BF-D0AF-8909-A03E-25C29612FFE1}"/>
              </a:ext>
            </a:extLst>
          </p:cNvPr>
          <p:cNvSpPr txBox="1"/>
          <p:nvPr/>
        </p:nvSpPr>
        <p:spPr>
          <a:xfrm>
            <a:off x="3045866" y="4914829"/>
            <a:ext cx="4003372" cy="571788"/>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l">
              <a:lnSpc>
                <a:spcPct val="120000"/>
              </a:lnSpc>
            </a:pPr>
            <a:r>
              <a:rPr lang="nl-BE" sz="2531" dirty="0"/>
              <a:t>Python </a:t>
            </a:r>
            <a:r>
              <a:rPr lang="nl-BE" sz="2531" dirty="0" err="1"/>
              <a:t>implementation</a:t>
            </a:r>
            <a:r>
              <a:rPr lang="nl-BE" sz="2531" dirty="0"/>
              <a:t> </a:t>
            </a:r>
          </a:p>
        </p:txBody>
      </p:sp>
    </p:spTree>
    <p:extLst>
      <p:ext uri="{BB962C8B-B14F-4D97-AF65-F5344CB8AC3E}">
        <p14:creationId xmlns:p14="http://schemas.microsoft.com/office/powerpoint/2010/main" val="7598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A08E-2630-CFB6-6B10-801CDC96702C}"/>
              </a:ext>
            </a:extLst>
          </p:cNvPr>
          <p:cNvSpPr>
            <a:spLocks noGrp="1"/>
          </p:cNvSpPr>
          <p:nvPr>
            <p:ph type="title"/>
          </p:nvPr>
        </p:nvSpPr>
        <p:spPr/>
        <p:txBody>
          <a:bodyPr/>
          <a:lstStyle/>
          <a:p>
            <a:r>
              <a:rPr lang="en-GB" dirty="0"/>
              <a:t>Beam rolling: x &amp; y direction</a:t>
            </a:r>
          </a:p>
        </p:txBody>
      </p:sp>
      <p:sp>
        <p:nvSpPr>
          <p:cNvPr id="4" name="Slide Number Placeholder 3">
            <a:extLst>
              <a:ext uri="{FF2B5EF4-FFF2-40B4-BE49-F238E27FC236}">
                <a16:creationId xmlns:a16="http://schemas.microsoft.com/office/drawing/2014/main" id="{5FCB8E26-701C-C78B-C99D-89F98A38D511}"/>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pic>
        <p:nvPicPr>
          <p:cNvPr id="6" name="Picture 5" descr="A diagram of a machine&#10;&#10;Description automatically generated">
            <a:extLst>
              <a:ext uri="{FF2B5EF4-FFF2-40B4-BE49-F238E27FC236}">
                <a16:creationId xmlns:a16="http://schemas.microsoft.com/office/drawing/2014/main" id="{A34679D3-ABEA-E421-9C15-F1BF187BF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50" y="1055694"/>
            <a:ext cx="5480033" cy="349472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64CA42B-7128-FD7E-CEE0-78523FFD8727}"/>
                  </a:ext>
                </a:extLst>
              </p:cNvPr>
              <p:cNvSpPr txBox="1"/>
              <p:nvPr/>
            </p:nvSpPr>
            <p:spPr>
              <a:xfrm>
                <a:off x="6335450" y="1165860"/>
                <a:ext cx="5406295" cy="4280274"/>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Interactions exist:</a:t>
                </a:r>
              </a:p>
              <a:p>
                <a:pPr marL="698237" lvl="1" indent="-241093">
                  <a:lnSpc>
                    <a:spcPct val="120000"/>
                  </a:lnSpc>
                  <a:buFont typeface="Arial" panose="020B0604020202020204" pitchFamily="34" charset="0"/>
                  <a:buChar char="•"/>
                </a:pPr>
                <a:r>
                  <a:rPr lang="en-GB" sz="2812" dirty="0"/>
                  <a:t>Example: Poisson coefficient</a:t>
                </a:r>
              </a:p>
              <a:p>
                <a:pPr marL="241093" indent="-241093">
                  <a:lnSpc>
                    <a:spcPct val="120000"/>
                  </a:lnSpc>
                  <a:buFont typeface="Arial" panose="020B0604020202020204" pitchFamily="34" charset="0"/>
                  <a:buChar char="•"/>
                </a:pPr>
                <a:r>
                  <a:rPr lang="en-GB" sz="2812" dirty="0"/>
                  <a:t>Complicating control:</a:t>
                </a:r>
              </a:p>
              <a:p>
                <a:pPr marL="698237" lvl="1" indent="-241093">
                  <a:lnSpc>
                    <a:spcPct val="120000"/>
                  </a:lnSpc>
                  <a:buFont typeface="Arial" panose="020B0604020202020204" pitchFamily="34" charset="0"/>
                  <a:buChar char="•"/>
                </a:pPr>
                <a:r>
                  <a:rPr lang="en-GB" sz="2812" dirty="0"/>
                  <a:t>Input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𝑥</m:t>
                        </m:r>
                      </m:sub>
                    </m:sSub>
                  </m:oMath>
                </a14:m>
                <a:r>
                  <a:rPr lang="en-GB" sz="2812" dirty="0"/>
                  <a:t> influences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𝑓</m:t>
                        </m:r>
                      </m:e>
                      <m:sub>
                        <m:r>
                          <a:rPr lang="en-GB" sz="2812" i="1">
                            <a:latin typeface="Cambria Math" panose="02040503050406030204" pitchFamily="18" charset="0"/>
                          </a:rPr>
                          <m:t>𝑦</m:t>
                        </m:r>
                      </m:sub>
                    </m:sSub>
                  </m:oMath>
                </a14:m>
                <a:endParaRPr lang="en-GB" sz="2812" dirty="0"/>
              </a:p>
              <a:p>
                <a:pPr marL="698237" lvl="1" indent="-241093">
                  <a:lnSpc>
                    <a:spcPct val="120000"/>
                  </a:lnSpc>
                  <a:buFont typeface="Arial" panose="020B0604020202020204" pitchFamily="34" charset="0"/>
                  <a:buChar char="•"/>
                </a:pPr>
                <a:r>
                  <a:rPr lang="en-GB" sz="2812" dirty="0"/>
                  <a:t>Input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𝑦</m:t>
                        </m:r>
                      </m:sub>
                    </m:sSub>
                  </m:oMath>
                </a14:m>
                <a:r>
                  <a:rPr lang="en-GB" sz="2812" dirty="0"/>
                  <a:t> influences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𝑓</m:t>
                        </m:r>
                      </m:e>
                      <m:sub>
                        <m:r>
                          <a:rPr lang="en-GB" sz="2812" i="1">
                            <a:latin typeface="Cambria Math" panose="02040503050406030204" pitchFamily="18" charset="0"/>
                          </a:rPr>
                          <m:t>𝑥</m:t>
                        </m:r>
                      </m:sub>
                    </m:sSub>
                  </m:oMath>
                </a14:m>
                <a:r>
                  <a:rPr lang="en-GB" sz="2812" dirty="0"/>
                  <a:t>  </a:t>
                </a:r>
              </a:p>
              <a:p>
                <a:pPr marL="698237" lvl="1" indent="-241093">
                  <a:lnSpc>
                    <a:spcPct val="120000"/>
                  </a:lnSpc>
                  <a:buFont typeface="Arial" panose="020B0604020202020204" pitchFamily="34" charset="0"/>
                  <a:buChar char="•"/>
                </a:pPr>
                <a:r>
                  <a:rPr lang="en-GB" sz="2812" dirty="0"/>
                  <a:t>Cross coupling</a:t>
                </a:r>
              </a:p>
              <a:p>
                <a:pPr marL="241093" indent="-241093">
                  <a:lnSpc>
                    <a:spcPct val="120000"/>
                  </a:lnSpc>
                  <a:buFont typeface="Arial" panose="020B0604020202020204" pitchFamily="34" charset="0"/>
                  <a:buChar char="•"/>
                </a:pPr>
                <a:r>
                  <a:rPr lang="en-GB" sz="2812" dirty="0"/>
                  <a:t>How to deal with this?</a:t>
                </a:r>
              </a:p>
            </p:txBody>
          </p:sp>
        </mc:Choice>
        <mc:Fallback>
          <p:sp>
            <p:nvSpPr>
              <p:cNvPr id="7" name="TextBox 6">
                <a:extLst>
                  <a:ext uri="{FF2B5EF4-FFF2-40B4-BE49-F238E27FC236}">
                    <a16:creationId xmlns:a16="http://schemas.microsoft.com/office/drawing/2014/main" id="{F64CA42B-7128-FD7E-CEE0-78523FFD8727}"/>
                  </a:ext>
                </a:extLst>
              </p:cNvPr>
              <p:cNvSpPr txBox="1">
                <a:spLocks noRot="1" noChangeAspect="1" noMove="1" noResize="1" noEditPoints="1" noAdjustHandles="1" noChangeArrowheads="1" noChangeShapeType="1" noTextEdit="1"/>
              </p:cNvSpPr>
              <p:nvPr/>
            </p:nvSpPr>
            <p:spPr>
              <a:xfrm>
                <a:off x="6335450" y="1165860"/>
                <a:ext cx="5406295" cy="4280274"/>
              </a:xfrm>
              <a:prstGeom prst="rect">
                <a:avLst/>
              </a:prstGeom>
              <a:blipFill>
                <a:blip r:embed="rId3"/>
                <a:stretch>
                  <a:fillRect l="-2029" t="-570" b="-3276"/>
                </a:stretch>
              </a:blipFill>
            </p:spPr>
            <p:txBody>
              <a:bodyPr/>
              <a:lstStyle/>
              <a:p>
                <a:r>
                  <a:rPr lang="en-GB">
                    <a:noFill/>
                  </a:rPr>
                  <a:t> </a:t>
                </a:r>
              </a:p>
            </p:txBody>
          </p:sp>
        </mc:Fallback>
      </mc:AlternateContent>
    </p:spTree>
    <p:extLst>
      <p:ext uri="{BB962C8B-B14F-4D97-AF65-F5344CB8AC3E}">
        <p14:creationId xmlns:p14="http://schemas.microsoft.com/office/powerpoint/2010/main" val="361336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7C79-3091-B7BB-A3F0-249D55A75379}"/>
              </a:ext>
            </a:extLst>
          </p:cNvPr>
          <p:cNvSpPr>
            <a:spLocks noGrp="1"/>
          </p:cNvSpPr>
          <p:nvPr>
            <p:ph type="title"/>
          </p:nvPr>
        </p:nvSpPr>
        <p:spPr/>
        <p:txBody>
          <a:bodyPr/>
          <a:lstStyle/>
          <a:p>
            <a:r>
              <a:rPr lang="en-GB" dirty="0"/>
              <a:t>Decoupled control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199276-C12F-39B9-854C-D66B0CBA05C1}"/>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GB" sz="2812" dirty="0"/>
                  <a:t>Coupling between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𝑖</m:t>
                        </m:r>
                      </m:sub>
                    </m:sSub>
                    <m:r>
                      <a:rPr lang="en-GB" sz="2812" i="1">
                        <a:latin typeface="Cambria Math" panose="02040503050406030204" pitchFamily="18" charset="0"/>
                      </a:rPr>
                      <m:t> </m:t>
                    </m:r>
                  </m:oMath>
                </a14:m>
                <a:r>
                  <a:rPr lang="en-GB" sz="2812" dirty="0"/>
                  <a:t>and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𝑦</m:t>
                        </m:r>
                      </m:e>
                      <m:sub>
                        <m:r>
                          <a:rPr lang="en-GB" sz="2812" i="1">
                            <a:latin typeface="Cambria Math" panose="02040503050406030204" pitchFamily="18" charset="0"/>
                          </a:rPr>
                          <m:t>𝑗</m:t>
                        </m:r>
                      </m:sub>
                    </m:sSub>
                  </m:oMath>
                </a14:m>
                <a:r>
                  <a:rPr lang="en-GB" sz="2812" dirty="0"/>
                  <a:t> exist </a:t>
                </a:r>
              </a:p>
              <a:p>
                <a:pPr>
                  <a:buFont typeface="Arial" panose="020B0604020202020204" pitchFamily="34" charset="0"/>
                  <a:buChar char="•"/>
                </a:pPr>
                <a:r>
                  <a:rPr lang="en-GB" sz="2812" dirty="0"/>
                  <a:t>How to deal with this?</a:t>
                </a:r>
              </a:p>
              <a:p>
                <a:pPr marL="1028600" lvl="1" indent="-522368">
                  <a:buFont typeface="+mj-lt"/>
                  <a:buAutoNum type="arabicPeriod"/>
                </a:pPr>
                <a:r>
                  <a:rPr lang="en-GB" sz="2812" dirty="0"/>
                  <a:t>Ignore coupling (Decentralised Control):</a:t>
                </a:r>
              </a:p>
              <a:p>
                <a:pPr lvl="2">
                  <a:buFont typeface="Arial" panose="020B0604020202020204" pitchFamily="34" charset="0"/>
                  <a:buChar char="•"/>
                </a:pPr>
                <a:r>
                  <a:rPr lang="en-GB" sz="2812" dirty="0"/>
                  <a:t>LQR or LQG for separated models </a:t>
                </a:r>
                <a14:m>
                  <m:oMath xmlns:m="http://schemas.openxmlformats.org/officeDocument/2006/math">
                    <m:r>
                      <a:rPr lang="en-GB" sz="2812" i="1">
                        <a:latin typeface="Cambria Math" panose="02040503050406030204" pitchFamily="18" charset="0"/>
                        <a:ea typeface="Cambria Math" panose="02040503050406030204" pitchFamily="18" charset="0"/>
                      </a:rPr>
                      <m:t>→</m:t>
                    </m:r>
                  </m:oMath>
                </a14:m>
                <a:r>
                  <a:rPr lang="en-GB" sz="2812" dirty="0"/>
                  <a:t> suboptimal solution</a:t>
                </a:r>
              </a:p>
              <a:p>
                <a:pPr lvl="2">
                  <a:buFont typeface="Arial" panose="020B0604020202020204" pitchFamily="34" charset="0"/>
                  <a:buChar char="•"/>
                </a:pPr>
                <a:r>
                  <a:rPr lang="en-GB" sz="2812" dirty="0"/>
                  <a:t>‘What is good for one might be bad for the other’</a:t>
                </a:r>
              </a:p>
              <a:p>
                <a:pPr marL="1028600" lvl="1" indent="-522368">
                  <a:buFont typeface="+mj-lt"/>
                  <a:buAutoNum type="arabicPeriod"/>
                </a:pPr>
                <a:r>
                  <a:rPr lang="en-GB" sz="2812" dirty="0"/>
                  <a:t>Take coupling into account (Centralised Control):</a:t>
                </a:r>
              </a:p>
              <a:p>
                <a:pPr lvl="2">
                  <a:buFont typeface="Arial" panose="020B0604020202020204" pitchFamily="34" charset="0"/>
                  <a:buChar char="•"/>
                </a:pPr>
                <a:r>
                  <a:rPr lang="en-GB" sz="2812" dirty="0"/>
                  <a:t>Difficult to comprehend</a:t>
                </a:r>
              </a:p>
              <a:p>
                <a:pPr lvl="2">
                  <a:buFont typeface="Arial" panose="020B0604020202020204" pitchFamily="34" charset="0"/>
                  <a:buChar char="•"/>
                </a:pPr>
                <a:r>
                  <a:rPr lang="en-GB" sz="2812" dirty="0"/>
                  <a:t>LQR or LQG: complicated model and often suboptimal </a:t>
                </a:r>
              </a:p>
              <a:p>
                <a:pPr marL="1028600" lvl="1" indent="-522368">
                  <a:buFont typeface="+mj-lt"/>
                  <a:buAutoNum type="arabicPeriod"/>
                </a:pPr>
                <a:r>
                  <a:rPr lang="en-GB" sz="2812" dirty="0"/>
                  <a:t>Decouple in control scheme!</a:t>
                </a:r>
              </a:p>
              <a:p>
                <a:pPr>
                  <a:buFont typeface="Arial" panose="020B0604020202020204" pitchFamily="34" charset="0"/>
                  <a:buChar char="•"/>
                </a:pPr>
                <a:r>
                  <a:rPr lang="en-GB" sz="2812" dirty="0"/>
                  <a:t>To what degree do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𝑗</m:t>
                        </m:r>
                      </m:sub>
                    </m:sSub>
                    <m:r>
                      <a:rPr lang="en-GB" sz="2812" i="1">
                        <a:latin typeface="Cambria Math" panose="02040503050406030204" pitchFamily="18" charset="0"/>
                      </a:rPr>
                      <m:t> </m:t>
                    </m:r>
                  </m:oMath>
                </a14:m>
                <a:r>
                  <a:rPr lang="en-GB" sz="2812" dirty="0"/>
                  <a:t>and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𝑦</m:t>
                        </m:r>
                      </m:e>
                      <m:sub>
                        <m:r>
                          <a:rPr lang="en-GB" sz="2812" i="1">
                            <a:latin typeface="Cambria Math" panose="02040503050406030204" pitchFamily="18" charset="0"/>
                          </a:rPr>
                          <m:t>𝑖</m:t>
                        </m:r>
                      </m:sub>
                    </m:sSub>
                  </m:oMath>
                </a14:m>
                <a:r>
                  <a:rPr lang="en-GB" sz="2812" dirty="0"/>
                  <a:t> interact? </a:t>
                </a:r>
              </a:p>
              <a:p>
                <a:pPr lvl="1">
                  <a:buFont typeface="Arial" panose="020B0604020202020204" pitchFamily="34" charset="0"/>
                  <a:buChar char="•"/>
                </a:pPr>
                <a:r>
                  <a:rPr lang="en-GB" sz="2812" dirty="0"/>
                  <a:t>Relative Gain Array (RGA)</a:t>
                </a:r>
              </a:p>
              <a:p>
                <a:pPr marL="583116" indent="-522368">
                  <a:buFont typeface="+mj-lt"/>
                  <a:buAutoNum type="arabicPeriod"/>
                </a:pPr>
                <a:endParaRPr lang="en-GB" sz="2812" dirty="0"/>
              </a:p>
              <a:p>
                <a:pPr>
                  <a:buFont typeface="Arial" panose="020B0604020202020204" pitchFamily="34" charset="0"/>
                  <a:buChar char="•"/>
                </a:pPr>
                <a:endParaRPr lang="en-GB" sz="2812" dirty="0"/>
              </a:p>
              <a:p>
                <a:pPr>
                  <a:buFont typeface="Arial" panose="020B0604020202020204" pitchFamily="34" charset="0"/>
                  <a:buChar char="•"/>
                </a:pPr>
                <a:endParaRPr lang="en-GB" sz="2812" dirty="0"/>
              </a:p>
            </p:txBody>
          </p:sp>
        </mc:Choice>
        <mc:Fallback xmlns="">
          <p:sp>
            <p:nvSpPr>
              <p:cNvPr id="3" name="Content Placeholder 2">
                <a:extLst>
                  <a:ext uri="{FF2B5EF4-FFF2-40B4-BE49-F238E27FC236}">
                    <a16:creationId xmlns:a16="http://schemas.microsoft.com/office/drawing/2014/main" id="{72199276-C12F-39B9-854C-D66B0CBA05C1}"/>
                  </a:ext>
                </a:extLst>
              </p:cNvPr>
              <p:cNvSpPr>
                <a:spLocks noGrp="1" noRot="1" noChangeAspect="1" noMove="1" noResize="1" noEditPoints="1" noAdjustHandles="1" noChangeArrowheads="1" noChangeShapeType="1" noTextEdit="1"/>
              </p:cNvSpPr>
              <p:nvPr>
                <p:ph idx="1"/>
              </p:nvPr>
            </p:nvSpPr>
            <p:spPr>
              <a:blipFill>
                <a:blip r:embed="rId2"/>
                <a:stretch>
                  <a:fillRect l="-543" t="-154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5D96CDC-D6D0-C449-D939-36DF1297B28F}"/>
              </a:ext>
            </a:extLst>
          </p:cNvPr>
          <p:cNvSpPr>
            <a:spLocks noGrp="1"/>
          </p:cNvSpPr>
          <p:nvPr>
            <p:ph type="sldNum" sz="quarter" idx="12"/>
          </p:nvPr>
        </p:nvSpPr>
        <p:spPr/>
        <p:txBody>
          <a:bodyPr/>
          <a:lstStyle/>
          <a:p>
            <a:fld id="{7AE184E0-0BD4-4705-A12B-9B71DDE63301}" type="slidenum">
              <a:rPr lang="en-GB" noProof="0" smtClean="0"/>
              <a:t>67</a:t>
            </a:fld>
            <a:endParaRPr lang="en-GB" noProof="0" dirty="0"/>
          </a:p>
        </p:txBody>
      </p:sp>
    </p:spTree>
    <p:extLst>
      <p:ext uri="{BB962C8B-B14F-4D97-AF65-F5344CB8AC3E}">
        <p14:creationId xmlns:p14="http://schemas.microsoft.com/office/powerpoint/2010/main" val="309184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D5EB-8BD6-3CE5-898A-F9020BE6A8EE}"/>
              </a:ext>
            </a:extLst>
          </p:cNvPr>
          <p:cNvSpPr>
            <a:spLocks noGrp="1"/>
          </p:cNvSpPr>
          <p:nvPr>
            <p:ph type="title"/>
          </p:nvPr>
        </p:nvSpPr>
        <p:spPr>
          <a:xfrm>
            <a:off x="184879" y="189471"/>
            <a:ext cx="12081700" cy="607284"/>
          </a:xfrm>
        </p:spPr>
        <p:txBody>
          <a:bodyPr/>
          <a:lstStyle/>
          <a:p>
            <a:r>
              <a:rPr lang="en-GB" dirty="0"/>
              <a:t>Decoupled control: Relative Gain Array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699408-A762-351A-8E0F-0F46ABD63508}"/>
                  </a:ext>
                </a:extLst>
              </p:cNvPr>
              <p:cNvSpPr>
                <a:spLocks noGrp="1"/>
              </p:cNvSpPr>
              <p:nvPr>
                <p:ph idx="1"/>
              </p:nvPr>
            </p:nvSpPr>
            <p:spPr>
              <a:xfrm>
                <a:off x="588062" y="839787"/>
                <a:ext cx="11038764" cy="705940"/>
              </a:xfrm>
            </p:spPr>
            <p:txBody>
              <a:bodyPr>
                <a:normAutofit/>
              </a:bodyPr>
              <a:lstStyle/>
              <a:p>
                <a:pPr>
                  <a:buFont typeface="Arial" panose="020B0604020202020204" pitchFamily="34" charset="0"/>
                  <a:buChar char="•"/>
                </a:pPr>
                <a:r>
                  <a:rPr lang="en-GB" sz="2812" dirty="0"/>
                  <a:t>Consider the input-output model: </a:t>
                </a:r>
                <a14:m>
                  <m:oMath xmlns:m="http://schemas.openxmlformats.org/officeDocument/2006/math">
                    <m:r>
                      <a:rPr lang="en-GB" sz="2812" i="1">
                        <a:latin typeface="Cambria Math" panose="02040503050406030204" pitchFamily="18" charset="0"/>
                      </a:rPr>
                      <m:t>𝑦</m:t>
                    </m:r>
                    <m:d>
                      <m:dPr>
                        <m:ctrlPr>
                          <a:rPr lang="en-GB" sz="2812" i="1">
                            <a:latin typeface="Cambria Math" panose="02040503050406030204" pitchFamily="18" charset="0"/>
                          </a:rPr>
                        </m:ctrlPr>
                      </m:dPr>
                      <m:e>
                        <m:r>
                          <a:rPr lang="en-GB" sz="2812" i="1">
                            <a:latin typeface="Cambria Math" panose="02040503050406030204" pitchFamily="18" charset="0"/>
                          </a:rPr>
                          <m:t>𝑠</m:t>
                        </m:r>
                      </m:e>
                    </m:d>
                    <m:r>
                      <a:rPr lang="en-GB" sz="2812" i="1">
                        <a:latin typeface="Cambria Math" panose="02040503050406030204" pitchFamily="18" charset="0"/>
                      </a:rPr>
                      <m:t>=</m:t>
                    </m:r>
                    <m:r>
                      <a:rPr lang="en-GB" sz="2812" i="1">
                        <a:latin typeface="Cambria Math" panose="02040503050406030204" pitchFamily="18" charset="0"/>
                      </a:rPr>
                      <m:t>𝐺</m:t>
                    </m:r>
                    <m:d>
                      <m:dPr>
                        <m:ctrlPr>
                          <a:rPr lang="en-GB" sz="2812" i="1">
                            <a:latin typeface="Cambria Math" panose="02040503050406030204" pitchFamily="18" charset="0"/>
                          </a:rPr>
                        </m:ctrlPr>
                      </m:dPr>
                      <m:e>
                        <m:r>
                          <a:rPr lang="en-GB" sz="2812" i="1">
                            <a:latin typeface="Cambria Math" panose="02040503050406030204" pitchFamily="18" charset="0"/>
                          </a:rPr>
                          <m:t>𝑠</m:t>
                        </m:r>
                      </m:e>
                    </m:d>
                    <m:r>
                      <a:rPr lang="en-GB" sz="2812" i="1">
                        <a:latin typeface="Cambria Math" panose="02040503050406030204" pitchFamily="18" charset="0"/>
                      </a:rPr>
                      <m:t>𝑢</m:t>
                    </m:r>
                    <m:d>
                      <m:dPr>
                        <m:ctrlPr>
                          <a:rPr lang="en-GB" sz="2812" i="1">
                            <a:latin typeface="Cambria Math" panose="02040503050406030204" pitchFamily="18" charset="0"/>
                          </a:rPr>
                        </m:ctrlPr>
                      </m:dPr>
                      <m:e>
                        <m:r>
                          <a:rPr lang="en-GB" sz="2812" i="1">
                            <a:latin typeface="Cambria Math" panose="02040503050406030204" pitchFamily="18" charset="0"/>
                          </a:rPr>
                          <m:t>𝑠</m:t>
                        </m:r>
                      </m:e>
                    </m:d>
                  </m:oMath>
                </a14:m>
                <a:endParaRPr lang="en-GB" sz="2812" dirty="0"/>
              </a:p>
            </p:txBody>
          </p:sp>
        </mc:Choice>
        <mc:Fallback>
          <p:sp>
            <p:nvSpPr>
              <p:cNvPr id="3" name="Content Placeholder 2">
                <a:extLst>
                  <a:ext uri="{FF2B5EF4-FFF2-40B4-BE49-F238E27FC236}">
                    <a16:creationId xmlns:a16="http://schemas.microsoft.com/office/drawing/2014/main" id="{42699408-A762-351A-8E0F-0F46ABD63508}"/>
                  </a:ext>
                </a:extLst>
              </p:cNvPr>
              <p:cNvSpPr>
                <a:spLocks noGrp="1" noRot="1" noChangeAspect="1" noMove="1" noResize="1" noEditPoints="1" noAdjustHandles="1" noChangeArrowheads="1" noChangeShapeType="1" noTextEdit="1"/>
              </p:cNvSpPr>
              <p:nvPr>
                <p:ph idx="1"/>
              </p:nvPr>
            </p:nvSpPr>
            <p:spPr>
              <a:xfrm>
                <a:off x="588062" y="839787"/>
                <a:ext cx="11038764" cy="705940"/>
              </a:xfrm>
              <a:blipFill>
                <a:blip r:embed="rId6"/>
                <a:stretch>
                  <a:fillRect l="-442" t="-4310" b="-344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BC178F1-66B8-5264-D77F-4058021C2AB3}"/>
              </a:ext>
            </a:extLst>
          </p:cNvPr>
          <p:cNvSpPr>
            <a:spLocks noGrp="1"/>
          </p:cNvSpPr>
          <p:nvPr>
            <p:ph type="sldNum" sz="quarter" idx="12"/>
          </p:nvPr>
        </p:nvSpPr>
        <p:spPr/>
        <p:txBody>
          <a:bodyPr/>
          <a:lstStyle/>
          <a:p>
            <a:fld id="{7AE184E0-0BD4-4705-A12B-9B71DDE63301}" type="slidenum">
              <a:rPr lang="en-GB" noProof="0" smtClean="0"/>
              <a:t>68</a:t>
            </a:fld>
            <a:endParaRPr lang="en-GB" noProof="0" dirty="0"/>
          </a:p>
        </p:txBody>
      </p:sp>
      <p:pic>
        <p:nvPicPr>
          <p:cNvPr id="29" name="Picture 28" descr="\documentclass{article}&#10;\usepackage{amsmath}&#10;\pagestyle{empty}&#10;\begin{document}&#10;&#10;\begin{equation*}&#10;\frac{\partial y_i}{\partial u_j}\bigg|_{u_k=cst, k \neq j} = g_{ij}&#10;\end{equation*}&#10;&#10;&#10;\end{document}" title="IguanaTex Bitmap Display">
            <a:extLst>
              <a:ext uri="{FF2B5EF4-FFF2-40B4-BE49-F238E27FC236}">
                <a16:creationId xmlns:a16="http://schemas.microsoft.com/office/drawing/2014/main" id="{19E63B98-96A0-03CA-60EC-407A28859E0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70390" y="2689357"/>
            <a:ext cx="3098572" cy="934286"/>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5E2C00B-44AF-AB65-ECE0-4614B46736FD}"/>
                  </a:ext>
                </a:extLst>
              </p:cNvPr>
              <p:cNvSpPr txBox="1"/>
              <p:nvPr/>
            </p:nvSpPr>
            <p:spPr>
              <a:xfrm>
                <a:off x="661202" y="1388264"/>
                <a:ext cx="4448381" cy="1124603"/>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Gain from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𝑗</m:t>
                        </m:r>
                      </m:sub>
                    </m:sSub>
                    <m:r>
                      <a:rPr lang="en-GB" sz="2812" i="1">
                        <a:latin typeface="Cambria Math" panose="02040503050406030204" pitchFamily="18" charset="0"/>
                      </a:rPr>
                      <m:t> </m:t>
                    </m:r>
                  </m:oMath>
                </a14:m>
                <a:r>
                  <a:rPr lang="en-GB" sz="2812" dirty="0"/>
                  <a:t>to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𝑦</m:t>
                        </m:r>
                      </m:e>
                      <m:sub>
                        <m:r>
                          <a:rPr lang="en-GB" sz="2812" i="1">
                            <a:latin typeface="Cambria Math" panose="02040503050406030204" pitchFamily="18" charset="0"/>
                          </a:rPr>
                          <m:t>𝑖</m:t>
                        </m:r>
                      </m:sub>
                    </m:sSub>
                  </m:oMath>
                </a14:m>
                <a:r>
                  <a:rPr lang="en-GB" sz="2812" dirty="0"/>
                  <a:t> (all other loops open):</a:t>
                </a:r>
              </a:p>
            </p:txBody>
          </p:sp>
        </mc:Choice>
        <mc:Fallback>
          <p:sp>
            <p:nvSpPr>
              <p:cNvPr id="12" name="TextBox 11">
                <a:extLst>
                  <a:ext uri="{FF2B5EF4-FFF2-40B4-BE49-F238E27FC236}">
                    <a16:creationId xmlns:a16="http://schemas.microsoft.com/office/drawing/2014/main" id="{25E2C00B-44AF-AB65-ECE0-4614B46736FD}"/>
                  </a:ext>
                </a:extLst>
              </p:cNvPr>
              <p:cNvSpPr txBox="1">
                <a:spLocks noRot="1" noChangeAspect="1" noMove="1" noResize="1" noEditPoints="1" noAdjustHandles="1" noChangeArrowheads="1" noChangeShapeType="1" noTextEdit="1"/>
              </p:cNvSpPr>
              <p:nvPr/>
            </p:nvSpPr>
            <p:spPr>
              <a:xfrm>
                <a:off x="661202" y="1388264"/>
                <a:ext cx="4448381" cy="1124603"/>
              </a:xfrm>
              <a:prstGeom prst="rect">
                <a:avLst/>
              </a:prstGeom>
              <a:blipFill>
                <a:blip r:embed="rId8"/>
                <a:stretch>
                  <a:fillRect l="-2466" t="-543" b="-14674"/>
                </a:stretch>
              </a:blipFill>
            </p:spPr>
            <p:txBody>
              <a:bodyPr/>
              <a:lstStyle/>
              <a:p>
                <a:r>
                  <a:rPr lang="en-GB">
                    <a:noFill/>
                  </a:rPr>
                  <a:t> </a:t>
                </a:r>
              </a:p>
            </p:txBody>
          </p:sp>
        </mc:Fallback>
      </mc:AlternateContent>
      <p:pic>
        <p:nvPicPr>
          <p:cNvPr id="27" name="Picture 26" descr="\documentclass{article}&#10;\usepackage{amsmath}&#10;\pagestyle{empty}&#10;\begin{document}&#10;&#10;\begin{equation*}&#10;\frac{\partial y_i}{\partial u_j}\bigg|_{y_k=cst, k \neq j} = \hat{g}_{ij}&#10;\end{equation*}&#10;&#10;&#10;\end{document}" title="IguanaTex Bitmap Display">
            <a:extLst>
              <a:ext uri="{FF2B5EF4-FFF2-40B4-BE49-F238E27FC236}">
                <a16:creationId xmlns:a16="http://schemas.microsoft.com/office/drawing/2014/main" id="{8A1223AF-B505-B943-EA02-2B011C1AE54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407545" y="2751772"/>
            <a:ext cx="3072856" cy="934286"/>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5C9047C-45F1-099C-B8FC-23FF5A4403F2}"/>
                  </a:ext>
                </a:extLst>
              </p:cNvPr>
              <p:cNvSpPr txBox="1"/>
              <p:nvPr/>
            </p:nvSpPr>
            <p:spPr>
              <a:xfrm>
                <a:off x="6315463" y="1388264"/>
                <a:ext cx="4448381" cy="1124603"/>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Gain from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𝑗</m:t>
                        </m:r>
                      </m:sub>
                    </m:sSub>
                    <m:r>
                      <a:rPr lang="en-GB" sz="2812" i="1">
                        <a:latin typeface="Cambria Math" panose="02040503050406030204" pitchFamily="18" charset="0"/>
                      </a:rPr>
                      <m:t> </m:t>
                    </m:r>
                  </m:oMath>
                </a14:m>
                <a:r>
                  <a:rPr lang="en-GB" sz="2812" dirty="0"/>
                  <a:t>to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𝑦</m:t>
                        </m:r>
                      </m:e>
                      <m:sub>
                        <m:r>
                          <a:rPr lang="en-GB" sz="2812" i="1">
                            <a:latin typeface="Cambria Math" panose="02040503050406030204" pitchFamily="18" charset="0"/>
                          </a:rPr>
                          <m:t>𝑖</m:t>
                        </m:r>
                      </m:sub>
                    </m:sSub>
                  </m:oMath>
                </a14:m>
                <a:r>
                  <a:rPr lang="en-GB" sz="2812" dirty="0"/>
                  <a:t> (all other loops closed):</a:t>
                </a:r>
              </a:p>
            </p:txBody>
          </p:sp>
        </mc:Choice>
        <mc:Fallback>
          <p:sp>
            <p:nvSpPr>
              <p:cNvPr id="16" name="TextBox 15">
                <a:extLst>
                  <a:ext uri="{FF2B5EF4-FFF2-40B4-BE49-F238E27FC236}">
                    <a16:creationId xmlns:a16="http://schemas.microsoft.com/office/drawing/2014/main" id="{55C9047C-45F1-099C-B8FC-23FF5A4403F2}"/>
                  </a:ext>
                </a:extLst>
              </p:cNvPr>
              <p:cNvSpPr txBox="1">
                <a:spLocks noRot="1" noChangeAspect="1" noMove="1" noResize="1" noEditPoints="1" noAdjustHandles="1" noChangeArrowheads="1" noChangeShapeType="1" noTextEdit="1"/>
              </p:cNvSpPr>
              <p:nvPr/>
            </p:nvSpPr>
            <p:spPr>
              <a:xfrm>
                <a:off x="6315463" y="1388264"/>
                <a:ext cx="4448381" cy="1124603"/>
              </a:xfrm>
              <a:prstGeom prst="rect">
                <a:avLst/>
              </a:prstGeom>
              <a:blipFill>
                <a:blip r:embed="rId10"/>
                <a:stretch>
                  <a:fillRect l="-2466" t="-543" b="-14674"/>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47126210-F1C7-F8E5-848F-606F739ECD08}"/>
              </a:ext>
            </a:extLst>
          </p:cNvPr>
          <p:cNvSpPr txBox="1"/>
          <p:nvPr/>
        </p:nvSpPr>
        <p:spPr>
          <a:xfrm>
            <a:off x="661201" y="4447315"/>
            <a:ext cx="10329863"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Relative gain:</a:t>
            </a:r>
          </a:p>
        </p:txBody>
      </p:sp>
      <p:pic>
        <p:nvPicPr>
          <p:cNvPr id="33" name="Picture 32" descr="\documentclass{article}&#10;\usepackage{amsmath}&#10;\pagestyle{empty}&#10;\begin{document}&#10;&#10;\begin{equation*}&#10;\hat{g}_{ij} = \frac{1}{ [G^{-1}]_{ij}}&#10;\end{equation*}&#10;&#10;&#10;\end{document}" title="IguanaTex Bitmap Display">
            <a:extLst>
              <a:ext uri="{FF2B5EF4-FFF2-40B4-BE49-F238E27FC236}">
                <a16:creationId xmlns:a16="http://schemas.microsoft.com/office/drawing/2014/main" id="{5636EEB3-01D8-3B32-7EAB-3889EBBFF616}"/>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7545" y="4282150"/>
            <a:ext cx="2042142" cy="825000"/>
          </a:xfrm>
          <a:prstGeom prst="rect">
            <a:avLst/>
          </a:prstGeom>
        </p:spPr>
      </p:pic>
      <p:sp>
        <p:nvSpPr>
          <p:cNvPr id="34" name="TextBox 33">
            <a:extLst>
              <a:ext uri="{FF2B5EF4-FFF2-40B4-BE49-F238E27FC236}">
                <a16:creationId xmlns:a16="http://schemas.microsoft.com/office/drawing/2014/main" id="{7E329F8C-B82D-ADCA-6788-3B685C38C4EE}"/>
              </a:ext>
            </a:extLst>
          </p:cNvPr>
          <p:cNvSpPr txBox="1"/>
          <p:nvPr/>
        </p:nvSpPr>
        <p:spPr>
          <a:xfrm>
            <a:off x="6498327" y="3711660"/>
            <a:ext cx="2734628"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With:</a:t>
            </a:r>
          </a:p>
        </p:txBody>
      </p:sp>
      <p:pic>
        <p:nvPicPr>
          <p:cNvPr id="36" name="Picture 35" descr="\documentclass{article}&#10;\usepackage{amsmath}&#10;\pagestyle{empty}&#10;\begin{document}&#10;&#10;\begin{equation*}&#10;\lambda_{ij} := \frac{g_{ij}}{\hat{g}_{ij}} = [G]_{ij}[G^{-1}]_{ji}&#10;\end{equation*}&#10;&#10;&#10;\end{document}" title="IguanaTex Bitmap Display">
            <a:extLst>
              <a:ext uri="{FF2B5EF4-FFF2-40B4-BE49-F238E27FC236}">
                <a16:creationId xmlns:a16="http://schemas.microsoft.com/office/drawing/2014/main" id="{C7F836FA-9A33-E803-5331-F07581227CF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470390" y="5283966"/>
            <a:ext cx="3799285" cy="745714"/>
          </a:xfrm>
          <a:prstGeom prst="rect">
            <a:avLst/>
          </a:prstGeom>
        </p:spPr>
      </p:pic>
    </p:spTree>
    <p:extLst>
      <p:ext uri="{BB962C8B-B14F-4D97-AF65-F5344CB8AC3E}">
        <p14:creationId xmlns:p14="http://schemas.microsoft.com/office/powerpoint/2010/main" val="18636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6" grpId="0"/>
      <p:bldP spid="25"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7C73-C274-2296-2985-550EB7D59BE3}"/>
              </a:ext>
            </a:extLst>
          </p:cNvPr>
          <p:cNvSpPr>
            <a:spLocks noGrp="1"/>
          </p:cNvSpPr>
          <p:nvPr>
            <p:ph type="title"/>
          </p:nvPr>
        </p:nvSpPr>
        <p:spPr>
          <a:xfrm>
            <a:off x="77874" y="129272"/>
            <a:ext cx="12441623" cy="607284"/>
          </a:xfrm>
        </p:spPr>
        <p:txBody>
          <a:bodyPr/>
          <a:lstStyle/>
          <a:p>
            <a:r>
              <a:rPr lang="en-GB" dirty="0"/>
              <a:t>Decoupled control: Relative Gain Array (2)</a:t>
            </a:r>
          </a:p>
        </p:txBody>
      </p:sp>
      <p:sp>
        <p:nvSpPr>
          <p:cNvPr id="4" name="Slide Number Placeholder 3">
            <a:extLst>
              <a:ext uri="{FF2B5EF4-FFF2-40B4-BE49-F238E27FC236}">
                <a16:creationId xmlns:a16="http://schemas.microsoft.com/office/drawing/2014/main" id="{8EEA0578-1A8E-0DA8-2EDE-0CE760067AAF}"/>
              </a:ext>
            </a:extLst>
          </p:cNvPr>
          <p:cNvSpPr>
            <a:spLocks noGrp="1"/>
          </p:cNvSpPr>
          <p:nvPr>
            <p:ph type="sldNum" sz="quarter" idx="12"/>
          </p:nvPr>
        </p:nvSpPr>
        <p:spPr/>
        <p:txBody>
          <a:bodyPr/>
          <a:lstStyle/>
          <a:p>
            <a:fld id="{7AE184E0-0BD4-4705-A12B-9B71DDE63301}" type="slidenum">
              <a:rPr lang="en-GB" noProof="0" smtClean="0"/>
              <a:t>69</a:t>
            </a:fld>
            <a:endParaRPr lang="en-GB" noProof="0" dirty="0"/>
          </a:p>
        </p:txBody>
      </p:sp>
      <p:pic>
        <p:nvPicPr>
          <p:cNvPr id="11" name="Picture 10" descr="\documentclass{article}&#10;\usepackage{amsmath}&#10;\pagestyle{empty}&#10;\begin{document}&#10;&#10;\begin{equation*}&#10;g_{ij} = \frac{\Delta y_i}{\Delta u_j}\bigg|_{u_k=cst, k \neq j}&#10;\end{equation*}&#10;&#10;&#10;\end{document}" title="IguanaTex Bitmap Display">
            <a:extLst>
              <a:ext uri="{FF2B5EF4-FFF2-40B4-BE49-F238E27FC236}">
                <a16:creationId xmlns:a16="http://schemas.microsoft.com/office/drawing/2014/main" id="{9DAB1A7F-21AB-C391-77FE-566435B4225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90834" y="2294802"/>
            <a:ext cx="3225002" cy="934286"/>
          </a:xfrm>
          <a:prstGeom prst="rect">
            <a:avLst/>
          </a:prstGeom>
        </p:spPr>
      </p:pic>
      <p:pic>
        <p:nvPicPr>
          <p:cNvPr id="13" name="Picture 12" descr="\documentclass{article}&#10;\usepackage{amsmath}&#10;\pagestyle{empty}&#10;\begin{document}&#10;&#10;\begin{equation*}&#10;\hat{g}_{ij} = \frac{\Delta y_i}{\Delta u_j}\bigg|_{y_k=cst, k \neq j}&#10;\end{equation*}&#10;&#10;&#10;\end{document}" title="IguanaTex Bitmap Display">
            <a:extLst>
              <a:ext uri="{FF2B5EF4-FFF2-40B4-BE49-F238E27FC236}">
                <a16:creationId xmlns:a16="http://schemas.microsoft.com/office/drawing/2014/main" id="{9E26C7A8-52E8-1511-382E-70992DAE67C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314410" y="5024806"/>
            <a:ext cx="3201426" cy="93428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DC66BD9-10E4-37BC-3DFE-9B7D46AE50FD}"/>
                  </a:ext>
                </a:extLst>
              </p:cNvPr>
              <p:cNvSpPr txBox="1"/>
              <p:nvPr/>
            </p:nvSpPr>
            <p:spPr>
              <a:xfrm>
                <a:off x="743510" y="990756"/>
                <a:ext cx="8964165" cy="1124603"/>
              </a:xfrm>
              <a:prstGeom prst="rect">
                <a:avLst/>
              </a:prstGeom>
              <a:noFill/>
            </p:spPr>
            <p:txBody>
              <a:bodyPr wrap="square" rtlCol="0">
                <a:spAutoFit/>
              </a:bodyPr>
              <a:lstStyle/>
              <a:p>
                <a:pPr marL="401822" indent="-401822">
                  <a:lnSpc>
                    <a:spcPct val="120000"/>
                  </a:lnSpc>
                  <a:buFont typeface="Arial" panose="020B0604020202020204" pitchFamily="34" charset="0"/>
                  <a:buChar char="•"/>
                </a:pPr>
                <a:r>
                  <a:rPr lang="en-GB" sz="2812" dirty="0"/>
                  <a:t>Apply a step input </a:t>
                </a:r>
                <a14:m>
                  <m:oMath xmlns:m="http://schemas.openxmlformats.org/officeDocument/2006/math">
                    <m:r>
                      <a:rPr lang="en-GB" sz="2812" i="1">
                        <a:latin typeface="Cambria Math" panose="02040503050406030204" pitchFamily="18" charset="0"/>
                        <a:ea typeface="Cambria Math" panose="02040503050406030204" pitchFamily="18" charset="0"/>
                      </a:rPr>
                      <m:t>∆</m:t>
                    </m:r>
                    <m:sSub>
                      <m:sSubPr>
                        <m:ctrlPr>
                          <a:rPr lang="en-GB" sz="2812" i="1">
                            <a:latin typeface="Cambria Math" panose="02040503050406030204" pitchFamily="18" charset="0"/>
                            <a:ea typeface="Cambria Math" panose="02040503050406030204" pitchFamily="18" charset="0"/>
                          </a:rPr>
                        </m:ctrlPr>
                      </m:sSubPr>
                      <m:e>
                        <m:r>
                          <a:rPr lang="en-GB" sz="2812" i="1">
                            <a:latin typeface="Cambria Math" panose="02040503050406030204" pitchFamily="18" charset="0"/>
                            <a:ea typeface="Cambria Math" panose="02040503050406030204" pitchFamily="18" charset="0"/>
                          </a:rPr>
                          <m:t>𝑢</m:t>
                        </m:r>
                      </m:e>
                      <m:sub>
                        <m:r>
                          <a:rPr lang="en-GB" sz="2812" i="1">
                            <a:latin typeface="Cambria Math" panose="02040503050406030204" pitchFamily="18" charset="0"/>
                            <a:ea typeface="Cambria Math" panose="02040503050406030204" pitchFamily="18" charset="0"/>
                          </a:rPr>
                          <m:t>𝑗</m:t>
                        </m:r>
                        <m:r>
                          <a:rPr lang="en-GB" sz="2812" i="1">
                            <a:latin typeface="Cambria Math" panose="02040503050406030204" pitchFamily="18" charset="0"/>
                            <a:ea typeface="Cambria Math" panose="02040503050406030204" pitchFamily="18" charset="0"/>
                          </a:rPr>
                          <m:t> </m:t>
                        </m:r>
                      </m:sub>
                    </m:sSub>
                  </m:oMath>
                </a14:m>
                <a:r>
                  <a:rPr lang="en-GB" sz="2812" dirty="0"/>
                  <a:t>keeping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𝑘</m:t>
                        </m:r>
                      </m:sub>
                    </m:sSub>
                  </m:oMath>
                </a14:m>
                <a:r>
                  <a:rPr lang="en-GB" sz="2812" dirty="0"/>
                  <a:t>constant (</a:t>
                </a:r>
                <a14:m>
                  <m:oMath xmlns:m="http://schemas.openxmlformats.org/officeDocument/2006/math">
                    <m:r>
                      <m:rPr>
                        <m:sty m:val="p"/>
                      </m:rPr>
                      <a:rPr lang="en-GB" sz="2812">
                        <a:latin typeface="Cambria Math" panose="02040503050406030204" pitchFamily="18" charset="0"/>
                        <a:ea typeface="Cambria Math" panose="02040503050406030204" pitchFamily="18" charset="0"/>
                      </a:rPr>
                      <m:t>k</m:t>
                    </m:r>
                    <m:r>
                      <a:rPr lang="en-GB" sz="2812" i="1">
                        <a:latin typeface="Cambria Math" panose="02040503050406030204" pitchFamily="18" charset="0"/>
                        <a:ea typeface="Cambria Math" panose="02040503050406030204" pitchFamily="18" charset="0"/>
                      </a:rPr>
                      <m:t>≠</m:t>
                    </m:r>
                    <m:r>
                      <a:rPr lang="en-GB" sz="2812" i="1">
                        <a:latin typeface="Cambria Math" panose="02040503050406030204" pitchFamily="18" charset="0"/>
                        <a:ea typeface="Cambria Math" panose="02040503050406030204" pitchFamily="18" charset="0"/>
                      </a:rPr>
                      <m:t>𝑗</m:t>
                    </m:r>
                  </m:oMath>
                </a14:m>
                <a:r>
                  <a:rPr lang="en-GB" sz="2812" dirty="0"/>
                  <a:t>) and measure the output change </a:t>
                </a:r>
                <a14:m>
                  <m:oMath xmlns:m="http://schemas.openxmlformats.org/officeDocument/2006/math">
                    <m:r>
                      <a:rPr lang="en-GB" sz="2812" i="1">
                        <a:latin typeface="Cambria Math" panose="02040503050406030204" pitchFamily="18" charset="0"/>
                        <a:ea typeface="Cambria Math" panose="02040503050406030204" pitchFamily="18" charset="0"/>
                      </a:rPr>
                      <m:t>∆</m:t>
                    </m:r>
                    <m:sSub>
                      <m:sSubPr>
                        <m:ctrlPr>
                          <a:rPr lang="en-GB" sz="2812" i="1">
                            <a:latin typeface="Cambria Math" panose="02040503050406030204" pitchFamily="18" charset="0"/>
                            <a:ea typeface="Cambria Math" panose="02040503050406030204" pitchFamily="18" charset="0"/>
                          </a:rPr>
                        </m:ctrlPr>
                      </m:sSubPr>
                      <m:e>
                        <m:r>
                          <a:rPr lang="en-GB" sz="2812" i="1">
                            <a:latin typeface="Cambria Math" panose="02040503050406030204" pitchFamily="18" charset="0"/>
                            <a:ea typeface="Cambria Math" panose="02040503050406030204" pitchFamily="18" charset="0"/>
                          </a:rPr>
                          <m:t>𝑦</m:t>
                        </m:r>
                      </m:e>
                      <m:sub>
                        <m:r>
                          <a:rPr lang="en-GB" sz="2812" i="1">
                            <a:latin typeface="Cambria Math" panose="02040503050406030204" pitchFamily="18" charset="0"/>
                            <a:ea typeface="Cambria Math" panose="02040503050406030204" pitchFamily="18" charset="0"/>
                          </a:rPr>
                          <m:t>𝑖</m:t>
                        </m:r>
                        <m:r>
                          <a:rPr lang="en-GB" sz="2812" i="1">
                            <a:latin typeface="Cambria Math" panose="02040503050406030204" pitchFamily="18" charset="0"/>
                            <a:ea typeface="Cambria Math" panose="02040503050406030204" pitchFamily="18" charset="0"/>
                          </a:rPr>
                          <m:t> </m:t>
                        </m:r>
                      </m:sub>
                    </m:sSub>
                  </m:oMath>
                </a14:m>
                <a:endParaRPr lang="en-GB" sz="2812" dirty="0"/>
              </a:p>
            </p:txBody>
          </p:sp>
        </mc:Choice>
        <mc:Fallback>
          <p:sp>
            <p:nvSpPr>
              <p:cNvPr id="9" name="TextBox 8">
                <a:extLst>
                  <a:ext uri="{FF2B5EF4-FFF2-40B4-BE49-F238E27FC236}">
                    <a16:creationId xmlns:a16="http://schemas.microsoft.com/office/drawing/2014/main" id="{9DC66BD9-10E4-37BC-3DFE-9B7D46AE50FD}"/>
                  </a:ext>
                </a:extLst>
              </p:cNvPr>
              <p:cNvSpPr txBox="1">
                <a:spLocks noRot="1" noChangeAspect="1" noMove="1" noResize="1" noEditPoints="1" noAdjustHandles="1" noChangeArrowheads="1" noChangeShapeType="1" noTextEdit="1"/>
              </p:cNvSpPr>
              <p:nvPr/>
            </p:nvSpPr>
            <p:spPr>
              <a:xfrm>
                <a:off x="743510" y="990756"/>
                <a:ext cx="8964165" cy="1124603"/>
              </a:xfrm>
              <a:prstGeom prst="rect">
                <a:avLst/>
              </a:prstGeom>
              <a:blipFill>
                <a:blip r:embed="rId6"/>
                <a:stretch>
                  <a:fillRect l="-1293" t="-543" b="-1467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B9A2A02-AB73-5AC4-F61C-2AC45DE771B0}"/>
                  </a:ext>
                </a:extLst>
              </p:cNvPr>
              <p:cNvSpPr txBox="1"/>
              <p:nvPr/>
            </p:nvSpPr>
            <p:spPr>
              <a:xfrm>
                <a:off x="743510" y="3263028"/>
                <a:ext cx="8964165" cy="1643912"/>
              </a:xfrm>
              <a:prstGeom prst="rect">
                <a:avLst/>
              </a:prstGeom>
              <a:noFill/>
            </p:spPr>
            <p:txBody>
              <a:bodyPr wrap="square" rtlCol="0">
                <a:spAutoFit/>
              </a:bodyPr>
              <a:lstStyle/>
              <a:p>
                <a:pPr marL="401822" indent="-401822">
                  <a:lnSpc>
                    <a:spcPct val="120000"/>
                  </a:lnSpc>
                  <a:buFont typeface="Arial" panose="020B0604020202020204" pitchFamily="34" charset="0"/>
                  <a:buChar char="•"/>
                </a:pPr>
                <a:r>
                  <a:rPr lang="en-GB" sz="2812" dirty="0"/>
                  <a:t>Apply a step input </a:t>
                </a:r>
                <a14:m>
                  <m:oMath xmlns:m="http://schemas.openxmlformats.org/officeDocument/2006/math">
                    <m:r>
                      <a:rPr lang="en-GB" sz="2812" i="1">
                        <a:latin typeface="Cambria Math" panose="02040503050406030204" pitchFamily="18" charset="0"/>
                        <a:ea typeface="Cambria Math" panose="02040503050406030204" pitchFamily="18" charset="0"/>
                      </a:rPr>
                      <m:t>∆</m:t>
                    </m:r>
                    <m:sSub>
                      <m:sSubPr>
                        <m:ctrlPr>
                          <a:rPr lang="en-GB" sz="2812" i="1">
                            <a:latin typeface="Cambria Math" panose="02040503050406030204" pitchFamily="18" charset="0"/>
                            <a:ea typeface="Cambria Math" panose="02040503050406030204" pitchFamily="18" charset="0"/>
                          </a:rPr>
                        </m:ctrlPr>
                      </m:sSubPr>
                      <m:e>
                        <m:r>
                          <a:rPr lang="en-GB" sz="2812" i="1">
                            <a:latin typeface="Cambria Math" panose="02040503050406030204" pitchFamily="18" charset="0"/>
                            <a:ea typeface="Cambria Math" panose="02040503050406030204" pitchFamily="18" charset="0"/>
                          </a:rPr>
                          <m:t>𝑢</m:t>
                        </m:r>
                      </m:e>
                      <m:sub>
                        <m:r>
                          <a:rPr lang="en-GB" sz="2812" i="1">
                            <a:latin typeface="Cambria Math" panose="02040503050406030204" pitchFamily="18" charset="0"/>
                            <a:ea typeface="Cambria Math" panose="02040503050406030204" pitchFamily="18" charset="0"/>
                          </a:rPr>
                          <m:t>𝑗</m:t>
                        </m:r>
                        <m:r>
                          <a:rPr lang="en-GB" sz="2812" i="1">
                            <a:latin typeface="Cambria Math" panose="02040503050406030204" pitchFamily="18" charset="0"/>
                            <a:ea typeface="Cambria Math" panose="02040503050406030204" pitchFamily="18" charset="0"/>
                          </a:rPr>
                          <m:t> </m:t>
                        </m:r>
                      </m:sub>
                    </m:sSub>
                  </m:oMath>
                </a14:m>
                <a:r>
                  <a:rPr lang="en-GB" sz="2812" dirty="0"/>
                  <a:t>keeping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𝑦</m:t>
                        </m:r>
                      </m:e>
                      <m:sub>
                        <m:r>
                          <a:rPr lang="en-GB" sz="2812" i="1">
                            <a:latin typeface="Cambria Math" panose="02040503050406030204" pitchFamily="18" charset="0"/>
                          </a:rPr>
                          <m:t>𝑘</m:t>
                        </m:r>
                      </m:sub>
                    </m:sSub>
                  </m:oMath>
                </a14:m>
                <a:r>
                  <a:rPr lang="en-GB" sz="2812" dirty="0"/>
                  <a:t>constant (</a:t>
                </a:r>
                <a14:m>
                  <m:oMath xmlns:m="http://schemas.openxmlformats.org/officeDocument/2006/math">
                    <m:r>
                      <m:rPr>
                        <m:sty m:val="p"/>
                      </m:rPr>
                      <a:rPr lang="en-GB" sz="2812">
                        <a:latin typeface="Cambria Math" panose="02040503050406030204" pitchFamily="18" charset="0"/>
                        <a:ea typeface="Cambria Math" panose="02040503050406030204" pitchFamily="18" charset="0"/>
                      </a:rPr>
                      <m:t>k</m:t>
                    </m:r>
                    <m:r>
                      <a:rPr lang="en-GB" sz="2812" i="1">
                        <a:latin typeface="Cambria Math" panose="02040503050406030204" pitchFamily="18" charset="0"/>
                        <a:ea typeface="Cambria Math" panose="02040503050406030204" pitchFamily="18" charset="0"/>
                      </a:rPr>
                      <m:t>≠</m:t>
                    </m:r>
                    <m:r>
                      <a:rPr lang="en-GB" sz="2812" i="1">
                        <a:latin typeface="Cambria Math" panose="02040503050406030204" pitchFamily="18" charset="0"/>
                        <a:ea typeface="Cambria Math" panose="02040503050406030204" pitchFamily="18" charset="0"/>
                      </a:rPr>
                      <m:t>𝑗</m:t>
                    </m:r>
                  </m:oMath>
                </a14:m>
                <a:r>
                  <a:rPr lang="en-GB" sz="2812" dirty="0"/>
                  <a:t>) (i.e. keeping all other loops closed and measure the output change </a:t>
                </a:r>
                <a14:m>
                  <m:oMath xmlns:m="http://schemas.openxmlformats.org/officeDocument/2006/math">
                    <m:r>
                      <a:rPr lang="en-GB" sz="2812" i="1">
                        <a:latin typeface="Cambria Math" panose="02040503050406030204" pitchFamily="18" charset="0"/>
                        <a:ea typeface="Cambria Math" panose="02040503050406030204" pitchFamily="18" charset="0"/>
                      </a:rPr>
                      <m:t>∆</m:t>
                    </m:r>
                    <m:sSub>
                      <m:sSubPr>
                        <m:ctrlPr>
                          <a:rPr lang="en-GB" sz="2812" i="1">
                            <a:latin typeface="Cambria Math" panose="02040503050406030204" pitchFamily="18" charset="0"/>
                            <a:ea typeface="Cambria Math" panose="02040503050406030204" pitchFamily="18" charset="0"/>
                          </a:rPr>
                        </m:ctrlPr>
                      </m:sSubPr>
                      <m:e>
                        <m:r>
                          <a:rPr lang="en-GB" sz="2812" i="1">
                            <a:latin typeface="Cambria Math" panose="02040503050406030204" pitchFamily="18" charset="0"/>
                            <a:ea typeface="Cambria Math" panose="02040503050406030204" pitchFamily="18" charset="0"/>
                          </a:rPr>
                          <m:t>𝑦</m:t>
                        </m:r>
                      </m:e>
                      <m:sub>
                        <m:r>
                          <a:rPr lang="en-GB" sz="2812" i="1">
                            <a:latin typeface="Cambria Math" panose="02040503050406030204" pitchFamily="18" charset="0"/>
                            <a:ea typeface="Cambria Math" panose="02040503050406030204" pitchFamily="18" charset="0"/>
                          </a:rPr>
                          <m:t>𝑖</m:t>
                        </m:r>
                        <m:r>
                          <a:rPr lang="en-GB" sz="2812" i="1">
                            <a:latin typeface="Cambria Math" panose="02040503050406030204" pitchFamily="18" charset="0"/>
                            <a:ea typeface="Cambria Math" panose="02040503050406030204" pitchFamily="18" charset="0"/>
                          </a:rPr>
                          <m:t> </m:t>
                        </m:r>
                      </m:sub>
                    </m:sSub>
                  </m:oMath>
                </a14:m>
                <a:endParaRPr lang="en-GB" sz="2812" dirty="0"/>
              </a:p>
            </p:txBody>
          </p:sp>
        </mc:Choice>
        <mc:Fallback>
          <p:sp>
            <p:nvSpPr>
              <p:cNvPr id="14" name="TextBox 13">
                <a:extLst>
                  <a:ext uri="{FF2B5EF4-FFF2-40B4-BE49-F238E27FC236}">
                    <a16:creationId xmlns:a16="http://schemas.microsoft.com/office/drawing/2014/main" id="{EB9A2A02-AB73-5AC4-F61C-2AC45DE771B0}"/>
                  </a:ext>
                </a:extLst>
              </p:cNvPr>
              <p:cNvSpPr txBox="1">
                <a:spLocks noRot="1" noChangeAspect="1" noMove="1" noResize="1" noEditPoints="1" noAdjustHandles="1" noChangeArrowheads="1" noChangeShapeType="1" noTextEdit="1"/>
              </p:cNvSpPr>
              <p:nvPr/>
            </p:nvSpPr>
            <p:spPr>
              <a:xfrm>
                <a:off x="743510" y="3263028"/>
                <a:ext cx="8964165" cy="1643912"/>
              </a:xfrm>
              <a:prstGeom prst="rect">
                <a:avLst/>
              </a:prstGeom>
              <a:blipFill>
                <a:blip r:embed="rId7"/>
                <a:stretch>
                  <a:fillRect l="-1293" r="-340" b="-10000"/>
                </a:stretch>
              </a:blipFill>
            </p:spPr>
            <p:txBody>
              <a:bodyPr/>
              <a:lstStyle/>
              <a:p>
                <a:r>
                  <a:rPr lang="en-GB">
                    <a:noFill/>
                  </a:rPr>
                  <a:t> </a:t>
                </a:r>
              </a:p>
            </p:txBody>
          </p:sp>
        </mc:Fallback>
      </mc:AlternateContent>
    </p:spTree>
    <p:extLst>
      <p:ext uri="{BB962C8B-B14F-4D97-AF65-F5344CB8AC3E}">
        <p14:creationId xmlns:p14="http://schemas.microsoft.com/office/powerpoint/2010/main" val="31984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2AFB837-C8B1-21D9-7444-79C9CCB5DB45}"/>
              </a:ext>
            </a:extLst>
          </p:cNvPr>
          <p:cNvSpPr>
            <a:spLocks noGrp="1"/>
          </p:cNvSpPr>
          <p:nvPr>
            <p:ph type="sldNum" sz="quarter" idx="12"/>
          </p:nvPr>
        </p:nvSpPr>
        <p:spPr>
          <a:xfrm>
            <a:off x="10963275" y="6292850"/>
            <a:ext cx="647700" cy="365125"/>
          </a:xfrm>
        </p:spPr>
        <p:txBody>
          <a:bodyPr/>
          <a:lstStyle/>
          <a:p>
            <a:r>
              <a:rPr lang="nl-BE" noProof="0"/>
              <a:t>4</a:t>
            </a:r>
          </a:p>
        </p:txBody>
      </p:sp>
      <p:sp>
        <p:nvSpPr>
          <p:cNvPr id="3" name="Titel 2">
            <a:extLst>
              <a:ext uri="{FF2B5EF4-FFF2-40B4-BE49-F238E27FC236}">
                <a16:creationId xmlns:a16="http://schemas.microsoft.com/office/drawing/2014/main" id="{FABF8D70-EB5D-7342-CC99-4FF955EFB104}"/>
              </a:ext>
            </a:extLst>
          </p:cNvPr>
          <p:cNvSpPr>
            <a:spLocks noGrp="1"/>
          </p:cNvSpPr>
          <p:nvPr>
            <p:ph type="title"/>
          </p:nvPr>
        </p:nvSpPr>
        <p:spPr/>
        <p:txBody>
          <a:bodyPr/>
          <a:lstStyle/>
          <a:p>
            <a:r>
              <a:rPr lang="en-GB"/>
              <a:t>Feedback and control </a:t>
            </a:r>
            <a:r>
              <a:rPr lang="en-GB" err="1"/>
              <a:t>algoritmh</a:t>
            </a:r>
            <a:endParaRPr lang="LID4096"/>
          </a:p>
        </p:txBody>
      </p:sp>
      <p:pic>
        <p:nvPicPr>
          <p:cNvPr id="7" name="Afbeelding 6">
            <a:extLst>
              <a:ext uri="{FF2B5EF4-FFF2-40B4-BE49-F238E27FC236}">
                <a16:creationId xmlns:a16="http://schemas.microsoft.com/office/drawing/2014/main" id="{8EAF46CA-19E6-E5EB-1B19-ED260F7C5A88}"/>
              </a:ext>
            </a:extLst>
          </p:cNvPr>
          <p:cNvPicPr>
            <a:picLocks noChangeAspect="1"/>
          </p:cNvPicPr>
          <p:nvPr/>
        </p:nvPicPr>
        <p:blipFill rotWithShape="1">
          <a:blip r:embed="rId3"/>
          <a:srcRect t="9417"/>
          <a:stretch/>
        </p:blipFill>
        <p:spPr>
          <a:xfrm>
            <a:off x="1847528" y="1052736"/>
            <a:ext cx="8163976" cy="2736304"/>
          </a:xfrm>
          <a:prstGeom prst="rect">
            <a:avLst/>
          </a:prstGeom>
        </p:spPr>
      </p:pic>
      <p:sp>
        <p:nvSpPr>
          <p:cNvPr id="18" name="Tekstvak 17">
            <a:extLst>
              <a:ext uri="{FF2B5EF4-FFF2-40B4-BE49-F238E27FC236}">
                <a16:creationId xmlns:a16="http://schemas.microsoft.com/office/drawing/2014/main" id="{E4F66FCE-858F-55E6-BF8A-FE29EB182FED}"/>
              </a:ext>
            </a:extLst>
          </p:cNvPr>
          <p:cNvSpPr txBox="1"/>
          <p:nvPr/>
        </p:nvSpPr>
        <p:spPr>
          <a:xfrm>
            <a:off x="896319" y="4038053"/>
            <a:ext cx="10689145" cy="511615"/>
          </a:xfrm>
          <a:prstGeom prst="rect">
            <a:avLst/>
          </a:prstGeom>
          <a:noFill/>
        </p:spPr>
        <p:txBody>
          <a:bodyPr wrap="none" rtlCol="0">
            <a:spAutoFit/>
          </a:bodyPr>
          <a:lstStyle/>
          <a:p>
            <a:pPr marL="342900" indent="-342900" algn="l">
              <a:lnSpc>
                <a:spcPct val="120000"/>
              </a:lnSpc>
              <a:buFont typeface="Arial" panose="020B0604020202020204" pitchFamily="34" charset="0"/>
              <a:buChar char="•"/>
            </a:pPr>
            <a:r>
              <a:rPr lang="en-GB" sz="2500"/>
              <a:t>Sensor dynamics: Usually much faster than process (e.g. thermocouple)</a:t>
            </a:r>
            <a:endParaRPr lang="LID4096" sz="2500"/>
          </a:p>
        </p:txBody>
      </p:sp>
      <p:sp>
        <p:nvSpPr>
          <p:cNvPr id="21" name="Tekstvak 20">
            <a:extLst>
              <a:ext uri="{FF2B5EF4-FFF2-40B4-BE49-F238E27FC236}">
                <a16:creationId xmlns:a16="http://schemas.microsoft.com/office/drawing/2014/main" id="{5BCAEB3F-06BB-3A44-905C-871F00D6454C}"/>
              </a:ext>
            </a:extLst>
          </p:cNvPr>
          <p:cNvSpPr txBox="1"/>
          <p:nvPr/>
        </p:nvSpPr>
        <p:spPr>
          <a:xfrm>
            <a:off x="858272" y="4477195"/>
            <a:ext cx="10437409" cy="1434945"/>
          </a:xfrm>
          <a:prstGeom prst="rect">
            <a:avLst/>
          </a:prstGeom>
          <a:noFill/>
        </p:spPr>
        <p:txBody>
          <a:bodyPr wrap="none" rtlCol="0">
            <a:spAutoFit/>
          </a:bodyPr>
          <a:lstStyle/>
          <a:p>
            <a:pPr marL="342900" indent="-342900" algn="l">
              <a:lnSpc>
                <a:spcPct val="120000"/>
              </a:lnSpc>
              <a:buFont typeface="Arial" panose="020B0604020202020204" pitchFamily="34" charset="0"/>
              <a:buChar char="•"/>
            </a:pPr>
            <a:r>
              <a:rPr lang="en-GB" sz="2500"/>
              <a:t>Control algorithm: Algorithm to modify input based on measured value</a:t>
            </a:r>
            <a:br>
              <a:rPr lang="en-GB" sz="2500"/>
            </a:br>
            <a:r>
              <a:rPr lang="en-GB" sz="2500"/>
              <a:t>and option setpoint</a:t>
            </a:r>
          </a:p>
          <a:p>
            <a:pPr marL="342900" indent="-342900" algn="l">
              <a:lnSpc>
                <a:spcPct val="120000"/>
              </a:lnSpc>
              <a:buFont typeface="Arial" panose="020B0604020202020204" pitchFamily="34" charset="0"/>
              <a:buChar char="•"/>
            </a:pPr>
            <a:r>
              <a:rPr lang="en-GB" sz="2500"/>
              <a:t>Optimize speed, energy cost, stabilize, tracking (error=0)</a:t>
            </a:r>
          </a:p>
        </p:txBody>
      </p:sp>
      <p:sp>
        <p:nvSpPr>
          <p:cNvPr id="2" name="Tekstvak 1">
            <a:extLst>
              <a:ext uri="{FF2B5EF4-FFF2-40B4-BE49-F238E27FC236}">
                <a16:creationId xmlns:a16="http://schemas.microsoft.com/office/drawing/2014/main" id="{B13EF823-82C4-77D1-BDA2-912F14348831}"/>
              </a:ext>
            </a:extLst>
          </p:cNvPr>
          <p:cNvSpPr txBox="1"/>
          <p:nvPr/>
        </p:nvSpPr>
        <p:spPr>
          <a:xfrm>
            <a:off x="6328615" y="1786659"/>
            <a:ext cx="1424735" cy="511615"/>
          </a:xfrm>
          <a:prstGeom prst="rect">
            <a:avLst/>
          </a:prstGeom>
          <a:solidFill>
            <a:schemeClr val="bg1"/>
          </a:solidFill>
        </p:spPr>
        <p:txBody>
          <a:bodyPr wrap="square" rtlCol="0">
            <a:spAutoFit/>
          </a:bodyPr>
          <a:lstStyle/>
          <a:p>
            <a:pPr algn="l">
              <a:lnSpc>
                <a:spcPct val="120000"/>
              </a:lnSpc>
            </a:pPr>
            <a:r>
              <a:rPr lang="en-GB" sz="2500"/>
              <a:t>Process</a:t>
            </a:r>
            <a:endParaRPr lang="LID4096" sz="2500"/>
          </a:p>
        </p:txBody>
      </p:sp>
      <p:sp>
        <p:nvSpPr>
          <p:cNvPr id="5" name="Tekstvak 4">
            <a:extLst>
              <a:ext uri="{FF2B5EF4-FFF2-40B4-BE49-F238E27FC236}">
                <a16:creationId xmlns:a16="http://schemas.microsoft.com/office/drawing/2014/main" id="{F6DE41DF-074A-8658-49D7-D6417CFCA0AB}"/>
              </a:ext>
            </a:extLst>
          </p:cNvPr>
          <p:cNvSpPr txBox="1"/>
          <p:nvPr/>
        </p:nvSpPr>
        <p:spPr>
          <a:xfrm>
            <a:off x="3534615" y="1797352"/>
            <a:ext cx="1316785" cy="427746"/>
          </a:xfrm>
          <a:prstGeom prst="rect">
            <a:avLst/>
          </a:prstGeom>
          <a:solidFill>
            <a:schemeClr val="bg1"/>
          </a:solidFill>
        </p:spPr>
        <p:txBody>
          <a:bodyPr wrap="square" rtlCol="0">
            <a:spAutoFit/>
          </a:bodyPr>
          <a:lstStyle/>
          <a:p>
            <a:pPr algn="l">
              <a:lnSpc>
                <a:spcPct val="120000"/>
              </a:lnSpc>
            </a:pPr>
            <a:r>
              <a:rPr lang="en-GB" sz="2000"/>
              <a:t>Controller</a:t>
            </a:r>
            <a:endParaRPr lang="LID4096" sz="2000"/>
          </a:p>
        </p:txBody>
      </p:sp>
      <p:sp>
        <p:nvSpPr>
          <p:cNvPr id="6" name="Tekstvak 5">
            <a:extLst>
              <a:ext uri="{FF2B5EF4-FFF2-40B4-BE49-F238E27FC236}">
                <a16:creationId xmlns:a16="http://schemas.microsoft.com/office/drawing/2014/main" id="{C81BAF47-5C67-74C7-B474-DB6FDF4F1885}"/>
              </a:ext>
            </a:extLst>
          </p:cNvPr>
          <p:cNvSpPr txBox="1"/>
          <p:nvPr/>
        </p:nvSpPr>
        <p:spPr>
          <a:xfrm>
            <a:off x="5134815" y="3111802"/>
            <a:ext cx="1316785" cy="427746"/>
          </a:xfrm>
          <a:prstGeom prst="rect">
            <a:avLst/>
          </a:prstGeom>
          <a:solidFill>
            <a:schemeClr val="bg1"/>
          </a:solidFill>
        </p:spPr>
        <p:txBody>
          <a:bodyPr wrap="square" rtlCol="0">
            <a:spAutoFit/>
          </a:bodyPr>
          <a:lstStyle/>
          <a:p>
            <a:pPr algn="l">
              <a:lnSpc>
                <a:spcPct val="120000"/>
              </a:lnSpc>
            </a:pPr>
            <a:r>
              <a:rPr lang="en-GB" sz="2000"/>
              <a:t>Sensor</a:t>
            </a:r>
            <a:endParaRPr lang="LID4096" sz="2000"/>
          </a:p>
        </p:txBody>
      </p:sp>
      <p:sp>
        <p:nvSpPr>
          <p:cNvPr id="8" name="Ovaal 7">
            <a:extLst>
              <a:ext uri="{FF2B5EF4-FFF2-40B4-BE49-F238E27FC236}">
                <a16:creationId xmlns:a16="http://schemas.microsoft.com/office/drawing/2014/main" id="{ADE9EFAD-018F-308D-F04F-016EBFA85C3A}"/>
              </a:ext>
            </a:extLst>
          </p:cNvPr>
          <p:cNvSpPr/>
          <p:nvPr/>
        </p:nvSpPr>
        <p:spPr>
          <a:xfrm>
            <a:off x="2959100" y="1606550"/>
            <a:ext cx="450850" cy="618548"/>
          </a:xfrm>
          <a:prstGeom prst="ellipse">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LID4096">
              <a:solidFill>
                <a:schemeClr val="tx1"/>
              </a:solidFill>
            </a:endParaRPr>
          </a:p>
        </p:txBody>
      </p:sp>
      <p:cxnSp>
        <p:nvCxnSpPr>
          <p:cNvPr id="10" name="Rechte verbindingslijn met pijl 9">
            <a:extLst>
              <a:ext uri="{FF2B5EF4-FFF2-40B4-BE49-F238E27FC236}">
                <a16:creationId xmlns:a16="http://schemas.microsoft.com/office/drawing/2014/main" id="{06780CE5-1A3A-0107-D7DD-780205180F13}"/>
              </a:ext>
            </a:extLst>
          </p:cNvPr>
          <p:cNvCxnSpPr>
            <a:cxnSpLocks/>
          </p:cNvCxnSpPr>
          <p:nvPr/>
        </p:nvCxnSpPr>
        <p:spPr>
          <a:xfrm flipH="1" flipV="1">
            <a:off x="3327400" y="2307629"/>
            <a:ext cx="4679950" cy="3077171"/>
          </a:xfrm>
          <a:prstGeom prst="straightConnector1">
            <a:avLst/>
          </a:prstGeom>
          <a:ln w="101600">
            <a:solidFill>
              <a:schemeClr val="tx1">
                <a:lumMod val="95000"/>
                <a:lumOff val="5000"/>
              </a:schemeClr>
            </a:solidFill>
            <a:headEnd type="none" w="lg" len="lg"/>
            <a:tailEnd type="stealth"/>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04D8E9E0-4DF1-4216-309C-A306509C21CD}"/>
              </a:ext>
            </a:extLst>
          </p:cNvPr>
          <p:cNvSpPr txBox="1"/>
          <p:nvPr/>
        </p:nvSpPr>
        <p:spPr>
          <a:xfrm>
            <a:off x="4523191" y="857005"/>
            <a:ext cx="2170771" cy="511615"/>
          </a:xfrm>
          <a:prstGeom prst="rect">
            <a:avLst/>
          </a:prstGeom>
          <a:solidFill>
            <a:schemeClr val="bg1"/>
          </a:solidFill>
        </p:spPr>
        <p:txBody>
          <a:bodyPr wrap="square" rtlCol="0">
            <a:spAutoFit/>
          </a:bodyPr>
          <a:lstStyle/>
          <a:p>
            <a:pPr algn="l">
              <a:lnSpc>
                <a:spcPct val="120000"/>
              </a:lnSpc>
            </a:pPr>
            <a:r>
              <a:rPr lang="en-GB" sz="2500"/>
              <a:t>Disturbance</a:t>
            </a:r>
            <a:endParaRPr lang="LID4096" sz="2500"/>
          </a:p>
        </p:txBody>
      </p:sp>
      <p:sp>
        <p:nvSpPr>
          <p:cNvPr id="15" name="Tekstvak 14">
            <a:extLst>
              <a:ext uri="{FF2B5EF4-FFF2-40B4-BE49-F238E27FC236}">
                <a16:creationId xmlns:a16="http://schemas.microsoft.com/office/drawing/2014/main" id="{092E7117-5968-D7A1-924D-DB6174C4293B}"/>
              </a:ext>
            </a:extLst>
          </p:cNvPr>
          <p:cNvSpPr txBox="1"/>
          <p:nvPr/>
        </p:nvSpPr>
        <p:spPr>
          <a:xfrm>
            <a:off x="7632004" y="945157"/>
            <a:ext cx="2170771" cy="511615"/>
          </a:xfrm>
          <a:prstGeom prst="rect">
            <a:avLst/>
          </a:prstGeom>
          <a:solidFill>
            <a:schemeClr val="bg1"/>
          </a:solidFill>
        </p:spPr>
        <p:txBody>
          <a:bodyPr wrap="square" rtlCol="0">
            <a:spAutoFit/>
          </a:bodyPr>
          <a:lstStyle/>
          <a:p>
            <a:pPr algn="l">
              <a:lnSpc>
                <a:spcPct val="120000"/>
              </a:lnSpc>
            </a:pPr>
            <a:r>
              <a:rPr lang="en-GB" sz="2500"/>
              <a:t>Sensor noise</a:t>
            </a:r>
            <a:endParaRPr lang="LID4096" sz="2500"/>
          </a:p>
        </p:txBody>
      </p:sp>
    </p:spTree>
    <p:extLst>
      <p:ext uri="{BB962C8B-B14F-4D97-AF65-F5344CB8AC3E}">
        <p14:creationId xmlns:p14="http://schemas.microsoft.com/office/powerpoint/2010/main" val="40527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C686-DC53-0EDD-EF7F-914A36472750}"/>
              </a:ext>
            </a:extLst>
          </p:cNvPr>
          <p:cNvSpPr>
            <a:spLocks noGrp="1"/>
          </p:cNvSpPr>
          <p:nvPr>
            <p:ph type="title"/>
          </p:nvPr>
        </p:nvSpPr>
        <p:spPr/>
        <p:txBody>
          <a:bodyPr/>
          <a:lstStyle/>
          <a:p>
            <a:r>
              <a:rPr lang="en-GB" dirty="0"/>
              <a:t>Beam Rolling: decoupling control (1)</a:t>
            </a:r>
          </a:p>
        </p:txBody>
      </p:sp>
      <p:sp>
        <p:nvSpPr>
          <p:cNvPr id="4" name="Slide Number Placeholder 3">
            <a:extLst>
              <a:ext uri="{FF2B5EF4-FFF2-40B4-BE49-F238E27FC236}">
                <a16:creationId xmlns:a16="http://schemas.microsoft.com/office/drawing/2014/main" id="{5351A271-DD34-81E9-E51F-DD8282276704}"/>
              </a:ext>
            </a:extLst>
          </p:cNvPr>
          <p:cNvSpPr>
            <a:spLocks noGrp="1"/>
          </p:cNvSpPr>
          <p:nvPr>
            <p:ph type="sldNum" sz="quarter" idx="12"/>
          </p:nvPr>
        </p:nvSpPr>
        <p:spPr/>
        <p:txBody>
          <a:bodyPr/>
          <a:lstStyle/>
          <a:p>
            <a:fld id="{7AE184E0-0BD4-4705-A12B-9B71DDE63301}" type="slidenum">
              <a:rPr lang="en-GB" noProof="0" smtClean="0"/>
              <a:t>70</a:t>
            </a:fld>
            <a:endParaRPr lang="en-GB" noProof="0" dirty="0"/>
          </a:p>
        </p:txBody>
      </p:sp>
      <p:pic>
        <p:nvPicPr>
          <p:cNvPr id="8" name="Picture 7" descr="A diagram of a machine&#10;&#10;Description automatically generated">
            <a:extLst>
              <a:ext uri="{FF2B5EF4-FFF2-40B4-BE49-F238E27FC236}">
                <a16:creationId xmlns:a16="http://schemas.microsoft.com/office/drawing/2014/main" id="{C9B5990C-772A-A992-FFE5-46D0B3210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733" y="1664473"/>
            <a:ext cx="5038904" cy="3213411"/>
          </a:xfrm>
          <a:prstGeom prst="rect">
            <a:avLst/>
          </a:prstGeom>
        </p:spPr>
      </p:pic>
      <p:sp>
        <p:nvSpPr>
          <p:cNvPr id="9" name="TextBox 8">
            <a:extLst>
              <a:ext uri="{FF2B5EF4-FFF2-40B4-BE49-F238E27FC236}">
                <a16:creationId xmlns:a16="http://schemas.microsoft.com/office/drawing/2014/main" id="{F9BF588C-BDFB-5419-9757-DE467E88FA0D}"/>
              </a:ext>
            </a:extLst>
          </p:cNvPr>
          <p:cNvSpPr txBox="1"/>
          <p:nvPr/>
        </p:nvSpPr>
        <p:spPr>
          <a:xfrm>
            <a:off x="5281032" y="1020127"/>
            <a:ext cx="5580698" cy="516808"/>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531" dirty="0"/>
              <a:t>Input-output model:</a:t>
            </a:r>
          </a:p>
        </p:txBody>
      </p:sp>
      <p:pic>
        <p:nvPicPr>
          <p:cNvPr id="11" name="Picture 10" descr="\documentclass{article}&#10;\usepackage{amsmath}&#10;\usepackage{amsfonts}&#10;\pagestyle{empty}&#10;\begin{document}&#10;&#10;\begin{equation*}&#10;y(s) = G(s)u(s), \quad G(s) \in \mathbb{R}^{4 \times 6}&#10;\end{equation*}&#10;&#10;&#10;\end{document}" title="IguanaTex Bitmap Display">
            <a:extLst>
              <a:ext uri="{FF2B5EF4-FFF2-40B4-BE49-F238E27FC236}">
                <a16:creationId xmlns:a16="http://schemas.microsoft.com/office/drawing/2014/main" id="{DB3BC67E-1850-7970-F674-BD86CA9B006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05438" y="1745175"/>
            <a:ext cx="4887857" cy="405000"/>
          </a:xfrm>
          <a:prstGeom prst="rect">
            <a:avLst/>
          </a:prstGeom>
        </p:spPr>
      </p:pic>
      <p:pic>
        <p:nvPicPr>
          <p:cNvPr id="15" name="Picture 14" descr="\documentclass{article}&#10;\usepackage{amsmath}&#10;\pagestyle{empty}&#10;\begin{document}&#10;&#10;\begin{equation*}&#10;y = &#10;\begin{bmatrix}&#10;\delta_x\\&#10;f_x\\&#10;\delta_y\\&#10;f_y&#10;\end{bmatrix}&#10;\end{equation*}&#10;&#10;&#10;\end{document}" title="IguanaTex Bitmap Display">
            <a:extLst>
              <a:ext uri="{FF2B5EF4-FFF2-40B4-BE49-F238E27FC236}">
                <a16:creationId xmlns:a16="http://schemas.microsoft.com/office/drawing/2014/main" id="{76AF5E6A-8F81-8C42-CB7D-D4F077CEBB22}"/>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01160" y="3170027"/>
            <a:ext cx="1365000" cy="1707857"/>
          </a:xfrm>
          <a:prstGeom prst="rect">
            <a:avLst/>
          </a:prstGeom>
        </p:spPr>
      </p:pic>
      <p:pic>
        <p:nvPicPr>
          <p:cNvPr id="17" name="Picture 16" descr="\documentclass{article}&#10;\usepackage{amsmath}&#10;\pagestyle{empty}&#10;\begin{document}&#10;&#10;\begin{equation*}&#10;u = &#10;\begin{bmatrix}&#10;u_x\\&#10;w_{ex}\\&#10;w_{ix}\\&#10;u_y\\&#10;w_{ey}\\&#10;w_{iy}&#10;\end{bmatrix}&#10;\end{equation*}&#10;&#10;&#10;\end{document}" title="IguanaTex Bitmap Display">
            <a:extLst>
              <a:ext uri="{FF2B5EF4-FFF2-40B4-BE49-F238E27FC236}">
                <a16:creationId xmlns:a16="http://schemas.microsoft.com/office/drawing/2014/main" id="{9986A818-988D-38F2-E4C7-6CA40EDB2E3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15759" y="2748973"/>
            <a:ext cx="1598572" cy="2560714"/>
          </a:xfrm>
          <a:prstGeom prst="rect">
            <a:avLst/>
          </a:prstGeom>
        </p:spPr>
      </p:pic>
      <p:sp>
        <p:nvSpPr>
          <p:cNvPr id="18" name="TextBox 17">
            <a:extLst>
              <a:ext uri="{FF2B5EF4-FFF2-40B4-BE49-F238E27FC236}">
                <a16:creationId xmlns:a16="http://schemas.microsoft.com/office/drawing/2014/main" id="{F1E0B513-2201-8BA8-9567-558FB49E406E}"/>
              </a:ext>
            </a:extLst>
          </p:cNvPr>
          <p:cNvSpPr txBox="1"/>
          <p:nvPr/>
        </p:nvSpPr>
        <p:spPr>
          <a:xfrm>
            <a:off x="5281033" y="2299294"/>
            <a:ext cx="3534727"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With:</a:t>
            </a:r>
          </a:p>
        </p:txBody>
      </p:sp>
      <p:sp>
        <p:nvSpPr>
          <p:cNvPr id="19" name="TextBox 18">
            <a:extLst>
              <a:ext uri="{FF2B5EF4-FFF2-40B4-BE49-F238E27FC236}">
                <a16:creationId xmlns:a16="http://schemas.microsoft.com/office/drawing/2014/main" id="{D34A05AE-41D6-02C9-40B1-46D8D0296369}"/>
              </a:ext>
            </a:extLst>
          </p:cNvPr>
          <p:cNvSpPr txBox="1"/>
          <p:nvPr/>
        </p:nvSpPr>
        <p:spPr>
          <a:xfrm>
            <a:off x="8071381" y="3753882"/>
            <a:ext cx="625793" cy="563937"/>
          </a:xfrm>
          <a:prstGeom prst="rect">
            <a:avLst/>
          </a:prstGeom>
          <a:noFill/>
        </p:spPr>
        <p:txBody>
          <a:bodyPr wrap="square" rtlCol="0">
            <a:spAutoFit/>
          </a:bodyPr>
          <a:lstStyle/>
          <a:p>
            <a:pPr algn="l">
              <a:lnSpc>
                <a:spcPct val="120000"/>
              </a:lnSpc>
            </a:pPr>
            <a:r>
              <a:rPr lang="en-GB" sz="2812" dirty="0"/>
              <a:t>&amp;</a:t>
            </a:r>
          </a:p>
        </p:txBody>
      </p:sp>
    </p:spTree>
    <p:extLst>
      <p:ext uri="{BB962C8B-B14F-4D97-AF65-F5344CB8AC3E}">
        <p14:creationId xmlns:p14="http://schemas.microsoft.com/office/powerpoint/2010/main" val="302640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9CBE-0FF9-9BE2-2633-015AC286F157}"/>
              </a:ext>
            </a:extLst>
          </p:cNvPr>
          <p:cNvSpPr>
            <a:spLocks noGrp="1"/>
          </p:cNvSpPr>
          <p:nvPr>
            <p:ph type="title"/>
          </p:nvPr>
        </p:nvSpPr>
        <p:spPr/>
        <p:txBody>
          <a:bodyPr/>
          <a:lstStyle/>
          <a:p>
            <a:r>
              <a:rPr lang="en-GB" dirty="0"/>
              <a:t>Beam Rolling: decoupling control (2)</a:t>
            </a:r>
          </a:p>
        </p:txBody>
      </p:sp>
      <p:sp>
        <p:nvSpPr>
          <p:cNvPr id="5" name="Rectangle 4">
            <a:extLst>
              <a:ext uri="{FF2B5EF4-FFF2-40B4-BE49-F238E27FC236}">
                <a16:creationId xmlns:a16="http://schemas.microsoft.com/office/drawing/2014/main" id="{EC0FB61B-66EA-F0CD-D2F2-C5D9A04869CC}"/>
              </a:ext>
            </a:extLst>
          </p:cNvPr>
          <p:cNvSpPr/>
          <p:nvPr/>
        </p:nvSpPr>
        <p:spPr>
          <a:xfrm>
            <a:off x="3442978" y="1345883"/>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sp>
        <p:nvSpPr>
          <p:cNvPr id="4" name="Slide Number Placeholder 3">
            <a:extLst>
              <a:ext uri="{FF2B5EF4-FFF2-40B4-BE49-F238E27FC236}">
                <a16:creationId xmlns:a16="http://schemas.microsoft.com/office/drawing/2014/main" id="{6F8BBA6C-D69F-4468-276E-9FE89C875E6D}"/>
              </a:ext>
            </a:extLst>
          </p:cNvPr>
          <p:cNvSpPr>
            <a:spLocks noGrp="1"/>
          </p:cNvSpPr>
          <p:nvPr>
            <p:ph type="sldNum" sz="quarter" idx="12"/>
          </p:nvPr>
        </p:nvSpPr>
        <p:spPr/>
        <p:txBody>
          <a:bodyPr/>
          <a:lstStyle/>
          <a:p>
            <a:fld id="{7AE184E0-0BD4-4705-A12B-9B71DDE63301}" type="slidenum">
              <a:rPr lang="en-GB" noProof="0" smtClean="0"/>
              <a:t>71</a:t>
            </a:fld>
            <a:endParaRPr lang="en-GB" noProof="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DA2C028-3F0D-7ECD-0543-0897F1D7780E}"/>
                  </a:ext>
                </a:extLst>
              </p:cNvPr>
              <p:cNvSpPr txBox="1"/>
              <p:nvPr/>
            </p:nvSpPr>
            <p:spPr>
              <a:xfrm>
                <a:off x="3758017" y="1469659"/>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p>
                        <m:sSupPr>
                          <m:ctrlPr>
                            <a:rPr lang="en-GB" sz="1758" i="1">
                              <a:latin typeface="Cambria Math" panose="02040503050406030204" pitchFamily="18" charset="0"/>
                            </a:rPr>
                          </m:ctrlPr>
                        </m:sSupPr>
                        <m:e>
                          <m:r>
                            <a:rPr lang="en-GB" sz="1758" i="1">
                              <a:latin typeface="Cambria Math" panose="02040503050406030204" pitchFamily="18" charset="0"/>
                            </a:rPr>
                            <m:t>𝐺</m:t>
                          </m:r>
                        </m:e>
                        <m:sup>
                          <m:r>
                            <a:rPr lang="en-GB" sz="1758" i="1">
                              <a:latin typeface="Cambria Math" panose="02040503050406030204" pitchFamily="18" charset="0"/>
                            </a:rPr>
                            <m:t>∗</m:t>
                          </m:r>
                        </m:sup>
                      </m:sSup>
                    </m:oMath>
                  </m:oMathPara>
                </a14:m>
                <a:endParaRPr lang="en-GB" sz="1758" dirty="0"/>
              </a:p>
            </p:txBody>
          </p:sp>
        </mc:Choice>
        <mc:Fallback>
          <p:sp>
            <p:nvSpPr>
              <p:cNvPr id="6" name="TextBox 5">
                <a:extLst>
                  <a:ext uri="{FF2B5EF4-FFF2-40B4-BE49-F238E27FC236}">
                    <a16:creationId xmlns:a16="http://schemas.microsoft.com/office/drawing/2014/main" id="{FDA2C028-3F0D-7ECD-0543-0897F1D7780E}"/>
                  </a:ext>
                </a:extLst>
              </p:cNvPr>
              <p:cNvSpPr txBox="1">
                <a:spLocks noRot="1" noChangeAspect="1" noMove="1" noResize="1" noEditPoints="1" noAdjustHandles="1" noChangeArrowheads="1" noChangeShapeType="1" noTextEdit="1"/>
              </p:cNvSpPr>
              <p:nvPr/>
            </p:nvSpPr>
            <p:spPr>
              <a:xfrm>
                <a:off x="3758017" y="1469659"/>
                <a:ext cx="505778" cy="416974"/>
              </a:xfrm>
              <a:prstGeom prst="rect">
                <a:avLst/>
              </a:prstGeom>
              <a:blipFill>
                <a:blip r:embed="rId3"/>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6A31FEFB-93E7-D5B8-5D22-6DA2997F1381}"/>
              </a:ext>
            </a:extLst>
          </p:cNvPr>
          <p:cNvCxnSpPr>
            <a:cxnSpLocks/>
            <a:endCxn id="5" idx="1"/>
          </p:cNvCxnSpPr>
          <p:nvPr/>
        </p:nvCxnSpPr>
        <p:spPr>
          <a:xfrm>
            <a:off x="2800040" y="1649525"/>
            <a:ext cx="642938"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B1615B0-7808-7BB8-FBD4-6554F126A094}"/>
              </a:ext>
            </a:extLst>
          </p:cNvPr>
          <p:cNvSpPr/>
          <p:nvPr/>
        </p:nvSpPr>
        <p:spPr>
          <a:xfrm>
            <a:off x="1664184" y="1345883"/>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7BDDF6-196B-C972-ECE4-784D39085666}"/>
                  </a:ext>
                </a:extLst>
              </p:cNvPr>
              <p:cNvSpPr txBox="1"/>
              <p:nvPr/>
            </p:nvSpPr>
            <p:spPr>
              <a:xfrm>
                <a:off x="1979223" y="1469659"/>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GB" sz="1758" i="1">
                              <a:latin typeface="Cambria Math" panose="02040503050406030204" pitchFamily="18" charset="0"/>
                            </a:rPr>
                          </m:ctrlPr>
                        </m:sSubPr>
                        <m:e>
                          <m:r>
                            <a:rPr lang="en-GB" sz="1758" i="1">
                              <a:latin typeface="Cambria Math" panose="02040503050406030204" pitchFamily="18" charset="0"/>
                            </a:rPr>
                            <m:t>𝐺</m:t>
                          </m:r>
                        </m:e>
                        <m:sub>
                          <m:r>
                            <a:rPr lang="en-GB" sz="1758" i="1">
                              <a:latin typeface="Cambria Math" panose="02040503050406030204" pitchFamily="18" charset="0"/>
                            </a:rPr>
                            <m:t>𝑐</m:t>
                          </m:r>
                        </m:sub>
                      </m:sSub>
                    </m:oMath>
                  </m:oMathPara>
                </a14:m>
                <a:endParaRPr lang="en-GB" sz="1758" dirty="0"/>
              </a:p>
            </p:txBody>
          </p:sp>
        </mc:Choice>
        <mc:Fallback>
          <p:sp>
            <p:nvSpPr>
              <p:cNvPr id="13" name="TextBox 12">
                <a:extLst>
                  <a:ext uri="{FF2B5EF4-FFF2-40B4-BE49-F238E27FC236}">
                    <a16:creationId xmlns:a16="http://schemas.microsoft.com/office/drawing/2014/main" id="{757BDDF6-196B-C972-ECE4-784D39085666}"/>
                  </a:ext>
                </a:extLst>
              </p:cNvPr>
              <p:cNvSpPr txBox="1">
                <a:spLocks noRot="1" noChangeAspect="1" noMove="1" noResize="1" noEditPoints="1" noAdjustHandles="1" noChangeArrowheads="1" noChangeShapeType="1" noTextEdit="1"/>
              </p:cNvSpPr>
              <p:nvPr/>
            </p:nvSpPr>
            <p:spPr>
              <a:xfrm>
                <a:off x="1979223" y="1469659"/>
                <a:ext cx="505778" cy="416974"/>
              </a:xfrm>
              <a:prstGeom prst="rect">
                <a:avLst/>
              </a:prstGeom>
              <a:blipFill>
                <a:blip r:embed="rId4"/>
                <a:stretch>
                  <a:fillRect/>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B3A84BB1-7D87-DA2A-8405-D1764B679850}"/>
              </a:ext>
            </a:extLst>
          </p:cNvPr>
          <p:cNvSpPr/>
          <p:nvPr/>
        </p:nvSpPr>
        <p:spPr>
          <a:xfrm>
            <a:off x="5221772" y="1345883"/>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ED71EC8-360E-6E21-EDB5-72C2967CF4A2}"/>
                  </a:ext>
                </a:extLst>
              </p:cNvPr>
              <p:cNvSpPr txBox="1"/>
              <p:nvPr/>
            </p:nvSpPr>
            <p:spPr>
              <a:xfrm>
                <a:off x="5536811" y="1469660"/>
                <a:ext cx="505778" cy="442365"/>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GB" sz="1758" i="1">
                              <a:latin typeface="Cambria Math" panose="02040503050406030204" pitchFamily="18" charset="0"/>
                            </a:rPr>
                          </m:ctrlPr>
                        </m:sSubPr>
                        <m:e>
                          <m:r>
                            <a:rPr lang="en-GB" sz="1758" i="1">
                              <a:latin typeface="Cambria Math" panose="02040503050406030204" pitchFamily="18" charset="0"/>
                            </a:rPr>
                            <m:t>𝐺</m:t>
                          </m:r>
                        </m:e>
                        <m:sub>
                          <m:r>
                            <a:rPr lang="en-GB" sz="1758" i="1">
                              <a:latin typeface="Cambria Math" panose="02040503050406030204" pitchFamily="18" charset="0"/>
                            </a:rPr>
                            <m:t>𝑝</m:t>
                          </m:r>
                        </m:sub>
                      </m:sSub>
                    </m:oMath>
                  </m:oMathPara>
                </a14:m>
                <a:endParaRPr lang="en-GB" sz="1758" dirty="0"/>
              </a:p>
            </p:txBody>
          </p:sp>
        </mc:Choice>
        <mc:Fallback>
          <p:sp>
            <p:nvSpPr>
              <p:cNvPr id="15" name="TextBox 14">
                <a:extLst>
                  <a:ext uri="{FF2B5EF4-FFF2-40B4-BE49-F238E27FC236}">
                    <a16:creationId xmlns:a16="http://schemas.microsoft.com/office/drawing/2014/main" id="{AED71EC8-360E-6E21-EDB5-72C2967CF4A2}"/>
                  </a:ext>
                </a:extLst>
              </p:cNvPr>
              <p:cNvSpPr txBox="1">
                <a:spLocks noRot="1" noChangeAspect="1" noMove="1" noResize="1" noEditPoints="1" noAdjustHandles="1" noChangeArrowheads="1" noChangeShapeType="1" noTextEdit="1"/>
              </p:cNvSpPr>
              <p:nvPr/>
            </p:nvSpPr>
            <p:spPr>
              <a:xfrm>
                <a:off x="5536811" y="1469660"/>
                <a:ext cx="505778" cy="442365"/>
              </a:xfrm>
              <a:prstGeom prst="rect">
                <a:avLst/>
              </a:prstGeom>
              <a:blipFill>
                <a:blip r:embed="rId5"/>
                <a:stretch>
                  <a:fillRect/>
                </a:stretch>
              </a:blipFill>
            </p:spPr>
            <p:txBody>
              <a:bodyPr/>
              <a:lstStyle/>
              <a:p>
                <a:r>
                  <a:rPr lang="en-GB">
                    <a:noFill/>
                  </a:rPr>
                  <a:t> </a:t>
                </a:r>
              </a:p>
            </p:txBody>
          </p:sp>
        </mc:Fallback>
      </mc:AlternateContent>
      <p:cxnSp>
        <p:nvCxnSpPr>
          <p:cNvPr id="16" name="Straight Arrow Connector 15">
            <a:extLst>
              <a:ext uri="{FF2B5EF4-FFF2-40B4-BE49-F238E27FC236}">
                <a16:creationId xmlns:a16="http://schemas.microsoft.com/office/drawing/2014/main" id="{B3181FA3-F7D2-95C6-47EC-153877D0E521}"/>
              </a:ext>
            </a:extLst>
          </p:cNvPr>
          <p:cNvCxnSpPr>
            <a:cxnSpLocks/>
          </p:cNvCxnSpPr>
          <p:nvPr/>
        </p:nvCxnSpPr>
        <p:spPr>
          <a:xfrm>
            <a:off x="4578834" y="1648844"/>
            <a:ext cx="642938"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AAD5E5B-4D75-E0FC-4940-D083D1282DA3}"/>
              </a:ext>
            </a:extLst>
          </p:cNvPr>
          <p:cNvCxnSpPr>
            <a:cxnSpLocks/>
          </p:cNvCxnSpPr>
          <p:nvPr/>
        </p:nvCxnSpPr>
        <p:spPr>
          <a:xfrm>
            <a:off x="1445585" y="1648844"/>
            <a:ext cx="218599"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1EB0E61-A721-CC06-5552-D2F1ED71A8B4}"/>
              </a:ext>
            </a:extLst>
          </p:cNvPr>
          <p:cNvCxnSpPr>
            <a:cxnSpLocks/>
          </p:cNvCxnSpPr>
          <p:nvPr/>
        </p:nvCxnSpPr>
        <p:spPr>
          <a:xfrm>
            <a:off x="6357628" y="1648844"/>
            <a:ext cx="642938"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6A3CAC2-187D-6CF2-EDF7-F74F9B957A1A}"/>
              </a:ext>
            </a:extLst>
          </p:cNvPr>
          <p:cNvCxnSpPr>
            <a:cxnSpLocks/>
          </p:cNvCxnSpPr>
          <p:nvPr/>
        </p:nvCxnSpPr>
        <p:spPr>
          <a:xfrm>
            <a:off x="6679097" y="1648844"/>
            <a:ext cx="0" cy="1205799"/>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D8A2578-E7A3-8744-AC02-0CE413C49850}"/>
              </a:ext>
            </a:extLst>
          </p:cNvPr>
          <p:cNvCxnSpPr>
            <a:cxnSpLocks/>
          </p:cNvCxnSpPr>
          <p:nvPr/>
        </p:nvCxnSpPr>
        <p:spPr>
          <a:xfrm>
            <a:off x="1336286" y="1757363"/>
            <a:ext cx="6429" cy="1111931"/>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2A1273D-EDFC-3494-752C-94C0201B1819}"/>
              </a:ext>
            </a:extLst>
          </p:cNvPr>
          <p:cNvCxnSpPr>
            <a:cxnSpLocks/>
          </p:cNvCxnSpPr>
          <p:nvPr/>
        </p:nvCxnSpPr>
        <p:spPr>
          <a:xfrm flipV="1">
            <a:off x="1342715" y="2854643"/>
            <a:ext cx="5336382" cy="14651"/>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sp>
        <p:nvSpPr>
          <p:cNvPr id="38" name="Flowchart: Connector 37">
            <a:extLst>
              <a:ext uri="{FF2B5EF4-FFF2-40B4-BE49-F238E27FC236}">
                <a16:creationId xmlns:a16="http://schemas.microsoft.com/office/drawing/2014/main" id="{4CB80D52-D9CF-8C87-F5F6-29189A808D73}"/>
              </a:ext>
            </a:extLst>
          </p:cNvPr>
          <p:cNvSpPr/>
          <p:nvPr/>
        </p:nvSpPr>
        <p:spPr>
          <a:xfrm>
            <a:off x="1175552" y="1488109"/>
            <a:ext cx="321469" cy="321469"/>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cxnSp>
        <p:nvCxnSpPr>
          <p:cNvPr id="39" name="Straight Arrow Connector 38">
            <a:extLst>
              <a:ext uri="{FF2B5EF4-FFF2-40B4-BE49-F238E27FC236}">
                <a16:creationId xmlns:a16="http://schemas.microsoft.com/office/drawing/2014/main" id="{AAEF5747-5182-C74B-F2FA-1A1CA8979F49}"/>
              </a:ext>
            </a:extLst>
          </p:cNvPr>
          <p:cNvCxnSpPr>
            <a:cxnSpLocks/>
          </p:cNvCxnSpPr>
          <p:nvPr/>
        </p:nvCxnSpPr>
        <p:spPr>
          <a:xfrm>
            <a:off x="742641" y="1647481"/>
            <a:ext cx="432911"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745E7C8-C9FE-FFE9-9F1B-A60A703C9573}"/>
                  </a:ext>
                </a:extLst>
              </p:cNvPr>
              <p:cNvSpPr txBox="1"/>
              <p:nvPr/>
            </p:nvSpPr>
            <p:spPr>
              <a:xfrm>
                <a:off x="584049" y="1178265"/>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GB" sz="1758" i="1">
                              <a:latin typeface="Cambria Math" panose="02040503050406030204" pitchFamily="18" charset="0"/>
                            </a:rPr>
                          </m:ctrlPr>
                        </m:sSubPr>
                        <m:e>
                          <m:r>
                            <a:rPr lang="en-GB" sz="1758" i="1">
                              <a:latin typeface="Cambria Math" panose="02040503050406030204" pitchFamily="18" charset="0"/>
                            </a:rPr>
                            <m:t>𝑤</m:t>
                          </m:r>
                        </m:e>
                        <m:sub>
                          <m:r>
                            <a:rPr lang="en-GB" sz="1758" i="1">
                              <a:latin typeface="Cambria Math" panose="02040503050406030204" pitchFamily="18" charset="0"/>
                            </a:rPr>
                            <m:t>𝑟</m:t>
                          </m:r>
                        </m:sub>
                      </m:sSub>
                    </m:oMath>
                  </m:oMathPara>
                </a14:m>
                <a:endParaRPr lang="en-GB" sz="1758" dirty="0"/>
              </a:p>
            </p:txBody>
          </p:sp>
        </mc:Choice>
        <mc:Fallback>
          <p:sp>
            <p:nvSpPr>
              <p:cNvPr id="40" name="TextBox 39">
                <a:extLst>
                  <a:ext uri="{FF2B5EF4-FFF2-40B4-BE49-F238E27FC236}">
                    <a16:creationId xmlns:a16="http://schemas.microsoft.com/office/drawing/2014/main" id="{9745E7C8-C9FE-FFE9-9F1B-A60A703C9573}"/>
                  </a:ext>
                </a:extLst>
              </p:cNvPr>
              <p:cNvSpPr txBox="1">
                <a:spLocks noRot="1" noChangeAspect="1" noMove="1" noResize="1" noEditPoints="1" noAdjustHandles="1" noChangeArrowheads="1" noChangeShapeType="1" noTextEdit="1"/>
              </p:cNvSpPr>
              <p:nvPr/>
            </p:nvSpPr>
            <p:spPr>
              <a:xfrm>
                <a:off x="584049" y="1178265"/>
                <a:ext cx="505778" cy="41697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DAAE6DE-B904-0C4B-3725-1F20A4850DF7}"/>
                  </a:ext>
                </a:extLst>
              </p:cNvPr>
              <p:cNvSpPr txBox="1"/>
              <p:nvPr/>
            </p:nvSpPr>
            <p:spPr>
              <a:xfrm>
                <a:off x="2862191" y="1178265"/>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𝑢</m:t>
                      </m:r>
                    </m:oMath>
                  </m:oMathPara>
                </a14:m>
                <a:endParaRPr lang="en-GB" sz="1758" dirty="0"/>
              </a:p>
            </p:txBody>
          </p:sp>
        </mc:Choice>
        <mc:Fallback>
          <p:sp>
            <p:nvSpPr>
              <p:cNvPr id="41" name="TextBox 40">
                <a:extLst>
                  <a:ext uri="{FF2B5EF4-FFF2-40B4-BE49-F238E27FC236}">
                    <a16:creationId xmlns:a16="http://schemas.microsoft.com/office/drawing/2014/main" id="{2DAAE6DE-B904-0C4B-3725-1F20A4850DF7}"/>
                  </a:ext>
                </a:extLst>
              </p:cNvPr>
              <p:cNvSpPr txBox="1">
                <a:spLocks noRot="1" noChangeAspect="1" noMove="1" noResize="1" noEditPoints="1" noAdjustHandles="1" noChangeArrowheads="1" noChangeShapeType="1" noTextEdit="1"/>
              </p:cNvSpPr>
              <p:nvPr/>
            </p:nvSpPr>
            <p:spPr>
              <a:xfrm>
                <a:off x="2862191" y="1178265"/>
                <a:ext cx="505778" cy="41697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373827B-00A9-091C-DB44-897FBBBE244A}"/>
                  </a:ext>
                </a:extLst>
              </p:cNvPr>
              <p:cNvSpPr txBox="1"/>
              <p:nvPr/>
            </p:nvSpPr>
            <p:spPr>
              <a:xfrm>
                <a:off x="4653843" y="1257951"/>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p>
                        <m:sSupPr>
                          <m:ctrlPr>
                            <a:rPr lang="en-GB" sz="1758" i="1">
                              <a:latin typeface="Cambria Math" panose="02040503050406030204" pitchFamily="18" charset="0"/>
                            </a:rPr>
                          </m:ctrlPr>
                        </m:sSupPr>
                        <m:e>
                          <m:r>
                            <a:rPr lang="en-GB" sz="1758" i="1">
                              <a:latin typeface="Cambria Math" panose="02040503050406030204" pitchFamily="18" charset="0"/>
                            </a:rPr>
                            <m:t>𝑢</m:t>
                          </m:r>
                        </m:e>
                        <m:sup>
                          <m:r>
                            <a:rPr lang="en-GB" sz="1758" i="1">
                              <a:latin typeface="Cambria Math" panose="02040503050406030204" pitchFamily="18" charset="0"/>
                            </a:rPr>
                            <m:t>∗</m:t>
                          </m:r>
                        </m:sup>
                      </m:sSup>
                    </m:oMath>
                  </m:oMathPara>
                </a14:m>
                <a:endParaRPr lang="en-GB" sz="1758" dirty="0"/>
              </a:p>
            </p:txBody>
          </p:sp>
        </mc:Choice>
        <mc:Fallback>
          <p:sp>
            <p:nvSpPr>
              <p:cNvPr id="43" name="TextBox 42">
                <a:extLst>
                  <a:ext uri="{FF2B5EF4-FFF2-40B4-BE49-F238E27FC236}">
                    <a16:creationId xmlns:a16="http://schemas.microsoft.com/office/drawing/2014/main" id="{E373827B-00A9-091C-DB44-897FBBBE244A}"/>
                  </a:ext>
                </a:extLst>
              </p:cNvPr>
              <p:cNvSpPr txBox="1">
                <a:spLocks noRot="1" noChangeAspect="1" noMove="1" noResize="1" noEditPoints="1" noAdjustHandles="1" noChangeArrowheads="1" noChangeShapeType="1" noTextEdit="1"/>
              </p:cNvSpPr>
              <p:nvPr/>
            </p:nvSpPr>
            <p:spPr>
              <a:xfrm>
                <a:off x="4653843" y="1257951"/>
                <a:ext cx="505778" cy="416974"/>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9384EF9A-2B00-1726-146A-43BC536DE300}"/>
                  </a:ext>
                </a:extLst>
              </p:cNvPr>
              <p:cNvSpPr txBox="1"/>
              <p:nvPr/>
            </p:nvSpPr>
            <p:spPr>
              <a:xfrm>
                <a:off x="6419778" y="1204344"/>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𝑓</m:t>
                      </m:r>
                    </m:oMath>
                  </m:oMathPara>
                </a14:m>
                <a:endParaRPr lang="en-GB" sz="1758" dirty="0"/>
              </a:p>
            </p:txBody>
          </p:sp>
        </mc:Choice>
        <mc:Fallback>
          <p:sp>
            <p:nvSpPr>
              <p:cNvPr id="44" name="TextBox 43">
                <a:extLst>
                  <a:ext uri="{FF2B5EF4-FFF2-40B4-BE49-F238E27FC236}">
                    <a16:creationId xmlns:a16="http://schemas.microsoft.com/office/drawing/2014/main" id="{9384EF9A-2B00-1726-146A-43BC536DE300}"/>
                  </a:ext>
                </a:extLst>
              </p:cNvPr>
              <p:cNvSpPr txBox="1">
                <a:spLocks noRot="1" noChangeAspect="1" noMove="1" noResize="1" noEditPoints="1" noAdjustHandles="1" noChangeArrowheads="1" noChangeShapeType="1" noTextEdit="1"/>
              </p:cNvSpPr>
              <p:nvPr/>
            </p:nvSpPr>
            <p:spPr>
              <a:xfrm>
                <a:off x="6419778" y="1204344"/>
                <a:ext cx="505778" cy="416974"/>
              </a:xfrm>
              <a:prstGeom prst="rect">
                <a:avLst/>
              </a:prstGeom>
              <a:blipFill>
                <a:blip r:embed="rId9"/>
                <a:stretch>
                  <a:fillRect b="-735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630F43C8-9583-97BA-8370-F0AB44D87155}"/>
                  </a:ext>
                </a:extLst>
              </p:cNvPr>
              <p:cNvSpPr txBox="1"/>
              <p:nvPr/>
            </p:nvSpPr>
            <p:spPr>
              <a:xfrm>
                <a:off x="7238241" y="1178265"/>
                <a:ext cx="4446985" cy="4446089"/>
              </a:xfrm>
              <a:prstGeom prst="rect">
                <a:avLst/>
              </a:prstGeom>
              <a:noFill/>
            </p:spPr>
            <p:txBody>
              <a:bodyPr wrap="square" rtlCol="0">
                <a:spAutoFit/>
              </a:bodyPr>
              <a:lstStyle/>
              <a:p>
                <a:pPr marL="241093" indent="-241093">
                  <a:lnSpc>
                    <a:spcPct val="120000"/>
                  </a:lnSpc>
                  <a:buFont typeface="Arial" panose="020B0604020202020204" pitchFamily="34" charset="0"/>
                  <a:buChar char="•"/>
                </a:pPr>
                <a14:m>
                  <m:oMath xmlns:m="http://schemas.openxmlformats.org/officeDocument/2006/math">
                    <m:sSup>
                      <m:sSupPr>
                        <m:ctrlPr>
                          <a:rPr lang="en-GB" sz="2812" i="1">
                            <a:latin typeface="Cambria Math" panose="02040503050406030204" pitchFamily="18" charset="0"/>
                          </a:rPr>
                        </m:ctrlPr>
                      </m:sSupPr>
                      <m:e>
                        <m:r>
                          <a:rPr lang="en-GB" sz="2812" i="1">
                            <a:latin typeface="Cambria Math" panose="02040503050406030204" pitchFamily="18" charset="0"/>
                          </a:rPr>
                          <m:t>𝐺</m:t>
                        </m:r>
                      </m:e>
                      <m:sup>
                        <m:r>
                          <a:rPr lang="en-GB" sz="2812" i="1">
                            <a:latin typeface="Cambria Math" panose="02040503050406030204" pitchFamily="18" charset="0"/>
                          </a:rPr>
                          <m:t>∗</m:t>
                        </m:r>
                      </m:sup>
                    </m:sSup>
                  </m:oMath>
                </a14:m>
                <a:r>
                  <a:rPr lang="en-GB" sz="2812" dirty="0"/>
                  <a:t> such that inputs and outputs are decoupled i.e. no interaction between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𝑥</m:t>
                        </m:r>
                      </m:sub>
                    </m:sSub>
                    <m:r>
                      <a:rPr lang="en-GB" sz="2812" i="1">
                        <a:latin typeface="Cambria Math" panose="02040503050406030204" pitchFamily="18" charset="0"/>
                      </a:rPr>
                      <m:t> </m:t>
                    </m:r>
                  </m:oMath>
                </a14:m>
                <a:r>
                  <a:rPr lang="en-GB" sz="2812" dirty="0"/>
                  <a:t>and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𝑓</m:t>
                        </m:r>
                      </m:e>
                      <m:sub>
                        <m:r>
                          <a:rPr lang="en-GB" sz="2812" i="1">
                            <a:latin typeface="Cambria Math" panose="02040503050406030204" pitchFamily="18" charset="0"/>
                          </a:rPr>
                          <m:t>𝑦</m:t>
                        </m:r>
                      </m:sub>
                    </m:sSub>
                  </m:oMath>
                </a14:m>
                <a:r>
                  <a:rPr lang="en-GB" sz="2812" dirty="0"/>
                  <a:t> and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𝑢</m:t>
                        </m:r>
                      </m:e>
                      <m:sub>
                        <m:r>
                          <a:rPr lang="en-GB" sz="2812" i="1">
                            <a:latin typeface="Cambria Math" panose="02040503050406030204" pitchFamily="18" charset="0"/>
                          </a:rPr>
                          <m:t>𝑦</m:t>
                        </m:r>
                      </m:sub>
                    </m:sSub>
                    <m:r>
                      <a:rPr lang="en-GB" sz="2812" i="1">
                        <a:latin typeface="Cambria Math" panose="02040503050406030204" pitchFamily="18" charset="0"/>
                      </a:rPr>
                      <m:t> </m:t>
                    </m:r>
                  </m:oMath>
                </a14:m>
                <a:r>
                  <a:rPr lang="en-GB" sz="2812" dirty="0"/>
                  <a:t>and </a:t>
                </a:r>
                <a14:m>
                  <m:oMath xmlns:m="http://schemas.openxmlformats.org/officeDocument/2006/math">
                    <m:sSub>
                      <m:sSubPr>
                        <m:ctrlPr>
                          <a:rPr lang="en-GB" sz="2812" i="1">
                            <a:latin typeface="Cambria Math" panose="02040503050406030204" pitchFamily="18" charset="0"/>
                          </a:rPr>
                        </m:ctrlPr>
                      </m:sSubPr>
                      <m:e>
                        <m:r>
                          <a:rPr lang="en-GB" sz="2812" i="1">
                            <a:latin typeface="Cambria Math" panose="02040503050406030204" pitchFamily="18" charset="0"/>
                          </a:rPr>
                          <m:t>𝑓</m:t>
                        </m:r>
                      </m:e>
                      <m:sub>
                        <m:r>
                          <a:rPr lang="en-GB" sz="2812" i="1">
                            <a:latin typeface="Cambria Math" panose="02040503050406030204" pitchFamily="18" charset="0"/>
                          </a:rPr>
                          <m:t>𝑥</m:t>
                        </m:r>
                      </m:sub>
                    </m:sSub>
                  </m:oMath>
                </a14:m>
                <a:r>
                  <a:rPr lang="en-GB" sz="2812" dirty="0"/>
                  <a:t> </a:t>
                </a:r>
              </a:p>
              <a:p>
                <a:pPr marL="241093" indent="-241093">
                  <a:lnSpc>
                    <a:spcPct val="120000"/>
                  </a:lnSpc>
                  <a:buFont typeface="Arial" panose="020B0604020202020204" pitchFamily="34" charset="0"/>
                  <a:buChar char="•"/>
                </a:pPr>
                <a:r>
                  <a:rPr lang="en-GB" sz="2812" dirty="0"/>
                  <a:t>We aim at static decoupling: </a:t>
                </a:r>
                <a14:m>
                  <m:oMath xmlns:m="http://schemas.openxmlformats.org/officeDocument/2006/math">
                    <m:func>
                      <m:funcPr>
                        <m:ctrlPr>
                          <a:rPr lang="en-GB" sz="2812" i="1">
                            <a:latin typeface="Cambria Math" panose="02040503050406030204" pitchFamily="18" charset="0"/>
                          </a:rPr>
                        </m:ctrlPr>
                      </m:funcPr>
                      <m:fName>
                        <m:limLow>
                          <m:limLowPr>
                            <m:ctrlPr>
                              <a:rPr lang="en-GB" sz="2812" i="1">
                                <a:latin typeface="Cambria Math" panose="02040503050406030204" pitchFamily="18" charset="0"/>
                              </a:rPr>
                            </m:ctrlPr>
                          </m:limLowPr>
                          <m:e>
                            <m:r>
                              <m:rPr>
                                <m:sty m:val="p"/>
                              </m:rPr>
                              <a:rPr lang="en-GB" sz="2812">
                                <a:latin typeface="Cambria Math" panose="02040503050406030204" pitchFamily="18" charset="0"/>
                              </a:rPr>
                              <m:t>lim</m:t>
                            </m:r>
                          </m:e>
                          <m:lim>
                            <m:r>
                              <a:rPr lang="en-GB" sz="2812" i="1">
                                <a:latin typeface="Cambria Math" panose="02040503050406030204" pitchFamily="18" charset="0"/>
                              </a:rPr>
                              <m:t>𝑠</m:t>
                            </m:r>
                            <m:r>
                              <a:rPr lang="en-GB" sz="2812" i="1">
                                <a:latin typeface="Cambria Math" panose="02040503050406030204" pitchFamily="18" charset="0"/>
                                <a:ea typeface="Cambria Math" panose="02040503050406030204" pitchFamily="18" charset="0"/>
                              </a:rPr>
                              <m:t>→0</m:t>
                            </m:r>
                          </m:lim>
                        </m:limLow>
                      </m:fName>
                      <m:e>
                        <m:r>
                          <a:rPr lang="en-GB" sz="2812" i="1">
                            <a:latin typeface="Cambria Math" panose="02040503050406030204" pitchFamily="18" charset="0"/>
                          </a:rPr>
                          <m:t>𝑠𝐺</m:t>
                        </m:r>
                        <m:r>
                          <a:rPr lang="en-GB" sz="2812" i="1">
                            <a:latin typeface="Cambria Math" panose="02040503050406030204" pitchFamily="18" charset="0"/>
                          </a:rPr>
                          <m:t>(</m:t>
                        </m:r>
                        <m:r>
                          <a:rPr lang="en-GB" sz="2812" i="1">
                            <a:latin typeface="Cambria Math" panose="02040503050406030204" pitchFamily="18" charset="0"/>
                          </a:rPr>
                          <m:t>𝑠</m:t>
                        </m:r>
                        <m:r>
                          <a:rPr lang="en-GB" sz="2812" i="1">
                            <a:latin typeface="Cambria Math" panose="02040503050406030204" pitchFamily="18" charset="0"/>
                          </a:rPr>
                          <m:t>)</m:t>
                        </m:r>
                      </m:e>
                    </m:func>
                    <m:r>
                      <a:rPr lang="en-GB" sz="2812" i="1">
                        <a:latin typeface="Cambria Math" panose="02040503050406030204" pitchFamily="18" charset="0"/>
                      </a:rPr>
                      <m:t>=</m:t>
                    </m:r>
                    <m:sSub>
                      <m:sSubPr>
                        <m:ctrlPr>
                          <a:rPr lang="en-GB" sz="2812" i="1">
                            <a:latin typeface="Cambria Math" panose="02040503050406030204" pitchFamily="18" charset="0"/>
                          </a:rPr>
                        </m:ctrlPr>
                      </m:sSubPr>
                      <m:e>
                        <m:acc>
                          <m:accPr>
                            <m:chr m:val="̃"/>
                            <m:ctrlPr>
                              <a:rPr lang="en-GB" sz="2812" i="1">
                                <a:latin typeface="Cambria Math" panose="02040503050406030204" pitchFamily="18" charset="0"/>
                              </a:rPr>
                            </m:ctrlPr>
                          </m:accPr>
                          <m:e>
                            <m:r>
                              <a:rPr lang="en-GB" sz="2812" i="1">
                                <a:latin typeface="Cambria Math" panose="02040503050406030204" pitchFamily="18" charset="0"/>
                              </a:rPr>
                              <m:t>𝐺</m:t>
                            </m:r>
                          </m:e>
                        </m:acc>
                      </m:e>
                      <m:sub>
                        <m:r>
                          <a:rPr lang="en-GB" sz="2812" i="1">
                            <a:latin typeface="Cambria Math" panose="02040503050406030204" pitchFamily="18" charset="0"/>
                          </a:rPr>
                          <m:t>𝑠𝑡𝑎𝑡</m:t>
                        </m:r>
                      </m:sub>
                    </m:sSub>
                  </m:oMath>
                </a14:m>
                <a:endParaRPr lang="en-GB" sz="2812" dirty="0"/>
              </a:p>
            </p:txBody>
          </p:sp>
        </mc:Choice>
        <mc:Fallback>
          <p:sp>
            <p:nvSpPr>
              <p:cNvPr id="46" name="TextBox 45">
                <a:extLst>
                  <a:ext uri="{FF2B5EF4-FFF2-40B4-BE49-F238E27FC236}">
                    <a16:creationId xmlns:a16="http://schemas.microsoft.com/office/drawing/2014/main" id="{630F43C8-9583-97BA-8370-F0AB44D87155}"/>
                  </a:ext>
                </a:extLst>
              </p:cNvPr>
              <p:cNvSpPr txBox="1">
                <a:spLocks noRot="1" noChangeAspect="1" noMove="1" noResize="1" noEditPoints="1" noAdjustHandles="1" noChangeArrowheads="1" noChangeShapeType="1" noTextEdit="1"/>
              </p:cNvSpPr>
              <p:nvPr/>
            </p:nvSpPr>
            <p:spPr>
              <a:xfrm>
                <a:off x="7238241" y="1178265"/>
                <a:ext cx="4446985" cy="4446089"/>
              </a:xfrm>
              <a:prstGeom prst="rect">
                <a:avLst/>
              </a:prstGeom>
              <a:blipFill>
                <a:blip r:embed="rId10"/>
                <a:stretch>
                  <a:fillRect l="-2466" t="-54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kstvak 2">
                <a:extLst>
                  <a:ext uri="{FF2B5EF4-FFF2-40B4-BE49-F238E27FC236}">
                    <a16:creationId xmlns:a16="http://schemas.microsoft.com/office/drawing/2014/main" id="{EA068D2E-669B-BD77-F250-59F225B47F0C}"/>
                  </a:ext>
                </a:extLst>
              </p:cNvPr>
              <p:cNvSpPr txBox="1"/>
              <p:nvPr/>
            </p:nvSpPr>
            <p:spPr>
              <a:xfrm>
                <a:off x="858439" y="4506967"/>
                <a:ext cx="4703595" cy="571788"/>
              </a:xfrm>
              <a:prstGeom prst="roundRect">
                <a:avLst/>
              </a:prstGeom>
              <a:noFill/>
              <a:ln w="28575">
                <a:solidFill>
                  <a:schemeClr val="tx2"/>
                </a:solidFill>
              </a:ln>
            </p:spPr>
            <p:txBody>
              <a:bodyPr wrap="square" rtlCol="0">
                <a:spAutoFit/>
              </a:bodyPr>
              <a:lstStyle/>
              <a:p>
                <a:pPr algn="l">
                  <a:lnSpc>
                    <a:spcPct val="120000"/>
                  </a:lnSpc>
                </a:pPr>
                <a14:m>
                  <m:oMath xmlns:m="http://schemas.openxmlformats.org/officeDocument/2006/math">
                    <m:sSup>
                      <m:sSupPr>
                        <m:ctrlPr>
                          <a:rPr lang="en-GB" sz="2531" i="1">
                            <a:latin typeface="Cambria Math" panose="02040503050406030204" pitchFamily="18" charset="0"/>
                          </a:rPr>
                        </m:ctrlPr>
                      </m:sSupPr>
                      <m:e>
                        <m:r>
                          <a:rPr lang="en-GB" sz="2531" i="1">
                            <a:latin typeface="Cambria Math" panose="02040503050406030204" pitchFamily="18" charset="0"/>
                          </a:rPr>
                          <m:t>𝐺</m:t>
                        </m:r>
                      </m:e>
                      <m:sup>
                        <m:r>
                          <a:rPr lang="en-GB" sz="2531" i="1">
                            <a:latin typeface="Cambria Math" panose="02040503050406030204" pitchFamily="18" charset="0"/>
                          </a:rPr>
                          <m:t>∗</m:t>
                        </m:r>
                      </m:sup>
                    </m:sSup>
                  </m:oMath>
                </a14:m>
                <a:r>
                  <a:rPr lang="en-GB" sz="2531" dirty="0"/>
                  <a:t>? </a:t>
                </a:r>
                <a14:m>
                  <m:oMath xmlns:m="http://schemas.openxmlformats.org/officeDocument/2006/math">
                    <m:r>
                      <a:rPr lang="en-GB" sz="2531" i="1">
                        <a:latin typeface="Cambria Math" panose="02040503050406030204" pitchFamily="18" charset="0"/>
                        <a:ea typeface="Cambria Math" panose="02040503050406030204" pitchFamily="18" charset="0"/>
                      </a:rPr>
                      <m:t>→</m:t>
                    </m:r>
                  </m:oMath>
                </a14:m>
                <a:r>
                  <a:rPr lang="en-GB" sz="2531" dirty="0"/>
                  <a:t> Exercise</a:t>
                </a:r>
                <a:endParaRPr lang="nl-BE" sz="2531" dirty="0"/>
              </a:p>
            </p:txBody>
          </p:sp>
        </mc:Choice>
        <mc:Fallback>
          <p:sp>
            <p:nvSpPr>
              <p:cNvPr id="3" name="Tekstvak 2">
                <a:extLst>
                  <a:ext uri="{FF2B5EF4-FFF2-40B4-BE49-F238E27FC236}">
                    <a16:creationId xmlns:a16="http://schemas.microsoft.com/office/drawing/2014/main" id="{EA068D2E-669B-BD77-F250-59F225B47F0C}"/>
                  </a:ext>
                </a:extLst>
              </p:cNvPr>
              <p:cNvSpPr txBox="1">
                <a:spLocks noRot="1" noChangeAspect="1" noMove="1" noResize="1" noEditPoints="1" noAdjustHandles="1" noChangeArrowheads="1" noChangeShapeType="1" noTextEdit="1"/>
              </p:cNvSpPr>
              <p:nvPr/>
            </p:nvSpPr>
            <p:spPr>
              <a:xfrm>
                <a:off x="858439" y="4506967"/>
                <a:ext cx="4703595" cy="571788"/>
              </a:xfrm>
              <a:prstGeom prst="roundRect">
                <a:avLst/>
              </a:prstGeom>
              <a:blipFill>
                <a:blip r:embed="rId11"/>
                <a:stretch>
                  <a:fillRect b="-17172"/>
                </a:stretch>
              </a:blipFill>
              <a:ln w="28575">
                <a:solidFill>
                  <a:schemeClr val="tx2"/>
                </a:solidFill>
              </a:ln>
            </p:spPr>
            <p:txBody>
              <a:bodyPr/>
              <a:lstStyle/>
              <a:p>
                <a:r>
                  <a:rPr lang="en-GB">
                    <a:noFill/>
                  </a:rPr>
                  <a:t> </a:t>
                </a:r>
              </a:p>
            </p:txBody>
          </p:sp>
        </mc:Fallback>
      </mc:AlternateContent>
    </p:spTree>
    <p:extLst>
      <p:ext uri="{BB962C8B-B14F-4D97-AF65-F5344CB8AC3E}">
        <p14:creationId xmlns:p14="http://schemas.microsoft.com/office/powerpoint/2010/main" val="1728861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7F88-9F2D-94FA-8C9B-0E883E64101D}"/>
              </a:ext>
            </a:extLst>
          </p:cNvPr>
          <p:cNvSpPr>
            <a:spLocks noGrp="1"/>
          </p:cNvSpPr>
          <p:nvPr>
            <p:ph type="title"/>
          </p:nvPr>
        </p:nvSpPr>
        <p:spPr/>
        <p:txBody>
          <a:bodyPr/>
          <a:lstStyle/>
          <a:p>
            <a:r>
              <a:rPr lang="en-GB" dirty="0"/>
              <a:t>Beam Rolling: decoupling control (3)</a:t>
            </a:r>
          </a:p>
        </p:txBody>
      </p:sp>
      <p:sp>
        <p:nvSpPr>
          <p:cNvPr id="4" name="Slide Number Placeholder 3">
            <a:extLst>
              <a:ext uri="{FF2B5EF4-FFF2-40B4-BE49-F238E27FC236}">
                <a16:creationId xmlns:a16="http://schemas.microsoft.com/office/drawing/2014/main" id="{7B1873D8-43FD-756B-A6A2-EFDE438D8AA0}"/>
              </a:ext>
            </a:extLst>
          </p:cNvPr>
          <p:cNvSpPr>
            <a:spLocks noGrp="1"/>
          </p:cNvSpPr>
          <p:nvPr>
            <p:ph type="sldNum" sz="quarter" idx="12"/>
          </p:nvPr>
        </p:nvSpPr>
        <p:spPr/>
        <p:txBody>
          <a:bodyPr/>
          <a:lstStyle/>
          <a:p>
            <a:fld id="{7AE184E0-0BD4-4705-A12B-9B71DDE63301}" type="slidenum">
              <a:rPr lang="en-GB" noProof="0" smtClean="0"/>
              <a:t>72</a:t>
            </a:fld>
            <a:endParaRPr lang="en-GB" noProof="0" dirty="0"/>
          </a:p>
        </p:txBody>
      </p:sp>
      <p:pic>
        <p:nvPicPr>
          <p:cNvPr id="18" name="Picture 17" descr="\documentclass{article}&#10;\usepackage{amsmath}&#10;\pagestyle{empty}&#10;\begin{document}&#10;&#10;\begin{equation*}&#10;\tilde{G}_{stat} = &#10;\begin{bmatrix}&#10;29629.63 &amp;&amp; -95686.98\\&#10;-28148.15 &amp;&amp; 100723.14&#10;\end{bmatrix}&#10;\end{equation*}&#10;&#10;&#10;\end{document}" title="IguanaTex Bitmap Display">
            <a:extLst>
              <a:ext uri="{FF2B5EF4-FFF2-40B4-BE49-F238E27FC236}">
                <a16:creationId xmlns:a16="http://schemas.microsoft.com/office/drawing/2014/main" id="{93763352-CE0F-AA80-F6BF-5AE43DD77AA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47571" y="3940852"/>
            <a:ext cx="5496430" cy="855000"/>
          </a:xfrm>
          <a:prstGeom prst="rect">
            <a:avLst/>
          </a:prstGeom>
        </p:spPr>
      </p:pic>
      <p:sp>
        <p:nvSpPr>
          <p:cNvPr id="9" name="TextBox 8">
            <a:extLst>
              <a:ext uri="{FF2B5EF4-FFF2-40B4-BE49-F238E27FC236}">
                <a16:creationId xmlns:a16="http://schemas.microsoft.com/office/drawing/2014/main" id="{19472465-CF13-9058-3E2D-03FFC88D9D3D}"/>
              </a:ext>
            </a:extLst>
          </p:cNvPr>
          <p:cNvSpPr txBox="1"/>
          <p:nvPr/>
        </p:nvSpPr>
        <p:spPr>
          <a:xfrm>
            <a:off x="584049" y="1500795"/>
            <a:ext cx="7067154"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Consider the new input-output model: </a:t>
            </a:r>
          </a:p>
        </p:txBody>
      </p:sp>
      <p:pic>
        <p:nvPicPr>
          <p:cNvPr id="16" name="Picture 15" descr="\documentclass{article}&#10;\usepackage{amsmath}&#10;\pagestyle{empty}&#10;\begin{document}&#10;&#10;\begin{equation*}&#10;\begin{bmatrix}&#10;f_x\\&#10;f_y&#10;\end{bmatrix}&#10;= \tilde{G}_{stat}&#10;\begin{bmatrix}&#10;u_x\\&#10;u_y&#10;\end{bmatrix}&#10;\end{equation*}&#10;&#10;&#10;\end{document}" title="IguanaTex Bitmap Display">
            <a:extLst>
              <a:ext uri="{FF2B5EF4-FFF2-40B4-BE49-F238E27FC236}">
                <a16:creationId xmlns:a16="http://schemas.microsoft.com/office/drawing/2014/main" id="{D2790A4A-FBCD-5C32-DE3B-DEB76D24D4EA}"/>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7571" y="2296969"/>
            <a:ext cx="2644285" cy="855000"/>
          </a:xfrm>
          <a:prstGeom prst="rect">
            <a:avLst/>
          </a:prstGeom>
        </p:spPr>
      </p:pic>
      <p:sp>
        <p:nvSpPr>
          <p:cNvPr id="12" name="TextBox 11">
            <a:extLst>
              <a:ext uri="{FF2B5EF4-FFF2-40B4-BE49-F238E27FC236}">
                <a16:creationId xmlns:a16="http://schemas.microsoft.com/office/drawing/2014/main" id="{FB89F449-36E3-7EBC-F751-BA1E2CE2577E}"/>
              </a:ext>
            </a:extLst>
          </p:cNvPr>
          <p:cNvSpPr txBox="1"/>
          <p:nvPr/>
        </p:nvSpPr>
        <p:spPr>
          <a:xfrm>
            <a:off x="656790" y="3287333"/>
            <a:ext cx="7067154" cy="563937"/>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Wherein: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36B41C-458F-0A89-B2AC-DB4F661BCD09}"/>
                  </a:ext>
                </a:extLst>
              </p:cNvPr>
              <p:cNvSpPr txBox="1"/>
              <p:nvPr/>
            </p:nvSpPr>
            <p:spPr>
              <a:xfrm>
                <a:off x="584049" y="964244"/>
                <a:ext cx="11152076" cy="793359"/>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We aim at static decoupling: </a:t>
                </a:r>
                <a14:m>
                  <m:oMath xmlns:m="http://schemas.openxmlformats.org/officeDocument/2006/math">
                    <m:func>
                      <m:funcPr>
                        <m:ctrlPr>
                          <a:rPr lang="en-GB" sz="2812" i="1">
                            <a:latin typeface="Cambria Math" panose="02040503050406030204" pitchFamily="18" charset="0"/>
                          </a:rPr>
                        </m:ctrlPr>
                      </m:funcPr>
                      <m:fName>
                        <m:limLow>
                          <m:limLowPr>
                            <m:ctrlPr>
                              <a:rPr lang="en-GB" sz="2812" i="1">
                                <a:latin typeface="Cambria Math" panose="02040503050406030204" pitchFamily="18" charset="0"/>
                              </a:rPr>
                            </m:ctrlPr>
                          </m:limLowPr>
                          <m:e>
                            <m:r>
                              <m:rPr>
                                <m:sty m:val="p"/>
                              </m:rPr>
                              <a:rPr lang="en-GB" sz="2812">
                                <a:latin typeface="Cambria Math" panose="02040503050406030204" pitchFamily="18" charset="0"/>
                              </a:rPr>
                              <m:t>lim</m:t>
                            </m:r>
                          </m:e>
                          <m:lim>
                            <m:r>
                              <a:rPr lang="en-GB" sz="2812" i="1">
                                <a:latin typeface="Cambria Math" panose="02040503050406030204" pitchFamily="18" charset="0"/>
                              </a:rPr>
                              <m:t>𝑠</m:t>
                            </m:r>
                            <m:r>
                              <a:rPr lang="en-GB" sz="2812" i="1">
                                <a:latin typeface="Cambria Math" panose="02040503050406030204" pitchFamily="18" charset="0"/>
                                <a:ea typeface="Cambria Math" panose="02040503050406030204" pitchFamily="18" charset="0"/>
                              </a:rPr>
                              <m:t>→0</m:t>
                            </m:r>
                          </m:lim>
                        </m:limLow>
                      </m:fName>
                      <m:e>
                        <m:r>
                          <a:rPr lang="en-GB" sz="2812" i="1">
                            <a:latin typeface="Cambria Math" panose="02040503050406030204" pitchFamily="18" charset="0"/>
                          </a:rPr>
                          <m:t>𝑠𝐺</m:t>
                        </m:r>
                        <m:r>
                          <a:rPr lang="en-GB" sz="2812" i="1">
                            <a:latin typeface="Cambria Math" panose="02040503050406030204" pitchFamily="18" charset="0"/>
                          </a:rPr>
                          <m:t>(</m:t>
                        </m:r>
                        <m:r>
                          <a:rPr lang="en-GB" sz="2812" i="1">
                            <a:latin typeface="Cambria Math" panose="02040503050406030204" pitchFamily="18" charset="0"/>
                          </a:rPr>
                          <m:t>𝑠</m:t>
                        </m:r>
                        <m:r>
                          <a:rPr lang="en-GB" sz="2812" i="1">
                            <a:latin typeface="Cambria Math" panose="02040503050406030204" pitchFamily="18" charset="0"/>
                          </a:rPr>
                          <m:t>)</m:t>
                        </m:r>
                      </m:e>
                    </m:func>
                    <m:r>
                      <a:rPr lang="en-GB" sz="2812" i="1">
                        <a:latin typeface="Cambria Math" panose="02040503050406030204" pitchFamily="18" charset="0"/>
                      </a:rPr>
                      <m:t>=</m:t>
                    </m:r>
                    <m:sSub>
                      <m:sSubPr>
                        <m:ctrlPr>
                          <a:rPr lang="en-GB" sz="2812" i="1">
                            <a:latin typeface="Cambria Math" panose="02040503050406030204" pitchFamily="18" charset="0"/>
                          </a:rPr>
                        </m:ctrlPr>
                      </m:sSubPr>
                      <m:e>
                        <m:acc>
                          <m:accPr>
                            <m:chr m:val="̃"/>
                            <m:ctrlPr>
                              <a:rPr lang="en-GB" sz="2812" i="1">
                                <a:latin typeface="Cambria Math" panose="02040503050406030204" pitchFamily="18" charset="0"/>
                              </a:rPr>
                            </m:ctrlPr>
                          </m:accPr>
                          <m:e>
                            <m:r>
                              <a:rPr lang="en-GB" sz="2812" i="1">
                                <a:latin typeface="Cambria Math" panose="02040503050406030204" pitchFamily="18" charset="0"/>
                              </a:rPr>
                              <m:t>𝐺</m:t>
                            </m:r>
                          </m:e>
                        </m:acc>
                      </m:e>
                      <m:sub>
                        <m:r>
                          <a:rPr lang="en-GB" sz="2812" i="1">
                            <a:latin typeface="Cambria Math" panose="02040503050406030204" pitchFamily="18" charset="0"/>
                          </a:rPr>
                          <m:t>𝑠𝑡𝑎𝑡</m:t>
                        </m:r>
                      </m:sub>
                    </m:sSub>
                  </m:oMath>
                </a14:m>
                <a:endParaRPr lang="en-GB" sz="2812" dirty="0"/>
              </a:p>
            </p:txBody>
          </p:sp>
        </mc:Choice>
        <mc:Fallback>
          <p:sp>
            <p:nvSpPr>
              <p:cNvPr id="13" name="TextBox 12">
                <a:extLst>
                  <a:ext uri="{FF2B5EF4-FFF2-40B4-BE49-F238E27FC236}">
                    <a16:creationId xmlns:a16="http://schemas.microsoft.com/office/drawing/2014/main" id="{D936B41C-458F-0A89-B2AC-DB4F661BCD09}"/>
                  </a:ext>
                </a:extLst>
              </p:cNvPr>
              <p:cNvSpPr txBox="1">
                <a:spLocks noRot="1" noChangeAspect="1" noMove="1" noResize="1" noEditPoints="1" noAdjustHandles="1" noChangeArrowheads="1" noChangeShapeType="1" noTextEdit="1"/>
              </p:cNvSpPr>
              <p:nvPr/>
            </p:nvSpPr>
            <p:spPr>
              <a:xfrm>
                <a:off x="584049" y="964244"/>
                <a:ext cx="11152076" cy="793359"/>
              </a:xfrm>
              <a:prstGeom prst="rect">
                <a:avLst/>
              </a:prstGeom>
              <a:blipFill>
                <a:blip r:embed="rId6"/>
                <a:stretch>
                  <a:fillRect l="-1039" b="-46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953270B-899A-39C6-87C2-624BA5AE5D10}"/>
                  </a:ext>
                </a:extLst>
              </p:cNvPr>
              <p:cNvSpPr txBox="1"/>
              <p:nvPr/>
            </p:nvSpPr>
            <p:spPr>
              <a:xfrm>
                <a:off x="737607" y="4912823"/>
                <a:ext cx="10518458" cy="1147494"/>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Goal: find </a:t>
                </a:r>
                <a14:m>
                  <m:oMath xmlns:m="http://schemas.openxmlformats.org/officeDocument/2006/math">
                    <m:sSup>
                      <m:sSupPr>
                        <m:ctrlPr>
                          <a:rPr lang="en-GB" sz="2812" i="1">
                            <a:latin typeface="Cambria Math" panose="02040503050406030204" pitchFamily="18" charset="0"/>
                          </a:rPr>
                        </m:ctrlPr>
                      </m:sSupPr>
                      <m:e>
                        <m:sSub>
                          <m:sSubPr>
                            <m:ctrlPr>
                              <a:rPr lang="en-GB" sz="2812" i="1">
                                <a:latin typeface="Cambria Math" panose="02040503050406030204" pitchFamily="18" charset="0"/>
                              </a:rPr>
                            </m:ctrlPr>
                          </m:sSubPr>
                          <m:e>
                            <m:acc>
                              <m:accPr>
                                <m:chr m:val="̃"/>
                                <m:ctrlPr>
                                  <a:rPr lang="en-GB" sz="2812" i="1">
                                    <a:latin typeface="Cambria Math" panose="02040503050406030204" pitchFamily="18" charset="0"/>
                                  </a:rPr>
                                </m:ctrlPr>
                              </m:accPr>
                              <m:e>
                                <m:r>
                                  <a:rPr lang="en-GB" sz="2812" i="1">
                                    <a:latin typeface="Cambria Math" panose="02040503050406030204" pitchFamily="18" charset="0"/>
                                  </a:rPr>
                                  <m:t>𝐺</m:t>
                                </m:r>
                              </m:e>
                            </m:acc>
                          </m:e>
                          <m:sub>
                            <m:r>
                              <a:rPr lang="en-GB" sz="2812" i="1">
                                <a:latin typeface="Cambria Math" panose="02040503050406030204" pitchFamily="18" charset="0"/>
                              </a:rPr>
                              <m:t>𝑠𝑡𝑎𝑡</m:t>
                            </m:r>
                          </m:sub>
                        </m:sSub>
                      </m:e>
                      <m:sup>
                        <m:r>
                          <a:rPr lang="en-GB" sz="2812" i="1">
                            <a:latin typeface="Cambria Math" panose="02040503050406030204" pitchFamily="18" charset="0"/>
                          </a:rPr>
                          <m:t>∗</m:t>
                        </m:r>
                      </m:sup>
                    </m:sSup>
                    <m:r>
                      <a:rPr lang="en-GB" sz="2812" i="1">
                        <a:latin typeface="Cambria Math" panose="02040503050406030204" pitchFamily="18" charset="0"/>
                      </a:rPr>
                      <m:t> </m:t>
                    </m:r>
                  </m:oMath>
                </a14:m>
                <a:r>
                  <a:rPr lang="en-GB" sz="2812" dirty="0"/>
                  <a:t>for </a:t>
                </a:r>
                <a14:m>
                  <m:oMath xmlns:m="http://schemas.openxmlformats.org/officeDocument/2006/math">
                    <m:r>
                      <a:rPr lang="en-GB" sz="2812" i="1">
                        <a:latin typeface="Cambria Math" panose="02040503050406030204" pitchFamily="18" charset="0"/>
                      </a:rPr>
                      <m:t>𝑦</m:t>
                    </m:r>
                    <m:r>
                      <a:rPr lang="en-GB" sz="2812" i="1">
                        <a:latin typeface="Cambria Math" panose="02040503050406030204" pitchFamily="18" charset="0"/>
                      </a:rPr>
                      <m:t>=</m:t>
                    </m:r>
                    <m:sSub>
                      <m:sSubPr>
                        <m:ctrlPr>
                          <a:rPr lang="en-GB" sz="2812" i="1">
                            <a:latin typeface="Cambria Math" panose="02040503050406030204" pitchFamily="18" charset="0"/>
                          </a:rPr>
                        </m:ctrlPr>
                      </m:sSubPr>
                      <m:e>
                        <m:acc>
                          <m:accPr>
                            <m:chr m:val="̃"/>
                            <m:ctrlPr>
                              <a:rPr lang="en-GB" sz="2812" i="1">
                                <a:latin typeface="Cambria Math" panose="02040503050406030204" pitchFamily="18" charset="0"/>
                              </a:rPr>
                            </m:ctrlPr>
                          </m:accPr>
                          <m:e>
                            <m:r>
                              <a:rPr lang="en-GB" sz="2812" i="1">
                                <a:latin typeface="Cambria Math" panose="02040503050406030204" pitchFamily="18" charset="0"/>
                              </a:rPr>
                              <m:t>𝐺</m:t>
                            </m:r>
                          </m:e>
                        </m:acc>
                      </m:e>
                      <m:sub>
                        <m:r>
                          <a:rPr lang="en-GB" sz="2812" i="1">
                            <a:latin typeface="Cambria Math" panose="02040503050406030204" pitchFamily="18" charset="0"/>
                          </a:rPr>
                          <m:t>𝑠𝑡𝑎𝑡</m:t>
                        </m:r>
                      </m:sub>
                    </m:sSub>
                    <m:sSup>
                      <m:sSupPr>
                        <m:ctrlPr>
                          <a:rPr lang="en-GB" sz="2812" i="1">
                            <a:latin typeface="Cambria Math" panose="02040503050406030204" pitchFamily="18" charset="0"/>
                          </a:rPr>
                        </m:ctrlPr>
                      </m:sSupPr>
                      <m:e>
                        <m:sSub>
                          <m:sSubPr>
                            <m:ctrlPr>
                              <a:rPr lang="en-GB" sz="2812" i="1">
                                <a:latin typeface="Cambria Math" panose="02040503050406030204" pitchFamily="18" charset="0"/>
                              </a:rPr>
                            </m:ctrlPr>
                          </m:sSubPr>
                          <m:e>
                            <m:acc>
                              <m:accPr>
                                <m:chr m:val="̃"/>
                                <m:ctrlPr>
                                  <a:rPr lang="en-GB" sz="2812" i="1">
                                    <a:latin typeface="Cambria Math" panose="02040503050406030204" pitchFamily="18" charset="0"/>
                                  </a:rPr>
                                </m:ctrlPr>
                              </m:accPr>
                              <m:e>
                                <m:r>
                                  <a:rPr lang="en-GB" sz="2812" i="1">
                                    <a:latin typeface="Cambria Math" panose="02040503050406030204" pitchFamily="18" charset="0"/>
                                  </a:rPr>
                                  <m:t>𝐺</m:t>
                                </m:r>
                              </m:e>
                            </m:acc>
                          </m:e>
                          <m:sub>
                            <m:r>
                              <a:rPr lang="en-GB" sz="2812" i="1">
                                <a:latin typeface="Cambria Math" panose="02040503050406030204" pitchFamily="18" charset="0"/>
                              </a:rPr>
                              <m:t>𝑠𝑡𝑎𝑡</m:t>
                            </m:r>
                          </m:sub>
                        </m:sSub>
                      </m:e>
                      <m:sup>
                        <m:r>
                          <a:rPr lang="en-GB" sz="2812" i="1">
                            <a:latin typeface="Cambria Math" panose="02040503050406030204" pitchFamily="18" charset="0"/>
                          </a:rPr>
                          <m:t>∗</m:t>
                        </m:r>
                      </m:sup>
                    </m:sSup>
                    <m:r>
                      <a:rPr lang="en-GB" sz="2812" i="1">
                        <a:latin typeface="Cambria Math" panose="02040503050406030204" pitchFamily="18" charset="0"/>
                      </a:rPr>
                      <m:t>𝑢</m:t>
                    </m:r>
                  </m:oMath>
                </a14:m>
                <a:r>
                  <a:rPr lang="en-GB" sz="2812" dirty="0"/>
                  <a:t> such that </a:t>
                </a:r>
                <a14:m>
                  <m:oMath xmlns:m="http://schemas.openxmlformats.org/officeDocument/2006/math">
                    <m:r>
                      <a:rPr lang="en-GB" sz="2812" i="1">
                        <a:latin typeface="Cambria Math" panose="02040503050406030204" pitchFamily="18" charset="0"/>
                      </a:rPr>
                      <m:t>𝑦</m:t>
                    </m:r>
                  </m:oMath>
                </a14:m>
                <a:r>
                  <a:rPr lang="en-GB" sz="2812" dirty="0"/>
                  <a:t> and </a:t>
                </a:r>
                <a14:m>
                  <m:oMath xmlns:m="http://schemas.openxmlformats.org/officeDocument/2006/math">
                    <m:r>
                      <a:rPr lang="en-GB" sz="2812" i="1">
                        <a:latin typeface="Cambria Math" panose="02040503050406030204" pitchFamily="18" charset="0"/>
                      </a:rPr>
                      <m:t>𝑢</m:t>
                    </m:r>
                  </m:oMath>
                </a14:m>
                <a:r>
                  <a:rPr lang="en-GB" sz="2812" dirty="0"/>
                  <a:t> are decoupled</a:t>
                </a:r>
              </a:p>
            </p:txBody>
          </p:sp>
        </mc:Choice>
        <mc:Fallback>
          <p:sp>
            <p:nvSpPr>
              <p:cNvPr id="14" name="TextBox 13">
                <a:extLst>
                  <a:ext uri="{FF2B5EF4-FFF2-40B4-BE49-F238E27FC236}">
                    <a16:creationId xmlns:a16="http://schemas.microsoft.com/office/drawing/2014/main" id="{9953270B-899A-39C6-87C2-624BA5AE5D10}"/>
                  </a:ext>
                </a:extLst>
              </p:cNvPr>
              <p:cNvSpPr txBox="1">
                <a:spLocks noRot="1" noChangeAspect="1" noMove="1" noResize="1" noEditPoints="1" noAdjustHandles="1" noChangeArrowheads="1" noChangeShapeType="1" noTextEdit="1"/>
              </p:cNvSpPr>
              <p:nvPr/>
            </p:nvSpPr>
            <p:spPr>
              <a:xfrm>
                <a:off x="737607" y="4912823"/>
                <a:ext cx="10518458" cy="1147494"/>
              </a:xfrm>
              <a:prstGeom prst="rect">
                <a:avLst/>
              </a:prstGeom>
              <a:blipFill>
                <a:blip r:embed="rId7"/>
                <a:stretch>
                  <a:fillRect l="-1101" b="-14362"/>
                </a:stretch>
              </a:blipFill>
            </p:spPr>
            <p:txBody>
              <a:bodyPr/>
              <a:lstStyle/>
              <a:p>
                <a:r>
                  <a:rPr lang="en-GB">
                    <a:noFill/>
                  </a:rPr>
                  <a:t> </a:t>
                </a:r>
              </a:p>
            </p:txBody>
          </p:sp>
        </mc:Fallback>
      </mc:AlternateContent>
    </p:spTree>
    <p:extLst>
      <p:ext uri="{BB962C8B-B14F-4D97-AF65-F5344CB8AC3E}">
        <p14:creationId xmlns:p14="http://schemas.microsoft.com/office/powerpoint/2010/main" val="2179552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49A6-B480-457E-3CEF-84B05FB178EE}"/>
              </a:ext>
            </a:extLst>
          </p:cNvPr>
          <p:cNvSpPr>
            <a:spLocks noGrp="1"/>
          </p:cNvSpPr>
          <p:nvPr>
            <p:ph type="title"/>
          </p:nvPr>
        </p:nvSpPr>
        <p:spPr/>
        <p:txBody>
          <a:bodyPr/>
          <a:lstStyle/>
          <a:p>
            <a:r>
              <a:rPr lang="en-GB" dirty="0"/>
              <a:t>Beam Rolling: Decentralised Control</a:t>
            </a:r>
          </a:p>
        </p:txBody>
      </p:sp>
      <p:sp>
        <p:nvSpPr>
          <p:cNvPr id="4" name="Slide Number Placeholder 3">
            <a:extLst>
              <a:ext uri="{FF2B5EF4-FFF2-40B4-BE49-F238E27FC236}">
                <a16:creationId xmlns:a16="http://schemas.microsoft.com/office/drawing/2014/main" id="{87130912-09BE-9D9D-CC8C-40269352D1B0}"/>
              </a:ext>
            </a:extLst>
          </p:cNvPr>
          <p:cNvSpPr>
            <a:spLocks noGrp="1"/>
          </p:cNvSpPr>
          <p:nvPr>
            <p:ph type="sldNum" sz="quarter" idx="12"/>
          </p:nvPr>
        </p:nvSpPr>
        <p:spPr/>
        <p:txBody>
          <a:bodyPr/>
          <a:lstStyle/>
          <a:p>
            <a:fld id="{7AE184E0-0BD4-4705-A12B-9B71DDE63301}" type="slidenum">
              <a:rPr lang="en-GB" noProof="0" smtClean="0"/>
              <a:t>73</a:t>
            </a:fld>
            <a:endParaRPr lang="en-GB" noProof="0" dirty="0"/>
          </a:p>
        </p:txBody>
      </p:sp>
      <p:pic>
        <p:nvPicPr>
          <p:cNvPr id="9" name="Picture 8" descr="A diagram of a machine&#10;&#10;Description automatically generated">
            <a:extLst>
              <a:ext uri="{FF2B5EF4-FFF2-40B4-BE49-F238E27FC236}">
                <a16:creationId xmlns:a16="http://schemas.microsoft.com/office/drawing/2014/main" id="{A98473A7-C05F-F06C-4328-E8384E485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917" y="784472"/>
            <a:ext cx="4091711" cy="2609367"/>
          </a:xfrm>
          <a:prstGeom prst="rect">
            <a:avLst/>
          </a:prstGeom>
        </p:spPr>
      </p:pic>
      <p:sp>
        <p:nvSpPr>
          <p:cNvPr id="10" name="Multiplication Sign 9">
            <a:extLst>
              <a:ext uri="{FF2B5EF4-FFF2-40B4-BE49-F238E27FC236}">
                <a16:creationId xmlns:a16="http://schemas.microsoft.com/office/drawing/2014/main" id="{EF71B6EE-A323-7CF7-61A1-6049A5075E39}"/>
              </a:ext>
            </a:extLst>
          </p:cNvPr>
          <p:cNvSpPr/>
          <p:nvPr/>
        </p:nvSpPr>
        <p:spPr>
          <a:xfrm>
            <a:off x="9022577" y="819633"/>
            <a:ext cx="2930108" cy="2609366"/>
          </a:xfrm>
          <a:prstGeom prst="mathMultiply">
            <a:avLst/>
          </a:pr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1" name="Picture 10" descr="A diagram of a machine&#10;&#10;Description automatically generated">
            <a:extLst>
              <a:ext uri="{FF2B5EF4-FFF2-40B4-BE49-F238E27FC236}">
                <a16:creationId xmlns:a16="http://schemas.microsoft.com/office/drawing/2014/main" id="{69931D4B-BC2F-6F12-B64D-0CAE6D650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49" y="1214597"/>
            <a:ext cx="6834475" cy="4358483"/>
          </a:xfrm>
          <a:prstGeom prst="rect">
            <a:avLst/>
          </a:prstGeom>
        </p:spPr>
      </p:pic>
      <p:sp>
        <p:nvSpPr>
          <p:cNvPr id="12" name="Multiplication Sign 11">
            <a:extLst>
              <a:ext uri="{FF2B5EF4-FFF2-40B4-BE49-F238E27FC236}">
                <a16:creationId xmlns:a16="http://schemas.microsoft.com/office/drawing/2014/main" id="{39824246-C76E-0475-2EA6-4268729A134E}"/>
              </a:ext>
            </a:extLst>
          </p:cNvPr>
          <p:cNvSpPr/>
          <p:nvPr/>
        </p:nvSpPr>
        <p:spPr>
          <a:xfrm>
            <a:off x="2118028" y="1526766"/>
            <a:ext cx="4722779" cy="4027247"/>
          </a:xfrm>
          <a:prstGeom prst="mathMultiply">
            <a:avLst/>
          </a:pr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76D05DA-5937-4273-4D52-9CC28A970D06}"/>
                  </a:ext>
                </a:extLst>
              </p:cNvPr>
              <p:cNvSpPr txBox="1"/>
              <p:nvPr/>
            </p:nvSpPr>
            <p:spPr>
              <a:xfrm>
                <a:off x="581621" y="1096642"/>
                <a:ext cx="7795590" cy="5227265"/>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531" dirty="0"/>
                  <a:t>Ignore interactions altogether </a:t>
                </a:r>
              </a:p>
              <a:p>
                <a:pPr marL="698237" lvl="1" indent="-241093">
                  <a:lnSpc>
                    <a:spcPct val="120000"/>
                  </a:lnSpc>
                  <a:buFont typeface="Arial" panose="020B0604020202020204" pitchFamily="34" charset="0"/>
                  <a:buChar char="•"/>
                </a:pPr>
                <a:r>
                  <a:rPr lang="en-GB" sz="2531" dirty="0"/>
                  <a:t>Design an LQR based on a model for the x-direction</a:t>
                </a:r>
              </a:p>
              <a:p>
                <a:pPr marL="698237" lvl="1" indent="-241093">
                  <a:lnSpc>
                    <a:spcPct val="120000"/>
                  </a:lnSpc>
                  <a:buFont typeface="Arial" panose="020B0604020202020204" pitchFamily="34" charset="0"/>
                  <a:buChar char="•"/>
                </a:pPr>
                <a:r>
                  <a:rPr lang="en-GB" sz="2531" dirty="0"/>
                  <a:t>Design an LQR based on a model for the y-direction</a:t>
                </a:r>
              </a:p>
              <a:p>
                <a:pPr marL="698237" lvl="1" indent="-241093">
                  <a:lnSpc>
                    <a:spcPct val="120000"/>
                  </a:lnSpc>
                  <a:buFont typeface="Arial" panose="020B0604020202020204" pitchFamily="34" charset="0"/>
                  <a:buChar char="•"/>
                </a:pPr>
                <a:r>
                  <a:rPr lang="en-GB" sz="2531" dirty="0"/>
                  <a:t>Apply inputs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𝑢</m:t>
                        </m:r>
                      </m:e>
                      <m:sub>
                        <m:r>
                          <a:rPr lang="en-GB" sz="2531" i="1">
                            <a:latin typeface="Cambria Math" panose="02040503050406030204" pitchFamily="18" charset="0"/>
                          </a:rPr>
                          <m:t>𝑥</m:t>
                        </m:r>
                      </m:sub>
                    </m:sSub>
                  </m:oMath>
                </a14:m>
                <a:r>
                  <a:rPr lang="en-GB" sz="2531" dirty="0"/>
                  <a:t> and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𝑢</m:t>
                        </m:r>
                      </m:e>
                      <m:sub>
                        <m:r>
                          <a:rPr lang="en-GB" sz="2531" i="1">
                            <a:latin typeface="Cambria Math" panose="02040503050406030204" pitchFamily="18" charset="0"/>
                          </a:rPr>
                          <m:t>𝑦</m:t>
                        </m:r>
                      </m:sub>
                    </m:sSub>
                  </m:oMath>
                </a14:m>
                <a:r>
                  <a:rPr lang="en-GB" sz="2531" dirty="0"/>
                  <a:t> as such</a:t>
                </a:r>
              </a:p>
              <a:p>
                <a:pPr marL="241093" indent="-241093">
                  <a:lnSpc>
                    <a:spcPct val="120000"/>
                  </a:lnSpc>
                  <a:buFont typeface="Arial" panose="020B0604020202020204" pitchFamily="34" charset="0"/>
                  <a:buChar char="•"/>
                </a:pPr>
                <a:r>
                  <a:rPr lang="en-GB" sz="2531" dirty="0"/>
                  <a:t>Justification:</a:t>
                </a:r>
              </a:p>
              <a:p>
                <a:pPr marL="698237" lvl="1" indent="-241093">
                  <a:lnSpc>
                    <a:spcPct val="120000"/>
                  </a:lnSpc>
                  <a:buFont typeface="Arial" panose="020B0604020202020204" pitchFamily="34" charset="0"/>
                  <a:buChar char="•"/>
                </a:pPr>
                <a:r>
                  <a:rPr lang="en-GB" sz="2531" dirty="0"/>
                  <a:t>The RGA method shows low degrees of interaction</a:t>
                </a:r>
              </a:p>
              <a:p>
                <a:pPr marL="698237" lvl="1" indent="-241093">
                  <a:lnSpc>
                    <a:spcPct val="120000"/>
                  </a:lnSpc>
                  <a:buFont typeface="Arial" panose="020B0604020202020204" pitchFamily="34" charset="0"/>
                  <a:buChar char="•"/>
                </a:pPr>
                <a:r>
                  <a:rPr lang="en-GB" sz="2531" dirty="0"/>
                  <a:t>Note: coupling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𝑤</m:t>
                        </m:r>
                      </m:e>
                      <m:sub>
                        <m:r>
                          <a:rPr lang="en-GB" sz="2531" i="1">
                            <a:latin typeface="Cambria Math" panose="02040503050406030204" pitchFamily="18" charset="0"/>
                          </a:rPr>
                          <m:t>𝑒</m:t>
                        </m:r>
                      </m:sub>
                    </m:sSub>
                  </m:oMath>
                </a14:m>
                <a:r>
                  <a:rPr lang="en-GB" sz="2531" dirty="0"/>
                  <a:t> &amp;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𝑤</m:t>
                        </m:r>
                      </m:e>
                      <m:sub>
                        <m:r>
                          <a:rPr lang="en-GB" sz="2531" i="1">
                            <a:latin typeface="Cambria Math" panose="02040503050406030204" pitchFamily="18" charset="0"/>
                          </a:rPr>
                          <m:t>𝑖</m:t>
                        </m:r>
                      </m:sub>
                    </m:sSub>
                  </m:oMath>
                </a14:m>
                <a:r>
                  <a:rPr lang="en-GB" sz="2531" dirty="0"/>
                  <a:t> </a:t>
                </a:r>
                <a:r>
                  <a:rPr lang="en-GB" sz="2531" dirty="0" err="1"/>
                  <a:t>w.r.t.</a:t>
                </a:r>
                <a:r>
                  <a:rPr lang="en-GB" sz="2531" dirty="0"/>
                  <a:t> </a:t>
                </a:r>
                <a14:m>
                  <m:oMath xmlns:m="http://schemas.openxmlformats.org/officeDocument/2006/math">
                    <m:r>
                      <a:rPr lang="en-GB" sz="2531" i="1">
                        <a:latin typeface="Cambria Math" panose="02040503050406030204" pitchFamily="18" charset="0"/>
                      </a:rPr>
                      <m:t>𝑓</m:t>
                    </m:r>
                  </m:oMath>
                </a14:m>
                <a:r>
                  <a:rPr lang="en-GB" sz="2531" dirty="0"/>
                  <a:t> are not considered</a:t>
                </a:r>
              </a:p>
            </p:txBody>
          </p:sp>
        </mc:Choice>
        <mc:Fallback>
          <p:sp>
            <p:nvSpPr>
              <p:cNvPr id="8" name="TextBox 7">
                <a:extLst>
                  <a:ext uri="{FF2B5EF4-FFF2-40B4-BE49-F238E27FC236}">
                    <a16:creationId xmlns:a16="http://schemas.microsoft.com/office/drawing/2014/main" id="{D76D05DA-5937-4273-4D52-9CC28A970D06}"/>
                  </a:ext>
                </a:extLst>
              </p:cNvPr>
              <p:cNvSpPr txBox="1">
                <a:spLocks noRot="1" noChangeAspect="1" noMove="1" noResize="1" noEditPoints="1" noAdjustHandles="1" noChangeArrowheads="1" noChangeShapeType="1" noTextEdit="1"/>
              </p:cNvSpPr>
              <p:nvPr/>
            </p:nvSpPr>
            <p:spPr>
              <a:xfrm>
                <a:off x="581621" y="1096642"/>
                <a:ext cx="7795590" cy="5227265"/>
              </a:xfrm>
              <a:prstGeom prst="rect">
                <a:avLst/>
              </a:prstGeom>
              <a:blipFill>
                <a:blip r:embed="rId4"/>
                <a:stretch>
                  <a:fillRect l="-1173" t="-467" b="-1984"/>
                </a:stretch>
              </a:blipFill>
            </p:spPr>
            <p:txBody>
              <a:bodyPr/>
              <a:lstStyle/>
              <a:p>
                <a:r>
                  <a:rPr lang="en-GB">
                    <a:noFill/>
                  </a:rPr>
                  <a:t> </a:t>
                </a:r>
              </a:p>
            </p:txBody>
          </p:sp>
        </mc:Fallback>
      </mc:AlternateContent>
      <p:sp>
        <p:nvSpPr>
          <p:cNvPr id="13" name="Rectangle: Rounded Corners 12">
            <a:extLst>
              <a:ext uri="{FF2B5EF4-FFF2-40B4-BE49-F238E27FC236}">
                <a16:creationId xmlns:a16="http://schemas.microsoft.com/office/drawing/2014/main" id="{FD0B59C3-AD6E-7AB1-2FC5-9ABA3DDF5BE2}"/>
              </a:ext>
            </a:extLst>
          </p:cNvPr>
          <p:cNvSpPr/>
          <p:nvPr/>
        </p:nvSpPr>
        <p:spPr>
          <a:xfrm>
            <a:off x="7641843" y="3868165"/>
            <a:ext cx="4173824" cy="1893194"/>
          </a:xfrm>
          <a:prstGeom prst="roundRect">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6" name="Picture 15" descr="\documentclass{article}&#10;\usepackage{amsmath}&#10;\pagestyle{empty}&#10;\begin{document}&#10;&#10;\begin{equation*}&#10;\Lambda = &#10;\begin{bmatrix}&#10;1.014 &amp;&amp; -0.014\\&#10;-0.014 &amp;&amp; 1.014&#10;\end{bmatrix}&#10;\end{equation*}&#10;&#10;&#10;\end{document}" title="IguanaTex Bitmap Display">
            <a:extLst>
              <a:ext uri="{FF2B5EF4-FFF2-40B4-BE49-F238E27FC236}">
                <a16:creationId xmlns:a16="http://schemas.microsoft.com/office/drawing/2014/main" id="{FC8099F1-5109-CBC8-5A74-A12ECA80992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099918" y="4783739"/>
            <a:ext cx="3104571" cy="684000"/>
          </a:xfrm>
          <a:prstGeom prst="rect">
            <a:avLst/>
          </a:prstGeom>
        </p:spPr>
      </p:pic>
      <p:sp>
        <p:nvSpPr>
          <p:cNvPr id="17" name="TextBox 16">
            <a:extLst>
              <a:ext uri="{FF2B5EF4-FFF2-40B4-BE49-F238E27FC236}">
                <a16:creationId xmlns:a16="http://schemas.microsoft.com/office/drawing/2014/main" id="{81200B0F-2811-3434-9E57-1FE8725A0D83}"/>
              </a:ext>
            </a:extLst>
          </p:cNvPr>
          <p:cNvSpPr txBox="1"/>
          <p:nvPr/>
        </p:nvSpPr>
        <p:spPr>
          <a:xfrm>
            <a:off x="7736701" y="4041785"/>
            <a:ext cx="2571750" cy="516808"/>
          </a:xfrm>
          <a:prstGeom prst="rect">
            <a:avLst/>
          </a:prstGeom>
          <a:noFill/>
        </p:spPr>
        <p:txBody>
          <a:bodyPr wrap="square" rtlCol="0">
            <a:spAutoFit/>
          </a:bodyPr>
          <a:lstStyle/>
          <a:p>
            <a:pPr algn="l">
              <a:lnSpc>
                <a:spcPct val="120000"/>
              </a:lnSpc>
            </a:pPr>
            <a:r>
              <a:rPr lang="en-GB" sz="2531" dirty="0"/>
              <a:t>RGA-matrix</a:t>
            </a:r>
          </a:p>
        </p:txBody>
      </p:sp>
    </p:spTree>
    <p:extLst>
      <p:ext uri="{BB962C8B-B14F-4D97-AF65-F5344CB8AC3E}">
        <p14:creationId xmlns:p14="http://schemas.microsoft.com/office/powerpoint/2010/main" val="258715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2" grpId="1" animBg="1"/>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EFD2-FD59-F568-32C0-EABCF2E06790}"/>
              </a:ext>
            </a:extLst>
          </p:cNvPr>
          <p:cNvSpPr>
            <a:spLocks noGrp="1"/>
          </p:cNvSpPr>
          <p:nvPr>
            <p:ph type="title"/>
          </p:nvPr>
        </p:nvSpPr>
        <p:spPr/>
        <p:txBody>
          <a:bodyPr/>
          <a:lstStyle/>
          <a:p>
            <a:r>
              <a:rPr lang="en-GB" dirty="0"/>
              <a:t>Beam Rolling: Centralised Control</a:t>
            </a:r>
          </a:p>
        </p:txBody>
      </p:sp>
      <p:sp>
        <p:nvSpPr>
          <p:cNvPr id="4" name="Slide Number Placeholder 3">
            <a:extLst>
              <a:ext uri="{FF2B5EF4-FFF2-40B4-BE49-F238E27FC236}">
                <a16:creationId xmlns:a16="http://schemas.microsoft.com/office/drawing/2014/main" id="{ACD86DD1-CC23-7C1D-0B85-194CBE4F81B5}"/>
              </a:ext>
            </a:extLst>
          </p:cNvPr>
          <p:cNvSpPr>
            <a:spLocks noGrp="1"/>
          </p:cNvSpPr>
          <p:nvPr>
            <p:ph type="sldNum" sz="quarter" idx="12"/>
          </p:nvPr>
        </p:nvSpPr>
        <p:spPr/>
        <p:txBody>
          <a:bodyPr/>
          <a:lstStyle/>
          <a:p>
            <a:fld id="{7AE184E0-0BD4-4705-A12B-9B71DDE63301}" type="slidenum">
              <a:rPr lang="en-GB" noProof="0" smtClean="0"/>
              <a:t>74</a:t>
            </a:fld>
            <a:endParaRPr lang="en-GB" noProof="0" dirty="0"/>
          </a:p>
        </p:txBody>
      </p:sp>
      <p:pic>
        <p:nvPicPr>
          <p:cNvPr id="5" name="Picture 4" descr="A diagram of a machine&#10;&#10;Description automatically generated">
            <a:extLst>
              <a:ext uri="{FF2B5EF4-FFF2-40B4-BE49-F238E27FC236}">
                <a16:creationId xmlns:a16="http://schemas.microsoft.com/office/drawing/2014/main" id="{ABABA724-EA76-22ED-527B-5B37375A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9917" y="784472"/>
            <a:ext cx="4091711" cy="2609367"/>
          </a:xfrm>
          <a:prstGeom prst="rect">
            <a:avLst/>
          </a:prstGeom>
        </p:spPr>
      </p:pic>
      <p:pic>
        <p:nvPicPr>
          <p:cNvPr id="6" name="Picture 5" descr="A diagram of a machine&#10;&#10;Description automatically generated">
            <a:extLst>
              <a:ext uri="{FF2B5EF4-FFF2-40B4-BE49-F238E27FC236}">
                <a16:creationId xmlns:a16="http://schemas.microsoft.com/office/drawing/2014/main" id="{386F62B7-9C5F-233C-F900-CDBB1AF97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49" y="1214597"/>
            <a:ext cx="6834475" cy="435848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BFB9B30-5F1A-7E4B-76E1-C9C86F9B5AAA}"/>
                  </a:ext>
                </a:extLst>
              </p:cNvPr>
              <p:cNvSpPr txBox="1"/>
              <p:nvPr/>
            </p:nvSpPr>
            <p:spPr>
              <a:xfrm>
                <a:off x="444189" y="1141884"/>
                <a:ext cx="7795590" cy="3357779"/>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531" dirty="0"/>
                  <a:t>Model the plant completely (including interactions)</a:t>
                </a:r>
              </a:p>
              <a:p>
                <a:pPr marL="698237" lvl="1" indent="-241093">
                  <a:lnSpc>
                    <a:spcPct val="120000"/>
                  </a:lnSpc>
                  <a:buFont typeface="Arial" panose="020B0604020202020204" pitchFamily="34" charset="0"/>
                  <a:buChar char="•"/>
                </a:pPr>
                <a:r>
                  <a:rPr lang="en-GB" sz="2531" dirty="0"/>
                  <a:t>Design one LQR based on the full model </a:t>
                </a:r>
              </a:p>
              <a:p>
                <a:pPr marL="698237" lvl="1" indent="-241093">
                  <a:lnSpc>
                    <a:spcPct val="120000"/>
                  </a:lnSpc>
                  <a:buFont typeface="Arial" panose="020B0604020202020204" pitchFamily="34" charset="0"/>
                  <a:buChar char="•"/>
                </a:pPr>
                <a:r>
                  <a:rPr lang="en-GB" sz="2531" dirty="0"/>
                  <a:t>Apply inputs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𝑢</m:t>
                        </m:r>
                      </m:e>
                      <m:sub>
                        <m:r>
                          <a:rPr lang="en-GB" sz="2531" i="1">
                            <a:latin typeface="Cambria Math" panose="02040503050406030204" pitchFamily="18" charset="0"/>
                          </a:rPr>
                          <m:t>𝑥</m:t>
                        </m:r>
                      </m:sub>
                    </m:sSub>
                  </m:oMath>
                </a14:m>
                <a:r>
                  <a:rPr lang="en-GB" sz="2531" dirty="0"/>
                  <a:t> and </a:t>
                </a:r>
                <a14:m>
                  <m:oMath xmlns:m="http://schemas.openxmlformats.org/officeDocument/2006/math">
                    <m:sSub>
                      <m:sSubPr>
                        <m:ctrlPr>
                          <a:rPr lang="en-GB" sz="2531" i="1">
                            <a:latin typeface="Cambria Math" panose="02040503050406030204" pitchFamily="18" charset="0"/>
                          </a:rPr>
                        </m:ctrlPr>
                      </m:sSubPr>
                      <m:e>
                        <m:r>
                          <a:rPr lang="en-GB" sz="2531" i="1">
                            <a:latin typeface="Cambria Math" panose="02040503050406030204" pitchFamily="18" charset="0"/>
                          </a:rPr>
                          <m:t>𝑢</m:t>
                        </m:r>
                      </m:e>
                      <m:sub>
                        <m:r>
                          <a:rPr lang="en-GB" sz="2531" i="1">
                            <a:latin typeface="Cambria Math" panose="02040503050406030204" pitchFamily="18" charset="0"/>
                          </a:rPr>
                          <m:t>𝑦</m:t>
                        </m:r>
                      </m:sub>
                    </m:sSub>
                  </m:oMath>
                </a14:m>
                <a:r>
                  <a:rPr lang="en-GB" sz="2531" dirty="0"/>
                  <a:t> as such (generated by the same LQR)</a:t>
                </a:r>
              </a:p>
              <a:p>
                <a:pPr marL="241093" indent="-241093">
                  <a:lnSpc>
                    <a:spcPct val="120000"/>
                  </a:lnSpc>
                  <a:buFont typeface="Arial" panose="020B0604020202020204" pitchFamily="34" charset="0"/>
                  <a:buChar char="•"/>
                </a:pPr>
                <a:r>
                  <a:rPr lang="en-GB" sz="2531" dirty="0"/>
                  <a:t>Justification:</a:t>
                </a:r>
              </a:p>
              <a:p>
                <a:pPr marL="698237" lvl="1" indent="-241093">
                  <a:lnSpc>
                    <a:spcPct val="120000"/>
                  </a:lnSpc>
                  <a:buFont typeface="Arial" panose="020B0604020202020204" pitchFamily="34" charset="0"/>
                  <a:buChar char="•"/>
                </a:pPr>
                <a:r>
                  <a:rPr lang="en-GB" sz="2531" dirty="0"/>
                  <a:t>The RGA method might show high degrees of interaction</a:t>
                </a:r>
              </a:p>
            </p:txBody>
          </p:sp>
        </mc:Choice>
        <mc:Fallback>
          <p:sp>
            <p:nvSpPr>
              <p:cNvPr id="7" name="TextBox 6">
                <a:extLst>
                  <a:ext uri="{FF2B5EF4-FFF2-40B4-BE49-F238E27FC236}">
                    <a16:creationId xmlns:a16="http://schemas.microsoft.com/office/drawing/2014/main" id="{ABFB9B30-5F1A-7E4B-76E1-C9C86F9B5AAA}"/>
                  </a:ext>
                </a:extLst>
              </p:cNvPr>
              <p:cNvSpPr txBox="1">
                <a:spLocks noRot="1" noChangeAspect="1" noMove="1" noResize="1" noEditPoints="1" noAdjustHandles="1" noChangeArrowheads="1" noChangeShapeType="1" noTextEdit="1"/>
              </p:cNvSpPr>
              <p:nvPr/>
            </p:nvSpPr>
            <p:spPr>
              <a:xfrm>
                <a:off x="444189" y="1141884"/>
                <a:ext cx="7795590" cy="3357779"/>
              </a:xfrm>
              <a:prstGeom prst="rect">
                <a:avLst/>
              </a:prstGeom>
              <a:blipFill>
                <a:blip r:embed="rId3"/>
                <a:stretch>
                  <a:fillRect l="-1173" t="-726" b="-3448"/>
                </a:stretch>
              </a:blipFill>
            </p:spPr>
            <p:txBody>
              <a:bodyPr/>
              <a:lstStyle/>
              <a:p>
                <a:r>
                  <a:rPr lang="en-GB">
                    <a:noFill/>
                  </a:rPr>
                  <a:t> </a:t>
                </a:r>
              </a:p>
            </p:txBody>
          </p:sp>
        </mc:Fallback>
      </mc:AlternateContent>
    </p:spTree>
    <p:extLst>
      <p:ext uri="{BB962C8B-B14F-4D97-AF65-F5344CB8AC3E}">
        <p14:creationId xmlns:p14="http://schemas.microsoft.com/office/powerpoint/2010/main" val="411812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3C81-1F45-10FA-6EA8-EF01EB3D6107}"/>
              </a:ext>
            </a:extLst>
          </p:cNvPr>
          <p:cNvSpPr>
            <a:spLocks noGrp="1"/>
          </p:cNvSpPr>
          <p:nvPr>
            <p:ph type="title"/>
          </p:nvPr>
        </p:nvSpPr>
        <p:spPr/>
        <p:txBody>
          <a:bodyPr/>
          <a:lstStyle/>
          <a:p>
            <a:r>
              <a:rPr lang="en-GB" dirty="0"/>
              <a:t>Model Predictive Control (MPC): </a:t>
            </a:r>
          </a:p>
        </p:txBody>
      </p:sp>
      <p:sp>
        <p:nvSpPr>
          <p:cNvPr id="4" name="Slide Number Placeholder 3">
            <a:extLst>
              <a:ext uri="{FF2B5EF4-FFF2-40B4-BE49-F238E27FC236}">
                <a16:creationId xmlns:a16="http://schemas.microsoft.com/office/drawing/2014/main" id="{F49F59B9-0249-2323-E75E-F814AF9BB39D}"/>
              </a:ext>
            </a:extLst>
          </p:cNvPr>
          <p:cNvSpPr>
            <a:spLocks noGrp="1"/>
          </p:cNvSpPr>
          <p:nvPr>
            <p:ph type="sldNum" sz="quarter" idx="12"/>
          </p:nvPr>
        </p:nvSpPr>
        <p:spPr/>
        <p:txBody>
          <a:bodyPr/>
          <a:lstStyle/>
          <a:p>
            <a:fld id="{7AE184E0-0BD4-4705-A12B-9B71DDE63301}" type="slidenum">
              <a:rPr lang="en-GB" noProof="0" smtClean="0"/>
              <a:t>75</a:t>
            </a:fld>
            <a:endParaRPr lang="en-GB" noProof="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E6278B1-ADF9-BB62-295B-D8A06ADB810D}"/>
                  </a:ext>
                </a:extLst>
              </p:cNvPr>
              <p:cNvSpPr txBox="1"/>
              <p:nvPr/>
            </p:nvSpPr>
            <p:spPr>
              <a:xfrm>
                <a:off x="584049" y="1148856"/>
                <a:ext cx="7479392" cy="3160481"/>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812" dirty="0"/>
                  <a:t>Unaddressed topics so far:</a:t>
                </a:r>
              </a:p>
              <a:p>
                <a:pPr marL="698237" lvl="1" indent="-241093">
                  <a:lnSpc>
                    <a:spcPct val="120000"/>
                  </a:lnSpc>
                  <a:buFont typeface="Arial" panose="020B0604020202020204" pitchFamily="34" charset="0"/>
                  <a:buChar char="•"/>
                </a:pPr>
                <a:r>
                  <a:rPr lang="en-GB" sz="2812" dirty="0"/>
                  <a:t>Constraint equations</a:t>
                </a:r>
              </a:p>
              <a:p>
                <a:pPr marL="698237" lvl="1" indent="-241093">
                  <a:lnSpc>
                    <a:spcPct val="120000"/>
                  </a:lnSpc>
                  <a:buFont typeface="Arial" panose="020B0604020202020204" pitchFamily="34" charset="0"/>
                  <a:buChar char="•"/>
                </a:pPr>
                <a:r>
                  <a:rPr lang="en-GB" sz="2812" dirty="0"/>
                  <a:t>Nonlinear models</a:t>
                </a:r>
              </a:p>
              <a:p>
                <a:pPr marL="698237" lvl="1" indent="-241093">
                  <a:lnSpc>
                    <a:spcPct val="120000"/>
                  </a:lnSpc>
                  <a:buFont typeface="Arial" panose="020B0604020202020204" pitchFamily="34" charset="0"/>
                  <a:buChar char="•"/>
                </a:pPr>
                <a:r>
                  <a:rPr lang="en-GB" sz="2812" dirty="0"/>
                  <a:t>Dead time </a:t>
                </a:r>
              </a:p>
              <a:p>
                <a:pPr marL="698237" lvl="1" indent="-241093">
                  <a:lnSpc>
                    <a:spcPct val="120000"/>
                  </a:lnSpc>
                  <a:buFont typeface="Arial" panose="020B0604020202020204" pitchFamily="34" charset="0"/>
                  <a:buChar char="•"/>
                </a:pPr>
                <a:r>
                  <a:rPr lang="en-GB" sz="2812" dirty="0"/>
                  <a:t>Dealing measured disturbances</a:t>
                </a:r>
              </a:p>
              <a:p>
                <a:pPr marL="241093" indent="-241093">
                  <a:lnSpc>
                    <a:spcPct val="120000"/>
                  </a:lnSpc>
                  <a:buFont typeface="Arial" panose="020B0604020202020204" pitchFamily="34" charset="0"/>
                  <a:buChar char="•"/>
                </a:pPr>
                <a14:m>
                  <m:oMath xmlns:m="http://schemas.openxmlformats.org/officeDocument/2006/math">
                    <m:r>
                      <a:rPr lang="en-GB" sz="2812" i="1">
                        <a:latin typeface="Cambria Math" panose="02040503050406030204" pitchFamily="18" charset="0"/>
                        <a:ea typeface="Cambria Math" panose="02040503050406030204" pitchFamily="18" charset="0"/>
                      </a:rPr>
                      <m:t>→</m:t>
                    </m:r>
                  </m:oMath>
                </a14:m>
                <a:r>
                  <a:rPr lang="en-GB" sz="2812" dirty="0"/>
                  <a:t> MPC</a:t>
                </a:r>
              </a:p>
            </p:txBody>
          </p:sp>
        </mc:Choice>
        <mc:Fallback>
          <p:sp>
            <p:nvSpPr>
              <p:cNvPr id="5" name="TextBox 4">
                <a:extLst>
                  <a:ext uri="{FF2B5EF4-FFF2-40B4-BE49-F238E27FC236}">
                    <a16:creationId xmlns:a16="http://schemas.microsoft.com/office/drawing/2014/main" id="{FE6278B1-ADF9-BB62-295B-D8A06ADB810D}"/>
                  </a:ext>
                </a:extLst>
              </p:cNvPr>
              <p:cNvSpPr txBox="1">
                <a:spLocks noRot="1" noChangeAspect="1" noMove="1" noResize="1" noEditPoints="1" noAdjustHandles="1" noChangeArrowheads="1" noChangeShapeType="1" noTextEdit="1"/>
              </p:cNvSpPr>
              <p:nvPr/>
            </p:nvSpPr>
            <p:spPr>
              <a:xfrm>
                <a:off x="584049" y="1148856"/>
                <a:ext cx="7479392" cy="3160481"/>
              </a:xfrm>
              <a:prstGeom prst="rect">
                <a:avLst/>
              </a:prstGeom>
              <a:blipFill>
                <a:blip r:embed="rId2"/>
                <a:stretch>
                  <a:fillRect l="-1548" t="-771" b="-4624"/>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BB0CDC6B-B710-499A-4A36-B06FA2928A6C}"/>
              </a:ext>
            </a:extLst>
          </p:cNvPr>
          <p:cNvSpPr/>
          <p:nvPr/>
        </p:nvSpPr>
        <p:spPr>
          <a:xfrm>
            <a:off x="4425653" y="5677727"/>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82FD46A-5F61-3F4D-F53F-1A25F144E74F}"/>
                  </a:ext>
                </a:extLst>
              </p:cNvPr>
              <p:cNvSpPr txBox="1"/>
              <p:nvPr/>
            </p:nvSpPr>
            <p:spPr>
              <a:xfrm>
                <a:off x="4699599" y="5760645"/>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𝑀𝑃𝐶</m:t>
                      </m:r>
                    </m:oMath>
                  </m:oMathPara>
                </a14:m>
                <a:endParaRPr lang="en-GB" sz="1758" dirty="0"/>
              </a:p>
            </p:txBody>
          </p:sp>
        </mc:Choice>
        <mc:Fallback>
          <p:sp>
            <p:nvSpPr>
              <p:cNvPr id="7" name="TextBox 6">
                <a:extLst>
                  <a:ext uri="{FF2B5EF4-FFF2-40B4-BE49-F238E27FC236}">
                    <a16:creationId xmlns:a16="http://schemas.microsoft.com/office/drawing/2014/main" id="{982FD46A-5F61-3F4D-F53F-1A25F144E74F}"/>
                  </a:ext>
                </a:extLst>
              </p:cNvPr>
              <p:cNvSpPr txBox="1">
                <a:spLocks noRot="1" noChangeAspect="1" noMove="1" noResize="1" noEditPoints="1" noAdjustHandles="1" noChangeArrowheads="1" noChangeShapeType="1" noTextEdit="1"/>
              </p:cNvSpPr>
              <p:nvPr/>
            </p:nvSpPr>
            <p:spPr>
              <a:xfrm>
                <a:off x="4699599" y="5760645"/>
                <a:ext cx="505778" cy="416974"/>
              </a:xfrm>
              <a:prstGeom prst="rect">
                <a:avLst/>
              </a:prstGeom>
              <a:blipFill>
                <a:blip r:embed="rId3"/>
                <a:stretch>
                  <a:fillRect r="-25301"/>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1F76C561-3CF6-1AC5-9535-D92C8EF510CF}"/>
              </a:ext>
            </a:extLst>
          </p:cNvPr>
          <p:cNvSpPr/>
          <p:nvPr/>
        </p:nvSpPr>
        <p:spPr>
          <a:xfrm>
            <a:off x="4425653" y="4432000"/>
            <a:ext cx="1135856" cy="60728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43C0630-BCEA-AC29-C1A3-9CFB8E018190}"/>
                  </a:ext>
                </a:extLst>
              </p:cNvPr>
              <p:cNvSpPr txBox="1"/>
              <p:nvPr/>
            </p:nvSpPr>
            <p:spPr>
              <a:xfrm>
                <a:off x="4740692" y="4555776"/>
                <a:ext cx="505778" cy="442365"/>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sSub>
                        <m:sSubPr>
                          <m:ctrlPr>
                            <a:rPr lang="en-GB" sz="1758" i="1">
                              <a:latin typeface="Cambria Math" panose="02040503050406030204" pitchFamily="18" charset="0"/>
                            </a:rPr>
                          </m:ctrlPr>
                        </m:sSubPr>
                        <m:e>
                          <m:r>
                            <a:rPr lang="en-GB" sz="1758" i="1">
                              <a:latin typeface="Cambria Math" panose="02040503050406030204" pitchFamily="18" charset="0"/>
                            </a:rPr>
                            <m:t>𝐺</m:t>
                          </m:r>
                        </m:e>
                        <m:sub>
                          <m:r>
                            <a:rPr lang="en-GB" sz="1758" i="1">
                              <a:latin typeface="Cambria Math" panose="02040503050406030204" pitchFamily="18" charset="0"/>
                            </a:rPr>
                            <m:t>𝑝</m:t>
                          </m:r>
                        </m:sub>
                      </m:sSub>
                    </m:oMath>
                  </m:oMathPara>
                </a14:m>
                <a:endParaRPr lang="en-GB" sz="1758" dirty="0"/>
              </a:p>
            </p:txBody>
          </p:sp>
        </mc:Choice>
        <mc:Fallback>
          <p:sp>
            <p:nvSpPr>
              <p:cNvPr id="10" name="TextBox 9">
                <a:extLst>
                  <a:ext uri="{FF2B5EF4-FFF2-40B4-BE49-F238E27FC236}">
                    <a16:creationId xmlns:a16="http://schemas.microsoft.com/office/drawing/2014/main" id="{A43C0630-BCEA-AC29-C1A3-9CFB8E018190}"/>
                  </a:ext>
                </a:extLst>
              </p:cNvPr>
              <p:cNvSpPr txBox="1">
                <a:spLocks noRot="1" noChangeAspect="1" noMove="1" noResize="1" noEditPoints="1" noAdjustHandles="1" noChangeArrowheads="1" noChangeShapeType="1" noTextEdit="1"/>
              </p:cNvSpPr>
              <p:nvPr/>
            </p:nvSpPr>
            <p:spPr>
              <a:xfrm>
                <a:off x="4740692" y="4555776"/>
                <a:ext cx="505778" cy="442365"/>
              </a:xfrm>
              <a:prstGeom prst="rect">
                <a:avLst/>
              </a:prstGeom>
              <a:blipFill>
                <a:blip r:embed="rId4"/>
                <a:stretch>
                  <a:fillRect/>
                </a:stretch>
              </a:blipFill>
            </p:spPr>
            <p:txBody>
              <a:bodyPr/>
              <a:lstStyle/>
              <a:p>
                <a:r>
                  <a:rPr lang="en-GB">
                    <a:noFill/>
                  </a:rPr>
                  <a:t> </a:t>
                </a:r>
              </a:p>
            </p:txBody>
          </p:sp>
        </mc:Fallback>
      </mc:AlternateContent>
      <p:cxnSp>
        <p:nvCxnSpPr>
          <p:cNvPr id="14" name="Straight Arrow Connector 13">
            <a:extLst>
              <a:ext uri="{FF2B5EF4-FFF2-40B4-BE49-F238E27FC236}">
                <a16:creationId xmlns:a16="http://schemas.microsoft.com/office/drawing/2014/main" id="{D53FCFA3-67D5-5C6B-EFD9-D7543D43A445}"/>
              </a:ext>
            </a:extLst>
          </p:cNvPr>
          <p:cNvCxnSpPr>
            <a:cxnSpLocks/>
          </p:cNvCxnSpPr>
          <p:nvPr/>
        </p:nvCxnSpPr>
        <p:spPr>
          <a:xfrm>
            <a:off x="4097755" y="4734960"/>
            <a:ext cx="327898" cy="0"/>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3D61B7E-BB2F-C09E-F806-706A64ACA782}"/>
              </a:ext>
            </a:extLst>
          </p:cNvPr>
          <p:cNvCxnSpPr>
            <a:cxnSpLocks/>
          </p:cNvCxnSpPr>
          <p:nvPr/>
        </p:nvCxnSpPr>
        <p:spPr>
          <a:xfrm>
            <a:off x="5846439" y="4749611"/>
            <a:ext cx="0" cy="1205799"/>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919B236-938C-4B89-7EEF-5AB66D63F867}"/>
              </a:ext>
            </a:extLst>
          </p:cNvPr>
          <p:cNvCxnSpPr>
            <a:cxnSpLocks/>
          </p:cNvCxnSpPr>
          <p:nvPr/>
        </p:nvCxnSpPr>
        <p:spPr>
          <a:xfrm>
            <a:off x="4097755" y="4732378"/>
            <a:ext cx="6429" cy="1223033"/>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80635A5-3349-39BF-4EE6-6C37A3AFDEFF}"/>
              </a:ext>
            </a:extLst>
          </p:cNvPr>
          <p:cNvCxnSpPr>
            <a:cxnSpLocks/>
          </p:cNvCxnSpPr>
          <p:nvPr/>
        </p:nvCxnSpPr>
        <p:spPr>
          <a:xfrm flipH="1">
            <a:off x="5561509" y="6183863"/>
            <a:ext cx="442117" cy="3248"/>
          </a:xfrm>
          <a:prstGeom prst="straightConnector1">
            <a:avLst/>
          </a:prstGeom>
          <a:ln>
            <a:headEnd type="none" w="lg" len="lg"/>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188C072-22BC-942C-BC35-E03BA0AA509A}"/>
                  </a:ext>
                </a:extLst>
              </p:cNvPr>
              <p:cNvSpPr txBox="1"/>
              <p:nvPr/>
            </p:nvSpPr>
            <p:spPr>
              <a:xfrm>
                <a:off x="5703974" y="6267652"/>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nl-BE" sz="1758" i="1">
                          <a:latin typeface="Cambria Math" panose="02040503050406030204" pitchFamily="18" charset="0"/>
                        </a:rPr>
                        <m:t>𝑟</m:t>
                      </m:r>
                    </m:oMath>
                  </m:oMathPara>
                </a14:m>
                <a:endParaRPr lang="en-GB" sz="1758" dirty="0"/>
              </a:p>
            </p:txBody>
          </p:sp>
        </mc:Choice>
        <mc:Fallback>
          <p:sp>
            <p:nvSpPr>
              <p:cNvPr id="21" name="TextBox 20">
                <a:extLst>
                  <a:ext uri="{FF2B5EF4-FFF2-40B4-BE49-F238E27FC236}">
                    <a16:creationId xmlns:a16="http://schemas.microsoft.com/office/drawing/2014/main" id="{5188C072-22BC-942C-BC35-E03BA0AA509A}"/>
                  </a:ext>
                </a:extLst>
              </p:cNvPr>
              <p:cNvSpPr txBox="1">
                <a:spLocks noRot="1" noChangeAspect="1" noMove="1" noResize="1" noEditPoints="1" noAdjustHandles="1" noChangeArrowheads="1" noChangeShapeType="1" noTextEdit="1"/>
              </p:cNvSpPr>
              <p:nvPr/>
            </p:nvSpPr>
            <p:spPr>
              <a:xfrm>
                <a:off x="5703974" y="6267652"/>
                <a:ext cx="505778" cy="41697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678A7F3-B920-48AE-7640-CB332B5CD5F3}"/>
                  </a:ext>
                </a:extLst>
              </p:cNvPr>
              <p:cNvSpPr txBox="1"/>
              <p:nvPr/>
            </p:nvSpPr>
            <p:spPr>
              <a:xfrm>
                <a:off x="4063464" y="4095472"/>
                <a:ext cx="505778" cy="416974"/>
              </a:xfrm>
              <a:prstGeom prst="rect">
                <a:avLst/>
              </a:prstGeom>
              <a:noFill/>
            </p:spPr>
            <p:txBody>
              <a:bodyPr wrap="square" rtlCol="0">
                <a:spAutoFit/>
              </a:bodyPr>
              <a:lstStyle/>
              <a:p>
                <a:pPr algn="l">
                  <a:lnSpc>
                    <a:spcPct val="120000"/>
                  </a:lnSpc>
                </a:pPr>
                <a14:m>
                  <m:oMathPara xmlns:m="http://schemas.openxmlformats.org/officeDocument/2006/math">
                    <m:oMathParaPr>
                      <m:jc m:val="centerGroup"/>
                    </m:oMathParaPr>
                    <m:oMath xmlns:m="http://schemas.openxmlformats.org/officeDocument/2006/math">
                      <m:r>
                        <a:rPr lang="en-GB" sz="1758" i="1">
                          <a:latin typeface="Cambria Math" panose="02040503050406030204" pitchFamily="18" charset="0"/>
                        </a:rPr>
                        <m:t>𝑢</m:t>
                      </m:r>
                    </m:oMath>
                  </m:oMathPara>
                </a14:m>
                <a:endParaRPr lang="en-GB" sz="1758" dirty="0"/>
              </a:p>
            </p:txBody>
          </p:sp>
        </mc:Choice>
        <mc:Fallback>
          <p:sp>
            <p:nvSpPr>
              <p:cNvPr id="22" name="TextBox 21">
                <a:extLst>
                  <a:ext uri="{FF2B5EF4-FFF2-40B4-BE49-F238E27FC236}">
                    <a16:creationId xmlns:a16="http://schemas.microsoft.com/office/drawing/2014/main" id="{0678A7F3-B920-48AE-7640-CB332B5CD5F3}"/>
                  </a:ext>
                </a:extLst>
              </p:cNvPr>
              <p:cNvSpPr txBox="1">
                <a:spLocks noRot="1" noChangeAspect="1" noMove="1" noResize="1" noEditPoints="1" noAdjustHandles="1" noChangeArrowheads="1" noChangeShapeType="1" noTextEdit="1"/>
              </p:cNvSpPr>
              <p:nvPr/>
            </p:nvSpPr>
            <p:spPr>
              <a:xfrm>
                <a:off x="4063464" y="4095472"/>
                <a:ext cx="505778" cy="416974"/>
              </a:xfrm>
              <a:prstGeom prst="rect">
                <a:avLst/>
              </a:prstGeom>
              <a:blipFill>
                <a:blip r:embed="rId6"/>
                <a:stretch>
                  <a:fillRect/>
                </a:stretch>
              </a:blipFill>
            </p:spPr>
            <p:txBody>
              <a:bodyPr/>
              <a:lstStyle/>
              <a:p>
                <a:r>
                  <a:rPr lang="en-GB">
                    <a:noFill/>
                  </a:rPr>
                  <a:t> </a:t>
                </a:r>
              </a:p>
            </p:txBody>
          </p:sp>
        </mc:Fallback>
      </mc:AlternateContent>
      <p:cxnSp>
        <p:nvCxnSpPr>
          <p:cNvPr id="27" name="Straight Connector 26">
            <a:extLst>
              <a:ext uri="{FF2B5EF4-FFF2-40B4-BE49-F238E27FC236}">
                <a16:creationId xmlns:a16="http://schemas.microsoft.com/office/drawing/2014/main" id="{E0B63C36-BE16-89C9-5E1B-67F94C0659E0}"/>
              </a:ext>
            </a:extLst>
          </p:cNvPr>
          <p:cNvCxnSpPr>
            <a:cxnSpLocks/>
          </p:cNvCxnSpPr>
          <p:nvPr/>
        </p:nvCxnSpPr>
        <p:spPr>
          <a:xfrm>
            <a:off x="5561509" y="4732378"/>
            <a:ext cx="284930" cy="1220"/>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6D1E3DE-4E7B-892A-3A6A-C2D4F8AF44B8}"/>
              </a:ext>
            </a:extLst>
          </p:cNvPr>
          <p:cNvCxnSpPr>
            <a:cxnSpLocks/>
          </p:cNvCxnSpPr>
          <p:nvPr/>
        </p:nvCxnSpPr>
        <p:spPr>
          <a:xfrm>
            <a:off x="5554561" y="5949743"/>
            <a:ext cx="284930" cy="1220"/>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11C07535-AE72-0209-9D6A-9552F7AA560B}"/>
              </a:ext>
            </a:extLst>
          </p:cNvPr>
          <p:cNvCxnSpPr>
            <a:cxnSpLocks/>
          </p:cNvCxnSpPr>
          <p:nvPr/>
        </p:nvCxnSpPr>
        <p:spPr>
          <a:xfrm flipV="1">
            <a:off x="4097755" y="5949743"/>
            <a:ext cx="358007" cy="6592"/>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9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7" grpId="0"/>
      <p:bldP spid="9" grpId="0" animBg="1"/>
      <p:bldP spid="10" grpId="0"/>
      <p:bldP spid="21" grpId="0"/>
      <p:bldP spid="2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7AE184E0-0BD4-4705-A12B-9B71DDE63301}" type="slidenum">
              <a:rPr lang="nl-BE" noProof="0" smtClean="0"/>
              <a:t>76</a:t>
            </a:fld>
            <a:endParaRPr lang="nl-BE" noProof="0" dirty="0"/>
          </a:p>
        </p:txBody>
      </p:sp>
      <p:sp>
        <p:nvSpPr>
          <p:cNvPr id="5" name="Tijdelijke aanduiding voor voettekst 4">
            <a:extLst>
              <a:ext uri="{FF2B5EF4-FFF2-40B4-BE49-F238E27FC236}">
                <a16:creationId xmlns:a16="http://schemas.microsoft.com/office/drawing/2014/main" id="{524D7C53-E8A3-4E33-9A39-67E5EFA645A2}"/>
              </a:ext>
            </a:extLst>
          </p:cNvPr>
          <p:cNvSpPr>
            <a:spLocks noGrp="1"/>
          </p:cNvSpPr>
          <p:nvPr>
            <p:ph type="ftr" sz="quarter" idx="11"/>
          </p:nvPr>
        </p:nvSpPr>
        <p:spPr>
          <a:xfrm>
            <a:off x="4788819" y="6324204"/>
            <a:ext cx="5873600" cy="307921"/>
          </a:xfrm>
        </p:spPr>
        <p:txBody>
          <a:bodyPr/>
          <a:lstStyle/>
          <a:p>
            <a:r>
              <a:rPr lang="nl-BE" noProof="0" dirty="0"/>
              <a:t>SYMO training</a:t>
            </a:r>
          </a:p>
        </p:txBody>
      </p:sp>
      <p:pic>
        <p:nvPicPr>
          <p:cNvPr id="10" name="Afbeelding 9">
            <a:extLst>
              <a:ext uri="{FF2B5EF4-FFF2-40B4-BE49-F238E27FC236}">
                <a16:creationId xmlns:a16="http://schemas.microsoft.com/office/drawing/2014/main" id="{F5422BC1-8FEC-4F92-92E4-9AA13B03393C}"/>
              </a:ext>
            </a:extLst>
          </p:cNvPr>
          <p:cNvPicPr>
            <a:picLocks noChangeAspect="1"/>
          </p:cNvPicPr>
          <p:nvPr/>
        </p:nvPicPr>
        <p:blipFill>
          <a:blip r:embed="rId2"/>
          <a:stretch>
            <a:fillRect/>
          </a:stretch>
        </p:blipFill>
        <p:spPr>
          <a:xfrm>
            <a:off x="2942131" y="1997922"/>
            <a:ext cx="7182482" cy="4361927"/>
          </a:xfrm>
          <a:prstGeom prst="rect">
            <a:avLst/>
          </a:prstGeom>
        </p:spPr>
      </p:pic>
      <p:sp>
        <p:nvSpPr>
          <p:cNvPr id="14" name="Tekstvak 13">
            <a:extLst>
              <a:ext uri="{FF2B5EF4-FFF2-40B4-BE49-F238E27FC236}">
                <a16:creationId xmlns:a16="http://schemas.microsoft.com/office/drawing/2014/main" id="{58EFAC08-4CA8-4142-8619-B383D1AEED65}"/>
              </a:ext>
            </a:extLst>
          </p:cNvPr>
          <p:cNvSpPr txBox="1"/>
          <p:nvPr/>
        </p:nvSpPr>
        <p:spPr>
          <a:xfrm>
            <a:off x="584049" y="664369"/>
            <a:ext cx="6728124" cy="1361078"/>
          </a:xfrm>
          <a:prstGeom prst="rect">
            <a:avLst/>
          </a:prstGeom>
          <a:noFill/>
        </p:spPr>
        <p:txBody>
          <a:bodyPr wrap="none" rtlCol="0">
            <a:spAutoFit/>
          </a:bodyPr>
          <a:lstStyle/>
          <a:p>
            <a:pPr>
              <a:lnSpc>
                <a:spcPct val="120000"/>
              </a:lnSpc>
            </a:pPr>
            <a:r>
              <a:rPr lang="nl-BE" sz="1758" dirty="0"/>
              <a:t>MPC :	</a:t>
            </a:r>
          </a:p>
          <a:p>
            <a:pPr marL="241093" indent="-241093">
              <a:lnSpc>
                <a:spcPct val="120000"/>
              </a:lnSpc>
              <a:buFont typeface="Arial" panose="020B0604020202020204" pitchFamily="34" charset="0"/>
              <a:buChar char="•"/>
            </a:pPr>
            <a:r>
              <a:rPr lang="nl-BE" sz="1758" dirty="0"/>
              <a:t>Feedback control </a:t>
            </a:r>
            <a:r>
              <a:rPr lang="nl-BE" sz="1758" dirty="0" err="1"/>
              <a:t>for</a:t>
            </a:r>
            <a:r>
              <a:rPr lang="nl-BE" sz="1758" dirty="0"/>
              <a:t> MIMO systems</a:t>
            </a:r>
          </a:p>
          <a:p>
            <a:pPr marL="241093" indent="-241093">
              <a:lnSpc>
                <a:spcPct val="120000"/>
              </a:lnSpc>
              <a:buFont typeface="Arial" panose="020B0604020202020204" pitchFamily="34" charset="0"/>
              <a:buChar char="•"/>
            </a:pPr>
            <a:r>
              <a:rPr lang="nl-BE" sz="1758" dirty="0"/>
              <a:t>Input </a:t>
            </a:r>
            <a:r>
              <a:rPr lang="nl-BE" sz="1758" dirty="0" err="1"/>
              <a:t>based</a:t>
            </a:r>
            <a:r>
              <a:rPr lang="nl-BE" sz="1758" dirty="0"/>
              <a:t> on real-time </a:t>
            </a:r>
            <a:r>
              <a:rPr lang="nl-BE" sz="1758" dirty="0" err="1"/>
              <a:t>optimisation</a:t>
            </a:r>
            <a:endParaRPr lang="nl-BE" sz="1758" dirty="0"/>
          </a:p>
          <a:p>
            <a:pPr marL="241093" indent="-241093">
              <a:lnSpc>
                <a:spcPct val="120000"/>
              </a:lnSpc>
              <a:buFont typeface="Arial" panose="020B0604020202020204" pitchFamily="34" charset="0"/>
              <a:buChar char="•"/>
            </a:pPr>
            <a:r>
              <a:rPr lang="nl-BE" sz="1758" dirty="0" err="1"/>
              <a:t>Optimisation</a:t>
            </a:r>
            <a:r>
              <a:rPr lang="nl-BE" sz="1758" dirty="0"/>
              <a:t> </a:t>
            </a:r>
            <a:r>
              <a:rPr lang="nl-BE" sz="1758" dirty="0" err="1"/>
              <a:t>based</a:t>
            </a:r>
            <a:r>
              <a:rPr lang="nl-BE" sz="1758" dirty="0"/>
              <a:t> on </a:t>
            </a:r>
            <a:r>
              <a:rPr lang="nl-BE" sz="1758" dirty="0" err="1"/>
              <a:t>current</a:t>
            </a:r>
            <a:r>
              <a:rPr lang="nl-BE" sz="1758" dirty="0"/>
              <a:t> state </a:t>
            </a:r>
            <a:r>
              <a:rPr lang="nl-BE" sz="1758" dirty="0" err="1"/>
              <a:t>and</a:t>
            </a:r>
            <a:r>
              <a:rPr lang="nl-BE" sz="1758" dirty="0"/>
              <a:t> </a:t>
            </a:r>
            <a:r>
              <a:rPr lang="nl-BE" sz="1758" dirty="0" err="1"/>
              <a:t>predicted</a:t>
            </a:r>
            <a:r>
              <a:rPr lang="nl-BE" sz="1758" dirty="0"/>
              <a:t> </a:t>
            </a:r>
            <a:r>
              <a:rPr lang="nl-BE" sz="1758" dirty="0" err="1"/>
              <a:t>future</a:t>
            </a:r>
            <a:r>
              <a:rPr lang="nl-BE" sz="1758" dirty="0"/>
              <a:t> output</a:t>
            </a:r>
          </a:p>
        </p:txBody>
      </p:sp>
      <p:sp>
        <p:nvSpPr>
          <p:cNvPr id="7" name="Title 1">
            <a:extLst>
              <a:ext uri="{FF2B5EF4-FFF2-40B4-BE49-F238E27FC236}">
                <a16:creationId xmlns:a16="http://schemas.microsoft.com/office/drawing/2014/main" id="{A5278464-7227-2F5E-CC3F-CD7107A1957F}"/>
              </a:ext>
            </a:extLst>
          </p:cNvPr>
          <p:cNvSpPr txBox="1">
            <a:spLocks/>
          </p:cNvSpPr>
          <p:nvPr/>
        </p:nvSpPr>
        <p:spPr>
          <a:xfrm>
            <a:off x="565175" y="186127"/>
            <a:ext cx="11042776" cy="607284"/>
          </a:xfrm>
          <a:prstGeom prst="rect">
            <a:avLst/>
          </a:prstGeom>
        </p:spPr>
        <p:txBody>
          <a:bodyPr vert="horz" lIns="64294" tIns="32147" rIns="64294" bIns="32147" rtlCol="0" anchor="t" anchorCtr="0">
            <a:noAutofit/>
          </a:bodyPr>
          <a:lstStyle>
            <a:lvl1pPr algn="l" defTabSz="1300368" rtl="0" eaLnBrk="1" latinLnBrk="0" hangingPunct="1">
              <a:lnSpc>
                <a:spcPct val="90000"/>
              </a:lnSpc>
              <a:spcBef>
                <a:spcPct val="0"/>
              </a:spcBef>
              <a:buNone/>
              <a:defRPr sz="5400" u="sng" kern="1200" cap="none" baseline="0">
                <a:solidFill>
                  <a:srgbClr val="1E64C8"/>
                </a:solidFill>
                <a:uFill>
                  <a:solidFill>
                    <a:srgbClr val="1E64C8"/>
                  </a:solidFill>
                </a:uFill>
                <a:latin typeface="+mj-lt"/>
                <a:ea typeface="+mj-ea"/>
                <a:cs typeface="+mj-cs"/>
              </a:defRPr>
            </a:lvl1pPr>
          </a:lstStyle>
          <a:p>
            <a:r>
              <a:rPr lang="en-GB" sz="3797" dirty="0"/>
              <a:t>MPC: </a:t>
            </a:r>
          </a:p>
        </p:txBody>
      </p:sp>
      <p:sp>
        <p:nvSpPr>
          <p:cNvPr id="8" name="TextBox 7">
            <a:extLst>
              <a:ext uri="{FF2B5EF4-FFF2-40B4-BE49-F238E27FC236}">
                <a16:creationId xmlns:a16="http://schemas.microsoft.com/office/drawing/2014/main" id="{95F1F984-8A61-CA27-7A6E-D401B4452274}"/>
              </a:ext>
            </a:extLst>
          </p:cNvPr>
          <p:cNvSpPr txBox="1"/>
          <p:nvPr/>
        </p:nvSpPr>
        <p:spPr>
          <a:xfrm>
            <a:off x="4113395" y="6179985"/>
            <a:ext cx="1846689" cy="387157"/>
          </a:xfrm>
          <a:prstGeom prst="rect">
            <a:avLst/>
          </a:prstGeom>
          <a:noFill/>
        </p:spPr>
        <p:txBody>
          <a:bodyPr wrap="square" rtlCol="0">
            <a:spAutoFit/>
          </a:bodyPr>
          <a:lstStyle/>
          <a:p>
            <a:pPr algn="l">
              <a:lnSpc>
                <a:spcPct val="120000"/>
              </a:lnSpc>
            </a:pPr>
            <a:r>
              <a:rPr lang="en-GB" sz="1758" dirty="0"/>
              <a:t>Current time t</a:t>
            </a:r>
          </a:p>
        </p:txBody>
      </p:sp>
    </p:spTree>
    <p:extLst>
      <p:ext uri="{BB962C8B-B14F-4D97-AF65-F5344CB8AC3E}">
        <p14:creationId xmlns:p14="http://schemas.microsoft.com/office/powerpoint/2010/main" val="204872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ED4C-2ED0-439E-558D-1FCF2D3F68E1}"/>
              </a:ext>
            </a:extLst>
          </p:cNvPr>
          <p:cNvSpPr>
            <a:spLocks noGrp="1"/>
          </p:cNvSpPr>
          <p:nvPr>
            <p:ph type="title"/>
          </p:nvPr>
        </p:nvSpPr>
        <p:spPr/>
        <p:txBody>
          <a:bodyPr/>
          <a:lstStyle/>
          <a:p>
            <a:r>
              <a:rPr lang="nl-NL" dirty="0"/>
              <a:t>MPC</a:t>
            </a:r>
            <a:endParaRPr lang="en-GB" dirty="0"/>
          </a:p>
        </p:txBody>
      </p:sp>
      <p:sp>
        <p:nvSpPr>
          <p:cNvPr id="4" name="Slide Number Placeholder 3">
            <a:extLst>
              <a:ext uri="{FF2B5EF4-FFF2-40B4-BE49-F238E27FC236}">
                <a16:creationId xmlns:a16="http://schemas.microsoft.com/office/drawing/2014/main" id="{C6000C11-EE10-6CB1-15C2-D8FBB3C89735}"/>
              </a:ext>
            </a:extLst>
          </p:cNvPr>
          <p:cNvSpPr>
            <a:spLocks noGrp="1"/>
          </p:cNvSpPr>
          <p:nvPr>
            <p:ph type="sldNum" sz="quarter" idx="12"/>
          </p:nvPr>
        </p:nvSpPr>
        <p:spPr>
          <a:xfrm>
            <a:off x="10959755" y="6001453"/>
            <a:ext cx="648197" cy="365125"/>
          </a:xfrm>
        </p:spPr>
        <p:txBody>
          <a:bodyPr/>
          <a:lstStyle/>
          <a:p>
            <a:fld id="{7AE184E0-0BD4-4705-A12B-9B71DDE63301}" type="slidenum">
              <a:rPr lang="en-GB" noProof="0" smtClean="0"/>
              <a:t>77</a:t>
            </a:fld>
            <a:endParaRPr lang="en-GB" noProof="0" dirty="0"/>
          </a:p>
        </p:txBody>
      </p:sp>
      <p:sp>
        <p:nvSpPr>
          <p:cNvPr id="5" name="TextBox 4">
            <a:extLst>
              <a:ext uri="{FF2B5EF4-FFF2-40B4-BE49-F238E27FC236}">
                <a16:creationId xmlns:a16="http://schemas.microsoft.com/office/drawing/2014/main" id="{35AB7341-AD37-1AA7-578E-28F415E4F213}"/>
              </a:ext>
            </a:extLst>
          </p:cNvPr>
          <p:cNvSpPr txBox="1"/>
          <p:nvPr/>
        </p:nvSpPr>
        <p:spPr>
          <a:xfrm>
            <a:off x="581346" y="784472"/>
            <a:ext cx="5013042" cy="469680"/>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250" dirty="0"/>
              <a:t>Based on a model (state-space):</a:t>
            </a:r>
          </a:p>
        </p:txBody>
      </p:sp>
      <p:pic>
        <p:nvPicPr>
          <p:cNvPr id="26" name="Picture 25" descr="\documentclass{article}&#10;\usepackage{amsmath}&#10;\pagestyle{empty}&#10;\begin{document}&#10;&#10;&#10;\begin{equation*}&#10;    \begin{cases}&#10;      x(k+1) = Ax(k) + Bu(k)\\&#10;      y(k) = Cx(k) + Du(k)&#10;    \end{cases}&#10;\end{equation*}&#10;&#10;\end{document}" title="IguanaTex Bitmap Display">
            <a:extLst>
              <a:ext uri="{FF2B5EF4-FFF2-40B4-BE49-F238E27FC236}">
                <a16:creationId xmlns:a16="http://schemas.microsoft.com/office/drawing/2014/main" id="{6B2BCC1E-463D-7D54-F2C9-501B6E4C0CC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34129" y="1371922"/>
            <a:ext cx="3445713" cy="853714"/>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B36A517-D984-807B-3EB9-DB13694A17F5}"/>
                  </a:ext>
                </a:extLst>
              </p:cNvPr>
              <p:cNvSpPr txBox="1"/>
              <p:nvPr/>
            </p:nvSpPr>
            <p:spPr>
              <a:xfrm>
                <a:off x="581346" y="2584308"/>
                <a:ext cx="5792999" cy="469680"/>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250" dirty="0"/>
                  <a:t>And a well-defined cost function: </a:t>
                </a:r>
                <a14:m>
                  <m:oMath xmlns:m="http://schemas.openxmlformats.org/officeDocument/2006/math">
                    <m:r>
                      <m:rPr>
                        <m:sty m:val="p"/>
                      </m:rPr>
                      <a:rPr lang="en-GB" sz="2250">
                        <a:latin typeface="Cambria Math" panose="02040503050406030204" pitchFamily="18" charset="0"/>
                      </a:rPr>
                      <m:t>J</m:t>
                    </m:r>
                    <m:r>
                      <a:rPr lang="en-GB" sz="2250" i="1">
                        <a:latin typeface="Cambria Math" panose="02040503050406030204" pitchFamily="18" charset="0"/>
                      </a:rPr>
                      <m:t>(</m:t>
                    </m:r>
                    <m:r>
                      <a:rPr lang="en-GB" sz="2250" i="1">
                        <a:latin typeface="Cambria Math" panose="02040503050406030204" pitchFamily="18" charset="0"/>
                      </a:rPr>
                      <m:t>𝑥</m:t>
                    </m:r>
                    <m:r>
                      <a:rPr lang="en-GB" sz="2250" i="1">
                        <a:latin typeface="Cambria Math" panose="02040503050406030204" pitchFamily="18" charset="0"/>
                      </a:rPr>
                      <m:t>,</m:t>
                    </m:r>
                    <m:r>
                      <a:rPr lang="en-GB" sz="2250" i="1">
                        <a:latin typeface="Cambria Math" panose="02040503050406030204" pitchFamily="18" charset="0"/>
                      </a:rPr>
                      <m:t>𝑢</m:t>
                    </m:r>
                    <m:r>
                      <a:rPr lang="en-GB" sz="2250" i="1">
                        <a:latin typeface="Cambria Math" panose="02040503050406030204" pitchFamily="18" charset="0"/>
                      </a:rPr>
                      <m:t>,</m:t>
                    </m:r>
                    <m:r>
                      <a:rPr lang="en-GB" sz="2250" i="1">
                        <a:latin typeface="Cambria Math" panose="02040503050406030204" pitchFamily="18" charset="0"/>
                      </a:rPr>
                      <m:t>𝑦</m:t>
                    </m:r>
                    <m:r>
                      <a:rPr lang="en-GB" sz="2250" i="1">
                        <a:latin typeface="Cambria Math" panose="02040503050406030204" pitchFamily="18" charset="0"/>
                      </a:rPr>
                      <m:t>)</m:t>
                    </m:r>
                  </m:oMath>
                </a14:m>
                <a:endParaRPr lang="en-GB" sz="2250" dirty="0"/>
              </a:p>
            </p:txBody>
          </p:sp>
        </mc:Choice>
        <mc:Fallback>
          <p:sp>
            <p:nvSpPr>
              <p:cNvPr id="9" name="TextBox 8">
                <a:extLst>
                  <a:ext uri="{FF2B5EF4-FFF2-40B4-BE49-F238E27FC236}">
                    <a16:creationId xmlns:a16="http://schemas.microsoft.com/office/drawing/2014/main" id="{3B36A517-D984-807B-3EB9-DB13694A17F5}"/>
                  </a:ext>
                </a:extLst>
              </p:cNvPr>
              <p:cNvSpPr txBox="1">
                <a:spLocks noRot="1" noChangeAspect="1" noMove="1" noResize="1" noEditPoints="1" noAdjustHandles="1" noChangeArrowheads="1" noChangeShapeType="1" noTextEdit="1"/>
              </p:cNvSpPr>
              <p:nvPr/>
            </p:nvSpPr>
            <p:spPr>
              <a:xfrm>
                <a:off x="581346" y="2584308"/>
                <a:ext cx="5792999" cy="469680"/>
              </a:xfrm>
              <a:prstGeom prst="rect">
                <a:avLst/>
              </a:prstGeom>
              <a:blipFill>
                <a:blip r:embed="rId6"/>
                <a:stretch>
                  <a:fillRect l="-1262" t="-1299" b="-27273"/>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DEB69607-DB8B-0971-D2FF-1E2626C9D417}"/>
              </a:ext>
            </a:extLst>
          </p:cNvPr>
          <p:cNvSpPr txBox="1"/>
          <p:nvPr/>
        </p:nvSpPr>
        <p:spPr>
          <a:xfrm>
            <a:off x="581346" y="3164098"/>
            <a:ext cx="5792999" cy="885179"/>
          </a:xfrm>
          <a:prstGeom prst="rect">
            <a:avLst/>
          </a:prstGeom>
          <a:noFill/>
        </p:spPr>
        <p:txBody>
          <a:bodyPr wrap="square" rtlCol="0">
            <a:spAutoFit/>
          </a:bodyPr>
          <a:lstStyle/>
          <a:p>
            <a:pPr marL="241093" indent="-241093">
              <a:lnSpc>
                <a:spcPct val="120000"/>
              </a:lnSpc>
              <a:buFont typeface="Arial" panose="020B0604020202020204" pitchFamily="34" charset="0"/>
              <a:buChar char="•"/>
            </a:pPr>
            <a:r>
              <a:rPr lang="en-GB" sz="2250" dirty="0"/>
              <a:t>Taking into account some constraints:</a:t>
            </a:r>
          </a:p>
          <a:p>
            <a:pPr marL="241093" indent="-241093">
              <a:lnSpc>
                <a:spcPct val="120000"/>
              </a:lnSpc>
              <a:buFont typeface="Arial" panose="020B0604020202020204" pitchFamily="34" charset="0"/>
              <a:buChar char="•"/>
            </a:pPr>
            <a:endParaRPr lang="en-GB" sz="2250" dirty="0"/>
          </a:p>
        </p:txBody>
      </p:sp>
      <p:pic>
        <p:nvPicPr>
          <p:cNvPr id="14" name="Picture 13" descr="\documentclass{article}&#10;\usepackage{amsmath}&#10;\pagestyle{empty}&#10;\begin{document}&#10;&#10;\begin{equation*}&#10;U_{i,min} \leq u_i(k) \leq U_{i,max}&#10;\end{equation*}&#10;&#10;\begin{equation*}&#10;X_{i,min} \leq x_i(t) \leq X_{i,max}&#10;\end{equation*}&#10;&#10;&#10;\end{document}" title="IguanaTex Bitmap Display">
            <a:extLst>
              <a:ext uri="{FF2B5EF4-FFF2-40B4-BE49-F238E27FC236}">
                <a16:creationId xmlns:a16="http://schemas.microsoft.com/office/drawing/2014/main" id="{3ABE31CA-0728-E2CB-1482-50983318982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51907" y="4021830"/>
            <a:ext cx="2979428" cy="1150286"/>
          </a:xfrm>
          <a:prstGeom prst="rect">
            <a:avLst/>
          </a:prstGeom>
        </p:spPr>
      </p:pic>
      <p:sp>
        <p:nvSpPr>
          <p:cNvPr id="15" name="Right Brace 14">
            <a:extLst>
              <a:ext uri="{FF2B5EF4-FFF2-40B4-BE49-F238E27FC236}">
                <a16:creationId xmlns:a16="http://schemas.microsoft.com/office/drawing/2014/main" id="{D05103FA-44CC-A174-859A-AA977B84D8ED}"/>
              </a:ext>
            </a:extLst>
          </p:cNvPr>
          <p:cNvSpPr/>
          <p:nvPr/>
        </p:nvSpPr>
        <p:spPr>
          <a:xfrm>
            <a:off x="6102735" y="784472"/>
            <a:ext cx="489473" cy="4922160"/>
          </a:xfrm>
          <a:prstGeom prst="rightBrace">
            <a:avLst/>
          </a:prstGeom>
          <a:ln w="31750">
            <a:solidFill>
              <a:srgbClr val="1E64C8"/>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08F6770-9532-80A3-7495-4DC980F19F3F}"/>
                  </a:ext>
                </a:extLst>
              </p:cNvPr>
              <p:cNvSpPr txBox="1"/>
              <p:nvPr/>
            </p:nvSpPr>
            <p:spPr>
              <a:xfrm>
                <a:off x="6985663" y="784472"/>
                <a:ext cx="4166805" cy="5528245"/>
              </a:xfrm>
              <a:prstGeom prst="rect">
                <a:avLst/>
              </a:prstGeom>
              <a:noFill/>
            </p:spPr>
            <p:txBody>
              <a:bodyPr wrap="square" rtlCol="0">
                <a:spAutoFit/>
              </a:bodyPr>
              <a:lstStyle/>
              <a:p>
                <a:pPr marL="401822" indent="-401822">
                  <a:lnSpc>
                    <a:spcPct val="120000"/>
                  </a:lnSpc>
                  <a:buFont typeface="Arial" panose="020B0604020202020204" pitchFamily="34" charset="0"/>
                  <a:buChar char="•"/>
                </a:pPr>
                <a:r>
                  <a:rPr lang="en-GB" sz="2531" dirty="0"/>
                  <a:t>Minimisation of the cost function, based on the predicted output </a:t>
                </a:r>
                <a14:m>
                  <m:oMath xmlns:m="http://schemas.openxmlformats.org/officeDocument/2006/math">
                    <m:r>
                      <a:rPr lang="en-GB" sz="2531" i="1">
                        <a:latin typeface="Cambria Math" panose="02040503050406030204" pitchFamily="18" charset="0"/>
                      </a:rPr>
                      <m:t>𝑦</m:t>
                    </m:r>
                    <m:d>
                      <m:dPr>
                        <m:ctrlPr>
                          <a:rPr lang="en-GB" sz="2531" i="1">
                            <a:latin typeface="Cambria Math" panose="02040503050406030204" pitchFamily="18" charset="0"/>
                          </a:rPr>
                        </m:ctrlPr>
                      </m:dPr>
                      <m:e>
                        <m:r>
                          <a:rPr lang="en-GB" sz="2531" i="1">
                            <a:latin typeface="Cambria Math" panose="02040503050406030204" pitchFamily="18" charset="0"/>
                          </a:rPr>
                          <m:t>𝑡</m:t>
                        </m:r>
                        <m:r>
                          <a:rPr lang="en-GB" sz="2531" i="1">
                            <a:latin typeface="Cambria Math" panose="02040503050406030204" pitchFamily="18" charset="0"/>
                          </a:rPr>
                          <m:t>+</m:t>
                        </m:r>
                        <m:r>
                          <a:rPr lang="en-GB" sz="2531" i="1">
                            <a:latin typeface="Cambria Math" panose="02040503050406030204" pitchFamily="18" charset="0"/>
                          </a:rPr>
                          <m:t>𝑘</m:t>
                        </m:r>
                      </m:e>
                      <m:e>
                        <m:r>
                          <a:rPr lang="en-GB" sz="2531" i="1">
                            <a:latin typeface="Cambria Math" panose="02040503050406030204" pitchFamily="18" charset="0"/>
                          </a:rPr>
                          <m:t>𝑡</m:t>
                        </m:r>
                      </m:e>
                    </m:d>
                    <m:r>
                      <a:rPr lang="en-GB" sz="2531" i="1">
                        <a:latin typeface="Cambria Math" panose="02040503050406030204" pitchFamily="18" charset="0"/>
                      </a:rPr>
                      <m:t>, </m:t>
                    </m:r>
                    <m:r>
                      <a:rPr lang="en-GB" sz="2531" i="1">
                        <a:latin typeface="Cambria Math" panose="02040503050406030204" pitchFamily="18" charset="0"/>
                      </a:rPr>
                      <m:t>𝑘</m:t>
                    </m:r>
                    <m:r>
                      <a:rPr lang="en-GB" sz="2531" i="1">
                        <a:latin typeface="Cambria Math" panose="02040503050406030204" pitchFamily="18" charset="0"/>
                      </a:rPr>
                      <m:t>=1…</m:t>
                    </m:r>
                    <m:r>
                      <a:rPr lang="en-GB" sz="2531" i="1">
                        <a:latin typeface="Cambria Math" panose="02040503050406030204" pitchFamily="18" charset="0"/>
                      </a:rPr>
                      <m:t>𝑁</m:t>
                    </m:r>
                  </m:oMath>
                </a14:m>
                <a:r>
                  <a:rPr lang="en-GB" sz="2531" dirty="0"/>
                  <a:t> (and therefore the predicted error) results in </a:t>
                </a:r>
                <a14:m>
                  <m:oMath xmlns:m="http://schemas.openxmlformats.org/officeDocument/2006/math">
                    <m:r>
                      <a:rPr lang="en-GB" sz="2531" i="1">
                        <a:latin typeface="Cambria Math" panose="02040503050406030204" pitchFamily="18" charset="0"/>
                      </a:rPr>
                      <m:t>𝑢</m:t>
                    </m:r>
                    <m:d>
                      <m:dPr>
                        <m:ctrlPr>
                          <a:rPr lang="en-GB" sz="2531" i="1">
                            <a:latin typeface="Cambria Math" panose="02040503050406030204" pitchFamily="18" charset="0"/>
                          </a:rPr>
                        </m:ctrlPr>
                      </m:dPr>
                      <m:e>
                        <m:r>
                          <a:rPr lang="en-GB" sz="2531" i="1">
                            <a:latin typeface="Cambria Math" panose="02040503050406030204" pitchFamily="18" charset="0"/>
                          </a:rPr>
                          <m:t>𝑡</m:t>
                        </m:r>
                        <m:r>
                          <a:rPr lang="en-GB" sz="2531" i="1">
                            <a:latin typeface="Cambria Math" panose="02040503050406030204" pitchFamily="18" charset="0"/>
                          </a:rPr>
                          <m:t>+</m:t>
                        </m:r>
                        <m:r>
                          <a:rPr lang="en-GB" sz="2531" i="1">
                            <a:latin typeface="Cambria Math" panose="02040503050406030204" pitchFamily="18" charset="0"/>
                          </a:rPr>
                          <m:t>𝑘</m:t>
                        </m:r>
                      </m:e>
                      <m:e>
                        <m:r>
                          <a:rPr lang="en-GB" sz="2531" i="1">
                            <a:latin typeface="Cambria Math" panose="02040503050406030204" pitchFamily="18" charset="0"/>
                          </a:rPr>
                          <m:t>𝑡</m:t>
                        </m:r>
                      </m:e>
                    </m:d>
                    <m:r>
                      <a:rPr lang="en-GB" sz="2531" i="1">
                        <a:latin typeface="Cambria Math" panose="02040503050406030204" pitchFamily="18" charset="0"/>
                      </a:rPr>
                      <m:t>, </m:t>
                    </m:r>
                    <m:r>
                      <a:rPr lang="en-GB" sz="2531" i="1">
                        <a:latin typeface="Cambria Math" panose="02040503050406030204" pitchFamily="18" charset="0"/>
                      </a:rPr>
                      <m:t>𝑘</m:t>
                    </m:r>
                    <m:r>
                      <a:rPr lang="en-GB" sz="2531" i="1">
                        <a:latin typeface="Cambria Math" panose="02040503050406030204" pitchFamily="18" charset="0"/>
                      </a:rPr>
                      <m:t>=1…</m:t>
                    </m:r>
                    <m:r>
                      <a:rPr lang="en-GB" sz="2531" i="1">
                        <a:latin typeface="Cambria Math" panose="02040503050406030204" pitchFamily="18" charset="0"/>
                      </a:rPr>
                      <m:t>𝑁</m:t>
                    </m:r>
                  </m:oMath>
                </a14:m>
                <a:r>
                  <a:rPr lang="en-GB" sz="2531" dirty="0"/>
                  <a:t> over the prediction horizon</a:t>
                </a:r>
              </a:p>
              <a:p>
                <a:pPr marL="401822" indent="-401822">
                  <a:lnSpc>
                    <a:spcPct val="120000"/>
                  </a:lnSpc>
                  <a:buFont typeface="Arial" panose="020B0604020202020204" pitchFamily="34" charset="0"/>
                  <a:buChar char="•"/>
                </a:pPr>
                <a:r>
                  <a:rPr lang="en-GB" sz="2531" dirty="0"/>
                  <a:t>Only </a:t>
                </a:r>
                <a14:m>
                  <m:oMath xmlns:m="http://schemas.openxmlformats.org/officeDocument/2006/math">
                    <m:r>
                      <a:rPr lang="en-GB" sz="2531" i="1">
                        <a:latin typeface="Cambria Math" panose="02040503050406030204" pitchFamily="18" charset="0"/>
                      </a:rPr>
                      <m:t>𝑢</m:t>
                    </m:r>
                    <m:d>
                      <m:dPr>
                        <m:ctrlPr>
                          <a:rPr lang="en-GB" sz="2531" i="1">
                            <a:latin typeface="Cambria Math" panose="02040503050406030204" pitchFamily="18" charset="0"/>
                          </a:rPr>
                        </m:ctrlPr>
                      </m:dPr>
                      <m:e>
                        <m:r>
                          <a:rPr lang="en-GB" sz="2531" i="1">
                            <a:latin typeface="Cambria Math" panose="02040503050406030204" pitchFamily="18" charset="0"/>
                          </a:rPr>
                          <m:t>𝑡</m:t>
                        </m:r>
                        <m:r>
                          <a:rPr lang="en-GB" sz="2531" i="1">
                            <a:latin typeface="Cambria Math" panose="02040503050406030204" pitchFamily="18" charset="0"/>
                          </a:rPr>
                          <m:t>+1</m:t>
                        </m:r>
                      </m:e>
                      <m:e>
                        <m:r>
                          <a:rPr lang="en-GB" sz="2531" i="1">
                            <a:latin typeface="Cambria Math" panose="02040503050406030204" pitchFamily="18" charset="0"/>
                          </a:rPr>
                          <m:t>𝑡</m:t>
                        </m:r>
                      </m:e>
                    </m:d>
                  </m:oMath>
                </a14:m>
                <a:r>
                  <a:rPr lang="en-GB" sz="2531" dirty="0"/>
                  <a:t> applied</a:t>
                </a:r>
              </a:p>
              <a:p>
                <a:pPr marL="241093" indent="-241093">
                  <a:lnSpc>
                    <a:spcPct val="120000"/>
                  </a:lnSpc>
                  <a:buFont typeface="Arial" panose="020B0604020202020204" pitchFamily="34" charset="0"/>
                  <a:buChar char="•"/>
                </a:pPr>
                <a:endParaRPr lang="en-GB" sz="2531" dirty="0"/>
              </a:p>
              <a:p>
                <a:pPr marL="241093" indent="-241093">
                  <a:lnSpc>
                    <a:spcPct val="120000"/>
                  </a:lnSpc>
                  <a:buFont typeface="Arial" panose="020B0604020202020204" pitchFamily="34" charset="0"/>
                  <a:buChar char="•"/>
                </a:pPr>
                <a:endParaRPr lang="en-GB" sz="1758" dirty="0"/>
              </a:p>
            </p:txBody>
          </p:sp>
        </mc:Choice>
        <mc:Fallback>
          <p:sp>
            <p:nvSpPr>
              <p:cNvPr id="17" name="TextBox 16">
                <a:extLst>
                  <a:ext uri="{FF2B5EF4-FFF2-40B4-BE49-F238E27FC236}">
                    <a16:creationId xmlns:a16="http://schemas.microsoft.com/office/drawing/2014/main" id="{908F6770-9532-80A3-7495-4DC980F19F3F}"/>
                  </a:ext>
                </a:extLst>
              </p:cNvPr>
              <p:cNvSpPr txBox="1">
                <a:spLocks noRot="1" noChangeAspect="1" noMove="1" noResize="1" noEditPoints="1" noAdjustHandles="1" noChangeArrowheads="1" noChangeShapeType="1" noTextEdit="1"/>
              </p:cNvSpPr>
              <p:nvPr/>
            </p:nvSpPr>
            <p:spPr>
              <a:xfrm>
                <a:off x="6985663" y="784472"/>
                <a:ext cx="4166805" cy="5528245"/>
              </a:xfrm>
              <a:prstGeom prst="rect">
                <a:avLst/>
              </a:prstGeom>
              <a:blipFill>
                <a:blip r:embed="rId8"/>
                <a:stretch>
                  <a:fillRect l="-2196" t="-441" r="-4539"/>
                </a:stretch>
              </a:blipFill>
            </p:spPr>
            <p:txBody>
              <a:bodyPr/>
              <a:lstStyle/>
              <a:p>
                <a:r>
                  <a:rPr lang="en-GB">
                    <a:noFill/>
                  </a:rPr>
                  <a:t> </a:t>
                </a:r>
              </a:p>
            </p:txBody>
          </p:sp>
        </mc:Fallback>
      </mc:AlternateContent>
      <p:sp>
        <p:nvSpPr>
          <p:cNvPr id="18" name="Rectangle: Rounded Corners 17">
            <a:extLst>
              <a:ext uri="{FF2B5EF4-FFF2-40B4-BE49-F238E27FC236}">
                <a16:creationId xmlns:a16="http://schemas.microsoft.com/office/drawing/2014/main" id="{6BB1ED7C-2A6D-9915-C28D-F560CDD0C4A0}"/>
              </a:ext>
            </a:extLst>
          </p:cNvPr>
          <p:cNvSpPr/>
          <p:nvPr/>
        </p:nvSpPr>
        <p:spPr>
          <a:xfrm>
            <a:off x="6795945" y="5073603"/>
            <a:ext cx="4679741" cy="1769605"/>
          </a:xfrm>
          <a:prstGeom prst="roundRect">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0EB0ED9-BBC1-1280-92B5-D207E415A383}"/>
                  </a:ext>
                </a:extLst>
              </p:cNvPr>
              <p:cNvSpPr txBox="1"/>
              <p:nvPr/>
            </p:nvSpPr>
            <p:spPr>
              <a:xfrm>
                <a:off x="7150207" y="5343450"/>
                <a:ext cx="3604666" cy="387157"/>
              </a:xfrm>
              <a:prstGeom prst="rect">
                <a:avLst/>
              </a:prstGeom>
              <a:noFill/>
            </p:spPr>
            <p:txBody>
              <a:bodyPr wrap="square" rtlCol="0">
                <a:spAutoFit/>
              </a:bodyPr>
              <a:lstStyle/>
              <a:p>
                <a:pPr algn="l">
                  <a:lnSpc>
                    <a:spcPct val="120000"/>
                  </a:lnSpc>
                </a:pPr>
                <a:r>
                  <a:rPr lang="en-GB" sz="1758" dirty="0"/>
                  <a:t>Possibly: </a:t>
                </a:r>
                <a14:m>
                  <m:oMath xmlns:m="http://schemas.openxmlformats.org/officeDocument/2006/math">
                    <m:sSub>
                      <m:sSubPr>
                        <m:ctrlPr>
                          <a:rPr lang="en-GB" sz="1758" i="1">
                            <a:latin typeface="Cambria Math" panose="02040503050406030204" pitchFamily="18" charset="0"/>
                          </a:rPr>
                        </m:ctrlPr>
                      </m:sSubPr>
                      <m:e>
                        <m:r>
                          <a:rPr lang="en-GB" sz="1758" i="1">
                            <a:latin typeface="Cambria Math" panose="02040503050406030204" pitchFamily="18" charset="0"/>
                          </a:rPr>
                          <m:t>(</m:t>
                        </m:r>
                        <m:r>
                          <a:rPr lang="en-GB" sz="1758" i="1">
                            <a:latin typeface="Cambria Math" panose="02040503050406030204" pitchFamily="18" charset="0"/>
                          </a:rPr>
                          <m:t>𝑁</m:t>
                        </m:r>
                      </m:e>
                      <m:sub>
                        <m:r>
                          <a:rPr lang="en-GB" sz="1758" i="1">
                            <a:latin typeface="Cambria Math" panose="02040503050406030204" pitchFamily="18" charset="0"/>
                          </a:rPr>
                          <m:t>𝑢</m:t>
                        </m:r>
                      </m:sub>
                    </m:sSub>
                    <m:r>
                      <a:rPr lang="en-GB" sz="1758" i="1">
                        <a:latin typeface="Cambria Math" panose="02040503050406030204" pitchFamily="18" charset="0"/>
                        <a:ea typeface="Cambria Math" panose="02040503050406030204" pitchFamily="18" charset="0"/>
                      </a:rPr>
                      <m:t>&lt;</m:t>
                    </m:r>
                    <m:r>
                      <a:rPr lang="en-GB" sz="1758" i="1">
                        <a:latin typeface="Cambria Math" panose="02040503050406030204" pitchFamily="18" charset="0"/>
                        <a:ea typeface="Cambria Math" panose="02040503050406030204" pitchFamily="18" charset="0"/>
                      </a:rPr>
                      <m:t>𝑁</m:t>
                    </m:r>
                    <m:r>
                      <a:rPr lang="en-GB" sz="1758" i="1">
                        <a:latin typeface="Cambria Math" panose="02040503050406030204" pitchFamily="18" charset="0"/>
                        <a:ea typeface="Cambria Math" panose="02040503050406030204" pitchFamily="18" charset="0"/>
                      </a:rPr>
                      <m:t>)</m:t>
                    </m:r>
                  </m:oMath>
                </a14:m>
                <a:endParaRPr lang="en-GB" sz="1758" dirty="0"/>
              </a:p>
            </p:txBody>
          </p:sp>
        </mc:Choice>
        <mc:Fallback>
          <p:sp>
            <p:nvSpPr>
              <p:cNvPr id="19" name="TextBox 18">
                <a:extLst>
                  <a:ext uri="{FF2B5EF4-FFF2-40B4-BE49-F238E27FC236}">
                    <a16:creationId xmlns:a16="http://schemas.microsoft.com/office/drawing/2014/main" id="{D0EB0ED9-BBC1-1280-92B5-D207E415A383}"/>
                  </a:ext>
                </a:extLst>
              </p:cNvPr>
              <p:cNvSpPr txBox="1">
                <a:spLocks noRot="1" noChangeAspect="1" noMove="1" noResize="1" noEditPoints="1" noAdjustHandles="1" noChangeArrowheads="1" noChangeShapeType="1" noTextEdit="1"/>
              </p:cNvSpPr>
              <p:nvPr/>
            </p:nvSpPr>
            <p:spPr>
              <a:xfrm>
                <a:off x="7150207" y="5343450"/>
                <a:ext cx="3604666" cy="387157"/>
              </a:xfrm>
              <a:prstGeom prst="rect">
                <a:avLst/>
              </a:prstGeom>
              <a:blipFill>
                <a:blip r:embed="rId9"/>
                <a:stretch>
                  <a:fillRect l="-1354" b="-25397"/>
                </a:stretch>
              </a:blipFill>
            </p:spPr>
            <p:txBody>
              <a:bodyPr/>
              <a:lstStyle/>
              <a:p>
                <a:r>
                  <a:rPr lang="en-GB">
                    <a:noFill/>
                  </a:rPr>
                  <a:t> </a:t>
                </a:r>
              </a:p>
            </p:txBody>
          </p:sp>
        </mc:Fallback>
      </mc:AlternateContent>
      <p:pic>
        <p:nvPicPr>
          <p:cNvPr id="22" name="Picture 21" descr="\documentclass{article}&#10;\usepackage{amsmath}&#10;\pagestyle{empty}&#10;\begin{document}&#10;&#10;&#10;\begin{equation*}&#10;u(t+k)=&#10;    \begin{cases}&#10;      u(t+k), \quad k&lt;N_u\\&#10;      u(t+N_u), \quad k\geq N_u&#10;    \end{cases}&#10;\end{equation*}&#10;&#10;\end{document}" title="IguanaTex Bitmap Display">
            <a:extLst>
              <a:ext uri="{FF2B5EF4-FFF2-40B4-BE49-F238E27FC236}">
                <a16:creationId xmlns:a16="http://schemas.microsoft.com/office/drawing/2014/main" id="{ECB71252-E2BA-B2B2-CD7B-1A31348AD463}"/>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50490" y="5703179"/>
            <a:ext cx="4105714" cy="853714"/>
          </a:xfrm>
          <a:prstGeom prst="rect">
            <a:avLst/>
          </a:prstGeom>
        </p:spPr>
      </p:pic>
    </p:spTree>
    <p:extLst>
      <p:ext uri="{BB962C8B-B14F-4D97-AF65-F5344CB8AC3E}">
        <p14:creationId xmlns:p14="http://schemas.microsoft.com/office/powerpoint/2010/main" val="2841911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8EB2DA-B0AA-4455-A887-DEF607B02ABF}"/>
              </a:ext>
            </a:extLst>
          </p:cNvPr>
          <p:cNvPicPr>
            <a:picLocks noChangeAspect="1"/>
          </p:cNvPicPr>
          <p:nvPr/>
        </p:nvPicPr>
        <p:blipFill>
          <a:blip r:embed="rId2"/>
          <a:stretch>
            <a:fillRect/>
          </a:stretch>
        </p:blipFill>
        <p:spPr>
          <a:xfrm>
            <a:off x="1161663" y="1661120"/>
            <a:ext cx="9868674" cy="4191329"/>
          </a:xfrm>
          <a:prstGeom prst="rect">
            <a:avLst/>
          </a:prstGeom>
          <a:ln>
            <a:solidFill>
              <a:srgbClr val="00B050"/>
            </a:solidFill>
          </a:ln>
        </p:spPr>
      </p:pic>
      <p:sp>
        <p:nvSpPr>
          <p:cNvPr id="5" name="Title 4">
            <a:extLst>
              <a:ext uri="{FF2B5EF4-FFF2-40B4-BE49-F238E27FC236}">
                <a16:creationId xmlns:a16="http://schemas.microsoft.com/office/drawing/2014/main" id="{5F6AA596-89B7-493F-ADEF-2B29272977CB}"/>
              </a:ext>
            </a:extLst>
          </p:cNvPr>
          <p:cNvSpPr>
            <a:spLocks noGrp="1"/>
          </p:cNvSpPr>
          <p:nvPr>
            <p:ph type="title"/>
          </p:nvPr>
        </p:nvSpPr>
        <p:spPr>
          <a:xfrm>
            <a:off x="165424" y="214105"/>
            <a:ext cx="10374510" cy="607284"/>
          </a:xfrm>
        </p:spPr>
        <p:txBody>
          <a:bodyPr/>
          <a:lstStyle/>
          <a:p>
            <a:r>
              <a:rPr lang="en-GB" dirty="0"/>
              <a:t>Process: Industrial polymerisation reactor</a:t>
            </a:r>
          </a:p>
        </p:txBody>
      </p:sp>
      <p:sp>
        <p:nvSpPr>
          <p:cNvPr id="6" name="TextBox 5">
            <a:extLst>
              <a:ext uri="{FF2B5EF4-FFF2-40B4-BE49-F238E27FC236}">
                <a16:creationId xmlns:a16="http://schemas.microsoft.com/office/drawing/2014/main" id="{BD6C0E72-372B-4B4E-BF36-07247084C8B9}"/>
              </a:ext>
            </a:extLst>
          </p:cNvPr>
          <p:cNvSpPr txBox="1"/>
          <p:nvPr/>
        </p:nvSpPr>
        <p:spPr>
          <a:xfrm>
            <a:off x="2558974" y="6153054"/>
            <a:ext cx="7980960" cy="362856"/>
          </a:xfrm>
          <a:prstGeom prst="rect">
            <a:avLst/>
          </a:prstGeom>
          <a:noFill/>
        </p:spPr>
        <p:txBody>
          <a:bodyPr wrap="square" rtlCol="0">
            <a:spAutoFit/>
          </a:bodyPr>
          <a:lstStyle/>
          <a:p>
            <a:r>
              <a:rPr lang="en-GB" sz="1758" dirty="0"/>
              <a:t>Ref: https://www.do-mpc.com/en/latest/example_gallery/industrial_poly.html</a:t>
            </a:r>
          </a:p>
        </p:txBody>
      </p:sp>
      <p:sp>
        <p:nvSpPr>
          <p:cNvPr id="7" name="TextBox 6">
            <a:extLst>
              <a:ext uri="{FF2B5EF4-FFF2-40B4-BE49-F238E27FC236}">
                <a16:creationId xmlns:a16="http://schemas.microsoft.com/office/drawing/2014/main" id="{C045E734-EA3D-4FC6-8522-32DCB8292550}"/>
              </a:ext>
            </a:extLst>
          </p:cNvPr>
          <p:cNvSpPr txBox="1"/>
          <p:nvPr/>
        </p:nvSpPr>
        <p:spPr>
          <a:xfrm>
            <a:off x="10539935" y="971691"/>
            <a:ext cx="1498357" cy="486287"/>
          </a:xfrm>
          <a:prstGeom prst="rect">
            <a:avLst/>
          </a:prstGeom>
          <a:noFill/>
        </p:spPr>
        <p:txBody>
          <a:bodyPr wrap="square" rtlCol="0">
            <a:spAutoFit/>
          </a:bodyPr>
          <a:lstStyle/>
          <a:p>
            <a:r>
              <a:rPr lang="en-GB" sz="2560" b="1" dirty="0">
                <a:solidFill>
                  <a:srgbClr val="00B050"/>
                </a:solidFill>
              </a:rPr>
              <a:t>Input</a:t>
            </a:r>
          </a:p>
        </p:txBody>
      </p:sp>
      <p:sp>
        <p:nvSpPr>
          <p:cNvPr id="8" name="Rectangle: Rounded Corners 7">
            <a:extLst>
              <a:ext uri="{FF2B5EF4-FFF2-40B4-BE49-F238E27FC236}">
                <a16:creationId xmlns:a16="http://schemas.microsoft.com/office/drawing/2014/main" id="{67CF5E02-7FE0-4D3F-8948-3FABC98CD889}"/>
              </a:ext>
            </a:extLst>
          </p:cNvPr>
          <p:cNvSpPr/>
          <p:nvPr/>
        </p:nvSpPr>
        <p:spPr>
          <a:xfrm>
            <a:off x="1449522" y="3072879"/>
            <a:ext cx="3010435" cy="183546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a:p>
        </p:txBody>
      </p:sp>
      <p:sp>
        <p:nvSpPr>
          <p:cNvPr id="9" name="Rectangle: Rounded Corners 8">
            <a:extLst>
              <a:ext uri="{FF2B5EF4-FFF2-40B4-BE49-F238E27FC236}">
                <a16:creationId xmlns:a16="http://schemas.microsoft.com/office/drawing/2014/main" id="{8A7F5403-F234-42FC-9CA0-084CC1E0EEE1}"/>
              </a:ext>
            </a:extLst>
          </p:cNvPr>
          <p:cNvSpPr/>
          <p:nvPr/>
        </p:nvSpPr>
        <p:spPr>
          <a:xfrm>
            <a:off x="9097811" y="1961725"/>
            <a:ext cx="1848815" cy="369074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a:p>
        </p:txBody>
      </p:sp>
      <p:sp>
        <p:nvSpPr>
          <p:cNvPr id="10" name="Rectangle: Rounded Corners 9">
            <a:extLst>
              <a:ext uri="{FF2B5EF4-FFF2-40B4-BE49-F238E27FC236}">
                <a16:creationId xmlns:a16="http://schemas.microsoft.com/office/drawing/2014/main" id="{EE6B84C4-EBFD-440A-A1E5-5B7EB828683F}"/>
              </a:ext>
            </a:extLst>
          </p:cNvPr>
          <p:cNvSpPr/>
          <p:nvPr/>
        </p:nvSpPr>
        <p:spPr>
          <a:xfrm>
            <a:off x="2954739" y="1777069"/>
            <a:ext cx="1848815" cy="1209533"/>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a:p>
        </p:txBody>
      </p:sp>
    </p:spTree>
    <p:extLst>
      <p:ext uri="{BB962C8B-B14F-4D97-AF65-F5344CB8AC3E}">
        <p14:creationId xmlns:p14="http://schemas.microsoft.com/office/powerpoint/2010/main" val="394554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15D666-0ED1-4D52-96A3-594A7D955D65}"/>
              </a:ext>
            </a:extLst>
          </p:cNvPr>
          <p:cNvPicPr>
            <a:picLocks noChangeAspect="1"/>
          </p:cNvPicPr>
          <p:nvPr/>
        </p:nvPicPr>
        <p:blipFill>
          <a:blip r:embed="rId2"/>
          <a:stretch>
            <a:fillRect/>
          </a:stretch>
        </p:blipFill>
        <p:spPr>
          <a:xfrm>
            <a:off x="1773935" y="1305738"/>
            <a:ext cx="6302005" cy="3232846"/>
          </a:xfrm>
          <a:prstGeom prst="rect">
            <a:avLst/>
          </a:prstGeom>
        </p:spPr>
      </p:pic>
      <p:sp>
        <p:nvSpPr>
          <p:cNvPr id="4" name="Oval 3">
            <a:extLst>
              <a:ext uri="{FF2B5EF4-FFF2-40B4-BE49-F238E27FC236}">
                <a16:creationId xmlns:a16="http://schemas.microsoft.com/office/drawing/2014/main" id="{7B7CBF58-C53C-4F4C-A4A7-51F529830F10}"/>
              </a:ext>
            </a:extLst>
          </p:cNvPr>
          <p:cNvSpPr/>
          <p:nvPr/>
        </p:nvSpPr>
        <p:spPr>
          <a:xfrm>
            <a:off x="5256386" y="2194416"/>
            <a:ext cx="484178" cy="3614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dirty="0"/>
          </a:p>
        </p:txBody>
      </p:sp>
      <p:sp>
        <p:nvSpPr>
          <p:cNvPr id="5" name="Oval 4">
            <a:extLst>
              <a:ext uri="{FF2B5EF4-FFF2-40B4-BE49-F238E27FC236}">
                <a16:creationId xmlns:a16="http://schemas.microsoft.com/office/drawing/2014/main" id="{C7B7C3D2-A369-4019-BD89-F42DFC11AEEE}"/>
              </a:ext>
            </a:extLst>
          </p:cNvPr>
          <p:cNvSpPr/>
          <p:nvPr/>
        </p:nvSpPr>
        <p:spPr>
          <a:xfrm>
            <a:off x="3592453" y="3803794"/>
            <a:ext cx="484178" cy="3614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dirty="0"/>
          </a:p>
        </p:txBody>
      </p:sp>
      <p:pic>
        <p:nvPicPr>
          <p:cNvPr id="3" name="Picture 2">
            <a:extLst>
              <a:ext uri="{FF2B5EF4-FFF2-40B4-BE49-F238E27FC236}">
                <a16:creationId xmlns:a16="http://schemas.microsoft.com/office/drawing/2014/main" id="{29E70BB0-D303-4ABF-8B1C-D8DB5A4A863A}"/>
              </a:ext>
            </a:extLst>
          </p:cNvPr>
          <p:cNvPicPr>
            <a:picLocks noChangeAspect="1"/>
          </p:cNvPicPr>
          <p:nvPr/>
        </p:nvPicPr>
        <p:blipFill>
          <a:blip r:embed="rId3"/>
          <a:stretch>
            <a:fillRect/>
          </a:stretch>
        </p:blipFill>
        <p:spPr>
          <a:xfrm>
            <a:off x="1773936" y="4715812"/>
            <a:ext cx="3816132" cy="1918928"/>
          </a:xfrm>
          <a:prstGeom prst="rect">
            <a:avLst/>
          </a:prstGeom>
        </p:spPr>
      </p:pic>
      <p:sp>
        <p:nvSpPr>
          <p:cNvPr id="7" name="Oval 6">
            <a:extLst>
              <a:ext uri="{FF2B5EF4-FFF2-40B4-BE49-F238E27FC236}">
                <a16:creationId xmlns:a16="http://schemas.microsoft.com/office/drawing/2014/main" id="{E7C12EA0-0EC7-4517-A1CC-A2AE9935FAE4}"/>
              </a:ext>
            </a:extLst>
          </p:cNvPr>
          <p:cNvSpPr/>
          <p:nvPr/>
        </p:nvSpPr>
        <p:spPr>
          <a:xfrm>
            <a:off x="2479930" y="5396268"/>
            <a:ext cx="327515" cy="2790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a:p>
        </p:txBody>
      </p:sp>
      <p:sp>
        <p:nvSpPr>
          <p:cNvPr id="8" name="Oval 7">
            <a:extLst>
              <a:ext uri="{FF2B5EF4-FFF2-40B4-BE49-F238E27FC236}">
                <a16:creationId xmlns:a16="http://schemas.microsoft.com/office/drawing/2014/main" id="{1352E6BC-9F66-405D-9A3D-1B24FB2FA0A4}"/>
              </a:ext>
            </a:extLst>
          </p:cNvPr>
          <p:cNvSpPr/>
          <p:nvPr/>
        </p:nvSpPr>
        <p:spPr>
          <a:xfrm>
            <a:off x="2479928" y="5736497"/>
            <a:ext cx="327515" cy="2790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a:p>
        </p:txBody>
      </p:sp>
      <p:sp>
        <p:nvSpPr>
          <p:cNvPr id="10" name="Title 9">
            <a:extLst>
              <a:ext uri="{FF2B5EF4-FFF2-40B4-BE49-F238E27FC236}">
                <a16:creationId xmlns:a16="http://schemas.microsoft.com/office/drawing/2014/main" id="{6880B462-5180-40FF-9343-EC25F8D91BB4}"/>
              </a:ext>
            </a:extLst>
          </p:cNvPr>
          <p:cNvSpPr>
            <a:spLocks noGrp="1"/>
          </p:cNvSpPr>
          <p:nvPr>
            <p:ph type="title"/>
          </p:nvPr>
        </p:nvSpPr>
        <p:spPr>
          <a:xfrm>
            <a:off x="838522" y="365313"/>
            <a:ext cx="10514958" cy="1034987"/>
          </a:xfrm>
        </p:spPr>
        <p:txBody>
          <a:bodyPr>
            <a:normAutofit/>
          </a:bodyPr>
          <a:lstStyle/>
          <a:p>
            <a:r>
              <a:rPr lang="en-GB" sz="3200" dirty="0"/>
              <a:t>Model through conservation</a:t>
            </a:r>
          </a:p>
        </p:txBody>
      </p:sp>
      <p:sp>
        <p:nvSpPr>
          <p:cNvPr id="11" name="Right Brace 10">
            <a:extLst>
              <a:ext uri="{FF2B5EF4-FFF2-40B4-BE49-F238E27FC236}">
                <a16:creationId xmlns:a16="http://schemas.microsoft.com/office/drawing/2014/main" id="{0CDD11B5-0C84-48C9-AF6A-A9BA24BB78F2}"/>
              </a:ext>
            </a:extLst>
          </p:cNvPr>
          <p:cNvSpPr/>
          <p:nvPr/>
        </p:nvSpPr>
        <p:spPr>
          <a:xfrm>
            <a:off x="8036657" y="1411015"/>
            <a:ext cx="304781" cy="313828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56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1B8E0F2-8975-458B-980B-B02E7F8C8361}"/>
                  </a:ext>
                </a:extLst>
              </p:cNvPr>
              <p:cNvSpPr txBox="1"/>
              <p:nvPr/>
            </p:nvSpPr>
            <p:spPr>
              <a:xfrm>
                <a:off x="8652875" y="2560625"/>
                <a:ext cx="3819292" cy="11160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GB" sz="1600" i="1">
                              <a:latin typeface="Cambria Math" panose="02040503050406030204" pitchFamily="18" charset="0"/>
                            </a:rPr>
                          </m:ctrlPr>
                        </m:sSubSupPr>
                        <m:e>
                          <m:r>
                            <a:rPr lang="en-GB" sz="1600" i="1">
                              <a:latin typeface="Cambria Math" panose="02040503050406030204" pitchFamily="18" charset="0"/>
                            </a:rPr>
                            <m:t>𝑚</m:t>
                          </m:r>
                        </m:e>
                        <m:sub>
                          <m:r>
                            <a:rPr lang="en-GB" sz="1600" i="1">
                              <a:latin typeface="Cambria Math" panose="02040503050406030204" pitchFamily="18" charset="0"/>
                            </a:rPr>
                            <m:t>𝐹</m:t>
                          </m:r>
                        </m:sub>
                        <m:sup>
                          <m:r>
                            <a:rPr lang="en-GB" sz="1600" i="1">
                              <a:latin typeface="Cambria Math" panose="02040503050406030204" pitchFamily="18" charset="0"/>
                            </a:rPr>
                            <m:t>𝑎𝑐𝑐</m:t>
                          </m:r>
                        </m:sup>
                      </m:sSubSup>
                      <m:r>
                        <a:rPr lang="en-GB" sz="1600" i="1">
                          <a:latin typeface="Cambria Math" panose="02040503050406030204" pitchFamily="18" charset="0"/>
                        </a:rPr>
                        <m:t>=</m:t>
                      </m:r>
                      <m:sSub>
                        <m:sSubPr>
                          <m:ctrlPr>
                            <a:rPr lang="en-GB" sz="1600" i="1">
                              <a:latin typeface="Cambria Math" panose="02040503050406030204" pitchFamily="18" charset="0"/>
                            </a:rPr>
                          </m:ctrlPr>
                        </m:sSubPr>
                        <m:e>
                          <m:acc>
                            <m:accPr>
                              <m:chr m:val="̇"/>
                              <m:ctrlPr>
                                <a:rPr lang="en-GB" sz="1600" i="1">
                                  <a:latin typeface="Cambria Math" panose="02040503050406030204" pitchFamily="18" charset="0"/>
                                </a:rPr>
                              </m:ctrlPr>
                            </m:accPr>
                            <m:e>
                              <m:r>
                                <a:rPr lang="en-GB" sz="1600" i="1">
                                  <a:latin typeface="Cambria Math" panose="02040503050406030204" pitchFamily="18" charset="0"/>
                                </a:rPr>
                                <m:t>𝑚</m:t>
                              </m:r>
                            </m:e>
                          </m:acc>
                        </m:e>
                        <m:sub>
                          <m:r>
                            <a:rPr lang="en-GB" sz="1600" i="1">
                              <a:latin typeface="Cambria Math" panose="02040503050406030204" pitchFamily="18" charset="0"/>
                            </a:rPr>
                            <m:t>𝐹</m:t>
                          </m:r>
                        </m:sub>
                      </m:sSub>
                    </m:oMath>
                  </m:oMathPara>
                </a14:m>
                <a:endParaRPr lang="en-GB" sz="1600" dirty="0"/>
              </a:p>
              <a:p>
                <a:pPr/>
                <a:br>
                  <a:rPr lang="en-GB" sz="1600" dirty="0"/>
                </a:br>
                <a14:m>
                  <m:oMathPara xmlns:m="http://schemas.openxmlformats.org/officeDocument/2006/math">
                    <m:oMathParaPr>
                      <m:jc m:val="left"/>
                    </m:oMathParaPr>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𝑇</m:t>
                          </m:r>
                        </m:e>
                        <m:sub>
                          <m:r>
                            <a:rPr lang="en-GB" sz="1600" i="1">
                              <a:latin typeface="Cambria Math" panose="02040503050406030204" pitchFamily="18" charset="0"/>
                            </a:rPr>
                            <m:t>𝑎𝑑𝑖𝑎𝑏</m:t>
                          </m:r>
                        </m:sub>
                      </m:sSub>
                      <m:r>
                        <a:rPr lang="en-GB" sz="1600" i="1">
                          <a:latin typeface="Cambria Math" panose="02040503050406030204" pitchFamily="18" charset="0"/>
                        </a:rPr>
                        <m:t>=</m:t>
                      </m:r>
                      <m:f>
                        <m:fPr>
                          <m:ctrlPr>
                            <a:rPr lang="en-GB" sz="1600" i="1">
                              <a:latin typeface="Cambria Math" panose="02040503050406030204" pitchFamily="18" charset="0"/>
                            </a:rPr>
                          </m:ctrlPr>
                        </m:fPr>
                        <m:num>
                          <m:r>
                            <m:rPr>
                              <m:sty m:val="p"/>
                            </m:rPr>
                            <a:rPr lang="en-GB" sz="1600">
                              <a:latin typeface="Cambria Math" panose="02040503050406030204" pitchFamily="18" charset="0"/>
                            </a:rPr>
                            <m:t>Δ</m:t>
                          </m:r>
                          <m:sSub>
                            <m:sSubPr>
                              <m:ctrlPr>
                                <a:rPr lang="en-GB" sz="1600" i="1">
                                  <a:latin typeface="Cambria Math" panose="02040503050406030204" pitchFamily="18" charset="0"/>
                                </a:rPr>
                              </m:ctrlPr>
                            </m:sSubPr>
                            <m:e>
                              <m:r>
                                <a:rPr lang="en-GB" sz="1600" i="1">
                                  <a:latin typeface="Cambria Math" panose="02040503050406030204" pitchFamily="18" charset="0"/>
                                </a:rPr>
                                <m:t>𝐻</m:t>
                              </m:r>
                            </m:e>
                            <m:sub>
                              <m:r>
                                <a:rPr lang="en-GB" sz="1600" i="1">
                                  <a:latin typeface="Cambria Math" panose="02040503050406030204" pitchFamily="18" charset="0"/>
                                </a:rPr>
                                <m:t>𝑅</m:t>
                              </m:r>
                            </m:sub>
                          </m:sSub>
                        </m:num>
                        <m:den>
                          <m:sSub>
                            <m:sSubPr>
                              <m:ctrlPr>
                                <a:rPr lang="en-GB"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𝑝</m:t>
                              </m:r>
                              <m:r>
                                <a:rPr lang="en-GB" sz="1600" i="1">
                                  <a:latin typeface="Cambria Math" panose="02040503050406030204" pitchFamily="18" charset="0"/>
                                </a:rPr>
                                <m:t>,</m:t>
                              </m:r>
                              <m:r>
                                <a:rPr lang="en-GB" sz="1600" i="1">
                                  <a:latin typeface="Cambria Math" panose="02040503050406030204" pitchFamily="18" charset="0"/>
                                </a:rPr>
                                <m:t>𝑅</m:t>
                              </m:r>
                            </m:sub>
                          </m:sSub>
                        </m:den>
                      </m:f>
                      <m:f>
                        <m:fPr>
                          <m:ctrlPr>
                            <a:rPr lang="en-GB" sz="1600" i="1">
                              <a:latin typeface="Cambria Math" panose="02040503050406030204" pitchFamily="18" charset="0"/>
                            </a:rPr>
                          </m:ctrlPr>
                        </m:fPr>
                        <m:num>
                          <m:sSub>
                            <m:sSubPr>
                              <m:ctrlPr>
                                <a:rPr lang="en-GB" sz="1600" i="1">
                                  <a:latin typeface="Cambria Math" panose="02040503050406030204" pitchFamily="18" charset="0"/>
                                </a:rPr>
                              </m:ctrlPr>
                            </m:sSubPr>
                            <m:e>
                              <m:r>
                                <a:rPr lang="en-GB" sz="1600" i="1">
                                  <a:latin typeface="Cambria Math" panose="02040503050406030204" pitchFamily="18" charset="0"/>
                                </a:rPr>
                                <m:t>𝑚</m:t>
                              </m:r>
                            </m:e>
                            <m:sub>
                              <m:r>
                                <a:rPr lang="en-GB" sz="1600" i="1">
                                  <a:latin typeface="Cambria Math" panose="02040503050406030204" pitchFamily="18" charset="0"/>
                                </a:rPr>
                                <m:t>𝐴</m:t>
                              </m:r>
                            </m:sub>
                          </m:sSub>
                        </m:num>
                        <m:den>
                          <m:sSub>
                            <m:sSubPr>
                              <m:ctrlPr>
                                <a:rPr lang="en-GB" sz="1600" i="1">
                                  <a:latin typeface="Cambria Math" panose="02040503050406030204" pitchFamily="18" charset="0"/>
                                </a:rPr>
                              </m:ctrlPr>
                            </m:sSubPr>
                            <m:e>
                              <m:r>
                                <a:rPr lang="en-GB" sz="1600" i="1">
                                  <a:latin typeface="Cambria Math" panose="02040503050406030204" pitchFamily="18" charset="0"/>
                                </a:rPr>
                                <m:t>𝑚</m:t>
                              </m:r>
                            </m:e>
                            <m:sub>
                              <m:r>
                                <a:rPr lang="en-GB" sz="1600" i="1">
                                  <a:latin typeface="Cambria Math" panose="02040503050406030204" pitchFamily="18" charset="0"/>
                                </a:rPr>
                                <m:t>𝐴</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𝑚</m:t>
                              </m:r>
                            </m:e>
                            <m:sub>
                              <m:r>
                                <a:rPr lang="en-GB" sz="1600" i="1">
                                  <a:latin typeface="Cambria Math" panose="02040503050406030204" pitchFamily="18" charset="0"/>
                                </a:rPr>
                                <m:t>𝑊</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𝑚</m:t>
                              </m:r>
                            </m:e>
                            <m:sub>
                              <m:r>
                                <a:rPr lang="en-GB" sz="1600" i="1">
                                  <a:latin typeface="Cambria Math" panose="02040503050406030204" pitchFamily="18" charset="0"/>
                                </a:rPr>
                                <m:t>𝑃</m:t>
                              </m:r>
                            </m:sub>
                          </m:sSub>
                        </m:den>
                      </m:f>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𝑇</m:t>
                          </m:r>
                        </m:e>
                        <m:sub>
                          <m:r>
                            <a:rPr lang="en-GB" sz="1600" i="1">
                              <a:latin typeface="Cambria Math" panose="02040503050406030204" pitchFamily="18" charset="0"/>
                            </a:rPr>
                            <m:t>𝑅</m:t>
                          </m:r>
                        </m:sub>
                      </m:sSub>
                    </m:oMath>
                  </m:oMathPara>
                </a14:m>
                <a:endParaRPr lang="en-GB" sz="2560" dirty="0"/>
              </a:p>
            </p:txBody>
          </p:sp>
        </mc:Choice>
        <mc:Fallback>
          <p:sp>
            <p:nvSpPr>
              <p:cNvPr id="12" name="TextBox 11">
                <a:extLst>
                  <a:ext uri="{FF2B5EF4-FFF2-40B4-BE49-F238E27FC236}">
                    <a16:creationId xmlns:a16="http://schemas.microsoft.com/office/drawing/2014/main" id="{01B8E0F2-8975-458B-980B-B02E7F8C8361}"/>
                  </a:ext>
                </a:extLst>
              </p:cNvPr>
              <p:cNvSpPr txBox="1">
                <a:spLocks noRot="1" noChangeAspect="1" noMove="1" noResize="1" noEditPoints="1" noAdjustHandles="1" noChangeArrowheads="1" noChangeShapeType="1" noTextEdit="1"/>
              </p:cNvSpPr>
              <p:nvPr/>
            </p:nvSpPr>
            <p:spPr>
              <a:xfrm>
                <a:off x="8652875" y="2560625"/>
                <a:ext cx="3819292" cy="1116011"/>
              </a:xfrm>
              <a:prstGeom prst="rect">
                <a:avLst/>
              </a:prstGeom>
              <a:blipFill>
                <a:blip r:embed="rId4"/>
                <a:stretch>
                  <a:fillRect/>
                </a:stretch>
              </a:blipFill>
            </p:spPr>
            <p:txBody>
              <a:bodyPr/>
              <a:lstStyle/>
              <a:p>
                <a:r>
                  <a:rPr lang="en-GB">
                    <a:noFill/>
                  </a:rPr>
                  <a:t> </a:t>
                </a:r>
              </a:p>
            </p:txBody>
          </p:sp>
        </mc:Fallback>
      </mc:AlternateContent>
      <p:sp>
        <p:nvSpPr>
          <p:cNvPr id="13" name="Oval 12">
            <a:extLst>
              <a:ext uri="{FF2B5EF4-FFF2-40B4-BE49-F238E27FC236}">
                <a16:creationId xmlns:a16="http://schemas.microsoft.com/office/drawing/2014/main" id="{D4BC916C-9AC4-45BD-B973-B5EB048A60D8}"/>
              </a:ext>
            </a:extLst>
          </p:cNvPr>
          <p:cNvSpPr/>
          <p:nvPr/>
        </p:nvSpPr>
        <p:spPr>
          <a:xfrm>
            <a:off x="9462854" y="2980158"/>
            <a:ext cx="507260" cy="3833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60"/>
          </a:p>
        </p:txBody>
      </p:sp>
      <p:sp>
        <p:nvSpPr>
          <p:cNvPr id="14" name="TextBox 13">
            <a:extLst>
              <a:ext uri="{FF2B5EF4-FFF2-40B4-BE49-F238E27FC236}">
                <a16:creationId xmlns:a16="http://schemas.microsoft.com/office/drawing/2014/main" id="{4450EC59-FD8C-41BB-9D68-00785E2719DB}"/>
              </a:ext>
            </a:extLst>
          </p:cNvPr>
          <p:cNvSpPr txBox="1"/>
          <p:nvPr/>
        </p:nvSpPr>
        <p:spPr>
          <a:xfrm>
            <a:off x="8391386" y="1133616"/>
            <a:ext cx="3503331" cy="486287"/>
          </a:xfrm>
          <a:prstGeom prst="rect">
            <a:avLst/>
          </a:prstGeom>
          <a:noFill/>
        </p:spPr>
        <p:txBody>
          <a:bodyPr wrap="square" rtlCol="0">
            <a:spAutoFit/>
          </a:bodyPr>
          <a:lstStyle/>
          <a:p>
            <a:r>
              <a:rPr lang="en-GB" sz="2560" dirty="0">
                <a:solidFill>
                  <a:srgbClr val="FF0000"/>
                </a:solidFill>
              </a:rPr>
              <a:t>Parameter uncertainty</a:t>
            </a:r>
          </a:p>
        </p:txBody>
      </p:sp>
    </p:spTree>
    <p:extLst>
      <p:ext uri="{BB962C8B-B14F-4D97-AF65-F5344CB8AC3E}">
        <p14:creationId xmlns:p14="http://schemas.microsoft.com/office/powerpoint/2010/main" val="375947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2AFB837-C8B1-21D9-7444-79C9CCB5DB45}"/>
              </a:ext>
            </a:extLst>
          </p:cNvPr>
          <p:cNvSpPr>
            <a:spLocks noGrp="1"/>
          </p:cNvSpPr>
          <p:nvPr>
            <p:ph type="sldNum" sz="quarter" idx="12"/>
          </p:nvPr>
        </p:nvSpPr>
        <p:spPr>
          <a:xfrm>
            <a:off x="10963275" y="6292850"/>
            <a:ext cx="647700" cy="365125"/>
          </a:xfrm>
        </p:spPr>
        <p:txBody>
          <a:bodyPr/>
          <a:lstStyle/>
          <a:p>
            <a:r>
              <a:rPr lang="nl-BE" noProof="0"/>
              <a:t>5</a:t>
            </a:r>
          </a:p>
        </p:txBody>
      </p:sp>
      <p:sp>
        <p:nvSpPr>
          <p:cNvPr id="3" name="Titel 2">
            <a:extLst>
              <a:ext uri="{FF2B5EF4-FFF2-40B4-BE49-F238E27FC236}">
                <a16:creationId xmlns:a16="http://schemas.microsoft.com/office/drawing/2014/main" id="{FABF8D70-EB5D-7342-CC99-4FF955EFB104}"/>
              </a:ext>
            </a:extLst>
          </p:cNvPr>
          <p:cNvSpPr>
            <a:spLocks noGrp="1"/>
          </p:cNvSpPr>
          <p:nvPr>
            <p:ph type="title"/>
          </p:nvPr>
        </p:nvSpPr>
        <p:spPr/>
        <p:txBody>
          <a:bodyPr/>
          <a:lstStyle/>
          <a:p>
            <a:r>
              <a:rPr lang="en-GB"/>
              <a:t>Control algorithm</a:t>
            </a:r>
            <a:endParaRPr lang="LID4096"/>
          </a:p>
        </p:txBody>
      </p:sp>
      <p:pic>
        <p:nvPicPr>
          <p:cNvPr id="2" name="Tijdelijke aanduiding voor inhoud 6">
            <a:extLst>
              <a:ext uri="{FF2B5EF4-FFF2-40B4-BE49-F238E27FC236}">
                <a16:creationId xmlns:a16="http://schemas.microsoft.com/office/drawing/2014/main" id="{81CA3B92-56D3-81EB-CF92-D667E6E6D763}"/>
              </a:ext>
            </a:extLst>
          </p:cNvPr>
          <p:cNvPicPr>
            <a:picLocks noGrp="1" noChangeAspect="1"/>
          </p:cNvPicPr>
          <p:nvPr>
            <p:ph idx="1"/>
          </p:nvPr>
        </p:nvPicPr>
        <p:blipFill>
          <a:blip r:embed="rId8"/>
          <a:stretch>
            <a:fillRect/>
          </a:stretch>
        </p:blipFill>
        <p:spPr>
          <a:xfrm>
            <a:off x="119336" y="893292"/>
            <a:ext cx="3528392" cy="3621041"/>
          </a:xfrm>
          <a:prstGeom prst="rect">
            <a:avLst/>
          </a:prstGeom>
        </p:spPr>
      </p:pic>
      <p:pic>
        <p:nvPicPr>
          <p:cNvPr id="5" name="Afbeelding 4" descr="\documentclass{article}&#10;\usepackage{amsmath}&#10;\pagestyle{empty}&#10;\begin{document}&#10;&#10;$u(t)=K_p\left( e(t) + \frac{1}{T_i}\int_{0}^t e(\tau)d\tau + )+T_{d}\frac{de(t)}{dt} \right)$&#10;&#10;&#10;\end{document}" title="IguanaTex Bitmap Display">
            <a:extLst>
              <a:ext uri="{FF2B5EF4-FFF2-40B4-BE49-F238E27FC236}">
                <a16:creationId xmlns:a16="http://schemas.microsoft.com/office/drawing/2014/main" id="{4B0A5309-C2F3-F7B1-B11E-25E04AB74465}"/>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547456" y="869809"/>
            <a:ext cx="7192959" cy="682327"/>
          </a:xfrm>
          <a:prstGeom prst="rect">
            <a:avLst/>
          </a:prstGeom>
        </p:spPr>
      </p:pic>
      <p:pic>
        <p:nvPicPr>
          <p:cNvPr id="10" name="Afbeelding 9" descr="\documentclass{article}&#10;\usepackage{amsmath}&#10;\pagestyle{empty}&#10;\begin{document}&#10;&#10;$u(t)=K_p(e(t) + \frac{1}{T_i}\sum_{i=0}^n e(i) t_{s}+T_{d}\frac{e(t)-e(t-t_{s})}{ts}$&#10;&#10;&#10;\end{document}" title="IguanaTex Bitmap Display">
            <a:extLst>
              <a:ext uri="{FF2B5EF4-FFF2-40B4-BE49-F238E27FC236}">
                <a16:creationId xmlns:a16="http://schemas.microsoft.com/office/drawing/2014/main" id="{A2D8262D-94B9-EFA3-52F8-DBF236B4C853}"/>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47456" y="2060849"/>
            <a:ext cx="7306429" cy="516099"/>
          </a:xfrm>
          <a:prstGeom prst="rect">
            <a:avLst/>
          </a:prstGeom>
        </p:spPr>
      </p:pic>
      <p:sp>
        <p:nvSpPr>
          <p:cNvPr id="8" name="Tekstvak 7">
            <a:extLst>
              <a:ext uri="{FF2B5EF4-FFF2-40B4-BE49-F238E27FC236}">
                <a16:creationId xmlns:a16="http://schemas.microsoft.com/office/drawing/2014/main" id="{BE70EB10-AF6E-E4DE-362A-4CA6913803E0}"/>
              </a:ext>
            </a:extLst>
          </p:cNvPr>
          <p:cNvSpPr txBox="1"/>
          <p:nvPr/>
        </p:nvSpPr>
        <p:spPr>
          <a:xfrm>
            <a:off x="3258783" y="3689375"/>
            <a:ext cx="7134298" cy="511615"/>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en-GB" sz="2500"/>
              <a:t>P:		control as long as there is an error</a:t>
            </a:r>
            <a:endParaRPr lang="LID4096" sz="2500"/>
          </a:p>
        </p:txBody>
      </p:sp>
      <p:pic>
        <p:nvPicPr>
          <p:cNvPr id="12" name="Afbeelding 11" descr="\documentclass{article}&#10;\usepackage{amsmath}&#10;\pagestyle{empty}&#10;\begin{document}&#10;&#10;&#10;$K_p e(t)$&#10;&#10;\end{document}" title="IguanaTex Bitmap Display">
            <a:extLst>
              <a:ext uri="{FF2B5EF4-FFF2-40B4-BE49-F238E27FC236}">
                <a16:creationId xmlns:a16="http://schemas.microsoft.com/office/drawing/2014/main" id="{D17E94E9-D8B8-ABFB-CCB5-F7FCD841547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132924" y="3831755"/>
            <a:ext cx="986050" cy="369235"/>
          </a:xfrm>
          <a:prstGeom prst="rect">
            <a:avLst/>
          </a:prstGeom>
        </p:spPr>
      </p:pic>
      <p:sp>
        <p:nvSpPr>
          <p:cNvPr id="13" name="Tekstvak 12">
            <a:extLst>
              <a:ext uri="{FF2B5EF4-FFF2-40B4-BE49-F238E27FC236}">
                <a16:creationId xmlns:a16="http://schemas.microsoft.com/office/drawing/2014/main" id="{E6A676DD-C46F-24A4-051E-28D9FD752FCA}"/>
              </a:ext>
            </a:extLst>
          </p:cNvPr>
          <p:cNvSpPr txBox="1"/>
          <p:nvPr/>
        </p:nvSpPr>
        <p:spPr>
          <a:xfrm>
            <a:off x="3258783" y="4302632"/>
            <a:ext cx="8342320" cy="511615"/>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en-GB" sz="2500"/>
              <a:t>I:                            control as long as a sum of error</a:t>
            </a:r>
            <a:endParaRPr lang="LID4096" sz="2500"/>
          </a:p>
        </p:txBody>
      </p:sp>
      <p:pic>
        <p:nvPicPr>
          <p:cNvPr id="19" name="Afbeelding 18" descr="\documentclass{article}&#10;\usepackage{amsmath}&#10;\pagestyle{empty}&#10;\begin{document}&#10;&#10;$\frac{K_p}{T_i}\sum_{i=0}^n e(i)t_{s}$&#10;&#10;&#10;\end{document}" title="IguanaTex Bitmap Display">
            <a:extLst>
              <a:ext uri="{FF2B5EF4-FFF2-40B4-BE49-F238E27FC236}">
                <a16:creationId xmlns:a16="http://schemas.microsoft.com/office/drawing/2014/main" id="{75F17871-5783-BFB3-60A2-7679BDE7936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015514" y="4343370"/>
            <a:ext cx="2206920" cy="510273"/>
          </a:xfrm>
          <a:prstGeom prst="rect">
            <a:avLst/>
          </a:prstGeom>
        </p:spPr>
      </p:pic>
      <p:sp>
        <p:nvSpPr>
          <p:cNvPr id="20" name="Tekstvak 19">
            <a:extLst>
              <a:ext uri="{FF2B5EF4-FFF2-40B4-BE49-F238E27FC236}">
                <a16:creationId xmlns:a16="http://schemas.microsoft.com/office/drawing/2014/main" id="{59D962A9-C32F-58EE-34C3-5EE533D9C205}"/>
              </a:ext>
            </a:extLst>
          </p:cNvPr>
          <p:cNvSpPr txBox="1"/>
          <p:nvPr/>
        </p:nvSpPr>
        <p:spPr>
          <a:xfrm>
            <a:off x="3258783" y="4862582"/>
            <a:ext cx="8342320" cy="973280"/>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en-GB" sz="2500"/>
              <a:t>D:                              control as long as there is a derivative of the error</a:t>
            </a:r>
            <a:endParaRPr lang="LID4096" sz="2500"/>
          </a:p>
        </p:txBody>
      </p:sp>
      <p:pic>
        <p:nvPicPr>
          <p:cNvPr id="24" name="Afbeelding 23" descr="\documentclass{article}&#10;\usepackage{amsmath}&#10;\pagestyle{empty}&#10;\begin{document}&#10;&#10;$K_pT_{d}\frac{e(t)-e(t-t_{s})}{ts}$&#10;&#10;&#10;\end{document}" title="IguanaTex Bitmap Display">
            <a:extLst>
              <a:ext uri="{FF2B5EF4-FFF2-40B4-BE49-F238E27FC236}">
                <a16:creationId xmlns:a16="http://schemas.microsoft.com/office/drawing/2014/main" id="{91F73C54-2BF3-D495-9330-ED02764960E8}"/>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026508" y="4955285"/>
            <a:ext cx="2478302" cy="483248"/>
          </a:xfrm>
          <a:prstGeom prst="rect">
            <a:avLst/>
          </a:prstGeom>
        </p:spPr>
      </p:pic>
    </p:spTree>
    <p:extLst>
      <p:ext uri="{BB962C8B-B14F-4D97-AF65-F5344CB8AC3E}">
        <p14:creationId xmlns:p14="http://schemas.microsoft.com/office/powerpoint/2010/main" val="2341828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F79E0-28F5-4353-9D1D-C988BAA3EE31}"/>
              </a:ext>
            </a:extLst>
          </p:cNvPr>
          <p:cNvPicPr>
            <a:picLocks noChangeAspect="1"/>
          </p:cNvPicPr>
          <p:nvPr/>
        </p:nvPicPr>
        <p:blipFill>
          <a:blip r:embed="rId2"/>
          <a:stretch>
            <a:fillRect/>
          </a:stretch>
        </p:blipFill>
        <p:spPr>
          <a:xfrm>
            <a:off x="2272497" y="3000619"/>
            <a:ext cx="7247362" cy="3035871"/>
          </a:xfrm>
          <a:prstGeom prst="rect">
            <a:avLst/>
          </a:prstGeom>
        </p:spPr>
      </p:pic>
      <p:sp>
        <p:nvSpPr>
          <p:cNvPr id="3" name="Title 2">
            <a:extLst>
              <a:ext uri="{FF2B5EF4-FFF2-40B4-BE49-F238E27FC236}">
                <a16:creationId xmlns:a16="http://schemas.microsoft.com/office/drawing/2014/main" id="{D495AFE2-77A6-4B0D-B0AA-31DF9B8EB004}"/>
              </a:ext>
            </a:extLst>
          </p:cNvPr>
          <p:cNvSpPr>
            <a:spLocks noGrp="1"/>
          </p:cNvSpPr>
          <p:nvPr>
            <p:ph type="title"/>
          </p:nvPr>
        </p:nvSpPr>
        <p:spPr/>
        <p:txBody>
          <a:bodyPr/>
          <a:lstStyle/>
          <a:p>
            <a:r>
              <a:rPr lang="en-GB" dirty="0"/>
              <a:t>Constraints</a:t>
            </a:r>
          </a:p>
        </p:txBody>
      </p:sp>
      <p:pic>
        <p:nvPicPr>
          <p:cNvPr id="4" name="Picture 3">
            <a:extLst>
              <a:ext uri="{FF2B5EF4-FFF2-40B4-BE49-F238E27FC236}">
                <a16:creationId xmlns:a16="http://schemas.microsoft.com/office/drawing/2014/main" id="{8E4C7211-8BE3-44DF-8380-4162B1334A87}"/>
              </a:ext>
            </a:extLst>
          </p:cNvPr>
          <p:cNvPicPr>
            <a:picLocks noChangeAspect="1"/>
          </p:cNvPicPr>
          <p:nvPr/>
        </p:nvPicPr>
        <p:blipFill>
          <a:blip r:embed="rId3"/>
          <a:stretch>
            <a:fillRect/>
          </a:stretch>
        </p:blipFill>
        <p:spPr>
          <a:xfrm>
            <a:off x="2251752" y="1352857"/>
            <a:ext cx="7288854" cy="1417662"/>
          </a:xfrm>
          <a:prstGeom prst="rect">
            <a:avLst/>
          </a:prstGeom>
        </p:spPr>
      </p:pic>
    </p:spTree>
    <p:extLst>
      <p:ext uri="{BB962C8B-B14F-4D97-AF65-F5344CB8AC3E}">
        <p14:creationId xmlns:p14="http://schemas.microsoft.com/office/powerpoint/2010/main" val="159618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0633-BACE-4654-9F59-90C0CA15F90D}"/>
              </a:ext>
            </a:extLst>
          </p:cNvPr>
          <p:cNvSpPr>
            <a:spLocks noGrp="1"/>
          </p:cNvSpPr>
          <p:nvPr>
            <p:ph type="title"/>
          </p:nvPr>
        </p:nvSpPr>
        <p:spPr/>
        <p:txBody>
          <a:bodyPr/>
          <a:lstStyle/>
          <a:p>
            <a:r>
              <a:rPr lang="en-GB" dirty="0"/>
              <a:t>Objective</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BBC76DF-E79A-46B7-B67A-85E5F971A12C}"/>
                  </a:ext>
                </a:extLst>
              </p:cNvPr>
              <p:cNvSpPr/>
              <p:nvPr/>
            </p:nvSpPr>
            <p:spPr>
              <a:xfrm>
                <a:off x="885445" y="1132905"/>
                <a:ext cx="10227030" cy="880241"/>
              </a:xfrm>
              <a:prstGeom prst="rect">
                <a:avLst/>
              </a:prstGeom>
            </p:spPr>
            <p:txBody>
              <a:bodyPr wrap="square">
                <a:spAutoFit/>
              </a:bodyPr>
              <a:lstStyle/>
              <a:p>
                <a:pPr marL="285715" indent="-285715">
                  <a:buFont typeface="Arial" panose="020B0604020202020204" pitchFamily="34" charset="0"/>
                  <a:buChar char="•"/>
                </a:pPr>
                <a:r>
                  <a:rPr lang="en-GB" sz="2560" dirty="0"/>
                  <a:t>Produce </a:t>
                </a:r>
                <a14:m>
                  <m:oMath xmlns:m="http://schemas.openxmlformats.org/officeDocument/2006/math">
                    <m:sSub>
                      <m:sSubPr>
                        <m:ctrlPr>
                          <a:rPr lang="en-GB" sz="2560" i="1">
                            <a:latin typeface="Cambria Math" panose="02040503050406030204" pitchFamily="18" charset="0"/>
                          </a:rPr>
                        </m:ctrlPr>
                      </m:sSubPr>
                      <m:e>
                        <m:r>
                          <a:rPr lang="en-GB" sz="2560" i="1">
                            <a:latin typeface="Cambria Math" panose="02040503050406030204" pitchFamily="18" charset="0"/>
                          </a:rPr>
                          <m:t>𝑚</m:t>
                        </m:r>
                      </m:e>
                      <m:sub>
                        <m:r>
                          <a:rPr lang="en-GB" sz="2560" i="1">
                            <a:latin typeface="Cambria Math" panose="02040503050406030204" pitchFamily="18" charset="0"/>
                          </a:rPr>
                          <m:t>𝑃</m:t>
                        </m:r>
                      </m:sub>
                    </m:sSub>
                    <m:r>
                      <a:rPr lang="en-GB" sz="2560" i="1">
                        <a:latin typeface="Cambria Math" panose="02040503050406030204" pitchFamily="18" charset="0"/>
                      </a:rPr>
                      <m:t>=20680 </m:t>
                    </m:r>
                    <m:r>
                      <a:rPr lang="en-GB" sz="2560" i="1">
                        <a:latin typeface="Cambria Math" panose="02040503050406030204" pitchFamily="18" charset="0"/>
                      </a:rPr>
                      <m:t>𝑘𝑔</m:t>
                    </m:r>
                  </m:oMath>
                </a14:m>
                <a:r>
                  <a:rPr lang="en-GB" sz="2560" dirty="0"/>
                  <a:t> as fast as possible</a:t>
                </a:r>
              </a:p>
              <a:p>
                <a:pPr marL="285715" indent="-285715">
                  <a:buFont typeface="Arial" panose="020B0604020202020204" pitchFamily="34" charset="0"/>
                  <a:buChar char="•"/>
                </a:pPr>
                <a:r>
                  <a:rPr lang="en-GB" sz="2560" dirty="0"/>
                  <a:t>Smooth control performance: penalty on input changes</a:t>
                </a:r>
              </a:p>
            </p:txBody>
          </p:sp>
        </mc:Choice>
        <mc:Fallback>
          <p:sp>
            <p:nvSpPr>
              <p:cNvPr id="3" name="Rectangle 2">
                <a:extLst>
                  <a:ext uri="{FF2B5EF4-FFF2-40B4-BE49-F238E27FC236}">
                    <a16:creationId xmlns:a16="http://schemas.microsoft.com/office/drawing/2014/main" id="{EBBC76DF-E79A-46B7-B67A-85E5F971A12C}"/>
                  </a:ext>
                </a:extLst>
              </p:cNvPr>
              <p:cNvSpPr>
                <a:spLocks noRot="1" noChangeAspect="1" noMove="1" noResize="1" noEditPoints="1" noAdjustHandles="1" noChangeArrowheads="1" noChangeShapeType="1" noTextEdit="1"/>
              </p:cNvSpPr>
              <p:nvPr/>
            </p:nvSpPr>
            <p:spPr>
              <a:xfrm>
                <a:off x="885445" y="1132905"/>
                <a:ext cx="10227030" cy="880241"/>
              </a:xfrm>
              <a:prstGeom prst="rect">
                <a:avLst/>
              </a:prstGeom>
              <a:blipFill>
                <a:blip r:embed="rId2"/>
                <a:stretch>
                  <a:fillRect l="-894" t="-6250" b="-1666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76F1A056-6004-4A42-B72B-74D50D761CF4}"/>
              </a:ext>
            </a:extLst>
          </p:cNvPr>
          <p:cNvPicPr>
            <a:picLocks noChangeAspect="1"/>
          </p:cNvPicPr>
          <p:nvPr/>
        </p:nvPicPr>
        <p:blipFill>
          <a:blip r:embed="rId3"/>
          <a:stretch>
            <a:fillRect/>
          </a:stretch>
        </p:blipFill>
        <p:spPr>
          <a:xfrm>
            <a:off x="4861629" y="3675612"/>
            <a:ext cx="6999340" cy="2972692"/>
          </a:xfrm>
          <a:prstGeom prst="rect">
            <a:avLst/>
          </a:prstGeom>
        </p:spPr>
      </p:pic>
      <p:pic>
        <p:nvPicPr>
          <p:cNvPr id="6" name="Picture 5">
            <a:extLst>
              <a:ext uri="{FF2B5EF4-FFF2-40B4-BE49-F238E27FC236}">
                <a16:creationId xmlns:a16="http://schemas.microsoft.com/office/drawing/2014/main" id="{A4C1467C-AF87-4C77-863E-9BC5DCDF16D2}"/>
              </a:ext>
            </a:extLst>
          </p:cNvPr>
          <p:cNvPicPr>
            <a:picLocks noChangeAspect="1"/>
          </p:cNvPicPr>
          <p:nvPr/>
        </p:nvPicPr>
        <p:blipFill>
          <a:blip r:embed="rId4"/>
          <a:stretch>
            <a:fillRect/>
          </a:stretch>
        </p:blipFill>
        <p:spPr>
          <a:xfrm>
            <a:off x="2576183" y="2334155"/>
            <a:ext cx="7131477" cy="1280008"/>
          </a:xfrm>
          <a:prstGeom prst="rect">
            <a:avLst/>
          </a:prstGeom>
        </p:spPr>
      </p:pic>
    </p:spTree>
    <p:extLst>
      <p:ext uri="{BB962C8B-B14F-4D97-AF65-F5344CB8AC3E}">
        <p14:creationId xmlns:p14="http://schemas.microsoft.com/office/powerpoint/2010/main" val="417778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1FF1CD-A83C-800A-2E3D-9B81F6A56DDC}"/>
              </a:ext>
            </a:extLst>
          </p:cNvPr>
          <p:cNvSpPr>
            <a:spLocks noGrp="1"/>
          </p:cNvSpPr>
          <p:nvPr>
            <p:ph type="title"/>
          </p:nvPr>
        </p:nvSpPr>
        <p:spPr/>
        <p:txBody>
          <a:bodyPr/>
          <a:lstStyle/>
          <a:p>
            <a:r>
              <a:rPr lang="nl-BE"/>
              <a:t>Open </a:t>
            </a:r>
            <a:r>
              <a:rPr lang="nl-BE" err="1"/>
              <a:t>vs</a:t>
            </a:r>
            <a:r>
              <a:rPr lang="nl-BE"/>
              <a:t> CLOSD</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4CA5029C-8D3C-3547-9CE9-FE8454D80149}"/>
                  </a:ext>
                </a:extLst>
              </p:cNvPr>
              <p:cNvSpPr>
                <a:spLocks noGrp="1"/>
              </p:cNvSpPr>
              <p:nvPr>
                <p:ph idx="1"/>
              </p:nvPr>
            </p:nvSpPr>
            <p:spPr>
              <a:xfrm>
                <a:off x="587726" y="839787"/>
                <a:ext cx="11039437" cy="5452270"/>
              </a:xfrm>
            </p:spPr>
            <p:txBody>
              <a:bodyPr>
                <a:normAutofit/>
              </a:bodyPr>
              <a:lstStyle/>
              <a:p>
                <a:r>
                  <a:rPr lang="nl-BE"/>
                  <a:t>Based on </a:t>
                </a:r>
                <a:r>
                  <a:rPr lang="nl-BE" err="1"/>
                  <a:t>history</a:t>
                </a:r>
                <a:r>
                  <a:rPr lang="nl-BE"/>
                  <a:t> or </a:t>
                </a:r>
                <a:r>
                  <a:rPr lang="nl-BE" err="1"/>
                  <a:t>existing</a:t>
                </a:r>
                <a:r>
                  <a:rPr lang="nl-BE"/>
                  <a:t> model, </a:t>
                </a:r>
                <a:r>
                  <a:rPr lang="nl-BE" err="1"/>
                  <a:t>provide</a:t>
                </a:r>
                <a:r>
                  <a:rPr lang="nl-BE"/>
                  <a:t> input</a:t>
                </a:r>
              </a:p>
              <a:p>
                <a:endParaRPr lang="nl-BE"/>
              </a:p>
              <a:p>
                <a:endParaRPr lang="nl-BE"/>
              </a:p>
              <a:p>
                <a:r>
                  <a:rPr lang="nl-BE" err="1"/>
                  <a:t>Based</a:t>
                </a:r>
                <a:r>
                  <a:rPr lang="nl-BE"/>
                  <a:t> on </a:t>
                </a:r>
                <a:r>
                  <a:rPr lang="nl-BE" err="1"/>
                  <a:t>measured</a:t>
                </a:r>
                <a:r>
                  <a:rPr lang="nl-BE"/>
                  <a:t> output, </a:t>
                </a:r>
                <a:r>
                  <a:rPr lang="nl-BE" err="1"/>
                  <a:t>provide</a:t>
                </a:r>
                <a:r>
                  <a:rPr lang="nl-BE"/>
                  <a:t> input</a:t>
                </a:r>
              </a:p>
              <a:p>
                <a:pPr marL="60273" indent="0">
                  <a:buNone/>
                </a:pPr>
                <a:endParaRPr lang="nl-BE"/>
              </a:p>
              <a:p>
                <a:pPr marL="60273" indent="0">
                  <a:buNone/>
                </a:pPr>
                <a:endParaRPr lang="nl-BE"/>
              </a:p>
              <a:p>
                <a:r>
                  <a:rPr lang="nl-BE" err="1"/>
                  <a:t>Fuel</a:t>
                </a:r>
                <a:r>
                  <a:rPr lang="nl-BE"/>
                  <a:t> </a:t>
                </a:r>
                <a:r>
                  <a:rPr lang="nl-BE" err="1"/>
                  <a:t>rate</a:t>
                </a:r>
                <a:r>
                  <a:rPr lang="nl-BE"/>
                  <a:t> model </a:t>
                </a:r>
                <a14:m>
                  <m:oMath xmlns:m="http://schemas.openxmlformats.org/officeDocument/2006/math">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𝑢</m:t>
                    </m:r>
                  </m:oMath>
                </a14:m>
                <a:r>
                  <a:rPr lang="nl-BE"/>
                  <a:t> cruise control</a:t>
                </a:r>
              </a:p>
              <a:p>
                <a:r>
                  <a:rPr lang="nl-BE"/>
                  <a:t>Crane positioning</a:t>
                </a:r>
              </a:p>
            </p:txBody>
          </p:sp>
        </mc:Choice>
        <mc:Fallback xmlns="">
          <p:sp>
            <p:nvSpPr>
              <p:cNvPr id="3" name="Tijdelijke aanduiding voor inhoud 2">
                <a:extLst>
                  <a:ext uri="{FF2B5EF4-FFF2-40B4-BE49-F238E27FC236}">
                    <a16:creationId xmlns:a16="http://schemas.microsoft.com/office/drawing/2014/main" id="{4CA5029C-8D3C-3547-9CE9-FE8454D80149}"/>
                  </a:ext>
                </a:extLst>
              </p:cNvPr>
              <p:cNvSpPr>
                <a:spLocks noGrp="1" noRot="1" noChangeAspect="1" noMove="1" noResize="1" noEditPoints="1" noAdjustHandles="1" noChangeArrowheads="1" noChangeShapeType="1" noTextEdit="1"/>
              </p:cNvSpPr>
              <p:nvPr>
                <p:ph idx="1"/>
              </p:nvPr>
            </p:nvSpPr>
            <p:spPr>
              <a:xfrm>
                <a:off x="587726" y="839787"/>
                <a:ext cx="11039437" cy="5452270"/>
              </a:xfrm>
              <a:blipFill>
                <a:blip r:embed="rId2"/>
                <a:stretch>
                  <a:fillRect l="-773" t="-671"/>
                </a:stretch>
              </a:blipFill>
            </p:spPr>
            <p:txBody>
              <a:bodyPr/>
              <a:lstStyle/>
              <a:p>
                <a:r>
                  <a:rPr lang="en-US">
                    <a:noFill/>
                  </a:rPr>
                  <a:t> </a:t>
                </a:r>
              </a:p>
            </p:txBody>
          </p:sp>
        </mc:Fallback>
      </mc:AlternateContent>
      <p:sp>
        <p:nvSpPr>
          <p:cNvPr id="4" name="Tijdelijke aanduiding voor dianummer 3">
            <a:extLst>
              <a:ext uri="{FF2B5EF4-FFF2-40B4-BE49-F238E27FC236}">
                <a16:creationId xmlns:a16="http://schemas.microsoft.com/office/drawing/2014/main" id="{E1B8245C-D34B-045B-F30D-D4509C99447D}"/>
              </a:ext>
            </a:extLst>
          </p:cNvPr>
          <p:cNvSpPr>
            <a:spLocks noGrp="1"/>
          </p:cNvSpPr>
          <p:nvPr>
            <p:ph type="sldNum" sz="quarter" idx="12"/>
          </p:nvPr>
        </p:nvSpPr>
        <p:spPr/>
        <p:txBody>
          <a:bodyPr/>
          <a:lstStyle/>
          <a:p>
            <a:fld id="{7AE184E0-0BD4-4705-A12B-9B71DDE63301}" type="slidenum">
              <a:rPr lang="nl-BE" noProof="0" smtClean="0"/>
              <a:t>9</a:t>
            </a:fld>
            <a:endParaRPr lang="nl-BE" noProof="0"/>
          </a:p>
        </p:txBody>
      </p:sp>
      <p:pic>
        <p:nvPicPr>
          <p:cNvPr id="8" name="Afbeelding 7">
            <a:extLst>
              <a:ext uri="{FF2B5EF4-FFF2-40B4-BE49-F238E27FC236}">
                <a16:creationId xmlns:a16="http://schemas.microsoft.com/office/drawing/2014/main" id="{648105F6-9612-56D3-4E9D-D4F722072B37}"/>
              </a:ext>
            </a:extLst>
          </p:cNvPr>
          <p:cNvPicPr>
            <a:picLocks noChangeAspect="1"/>
          </p:cNvPicPr>
          <p:nvPr/>
        </p:nvPicPr>
        <p:blipFill>
          <a:blip r:embed="rId3"/>
          <a:stretch>
            <a:fillRect/>
          </a:stretch>
        </p:blipFill>
        <p:spPr>
          <a:xfrm>
            <a:off x="3091004" y="1712425"/>
            <a:ext cx="4724400" cy="952500"/>
          </a:xfrm>
          <a:prstGeom prst="rect">
            <a:avLst/>
          </a:prstGeom>
        </p:spPr>
      </p:pic>
      <p:pic>
        <p:nvPicPr>
          <p:cNvPr id="10" name="Afbeelding 9">
            <a:extLst>
              <a:ext uri="{FF2B5EF4-FFF2-40B4-BE49-F238E27FC236}">
                <a16:creationId xmlns:a16="http://schemas.microsoft.com/office/drawing/2014/main" id="{42353012-10B9-3CE5-E04D-9179C0A68027}"/>
              </a:ext>
            </a:extLst>
          </p:cNvPr>
          <p:cNvPicPr>
            <a:picLocks noChangeAspect="1"/>
          </p:cNvPicPr>
          <p:nvPr/>
        </p:nvPicPr>
        <p:blipFill>
          <a:blip r:embed="rId4"/>
          <a:stretch>
            <a:fillRect/>
          </a:stretch>
        </p:blipFill>
        <p:spPr>
          <a:xfrm>
            <a:off x="3091004" y="3280525"/>
            <a:ext cx="4514850" cy="1362075"/>
          </a:xfrm>
          <a:prstGeom prst="rect">
            <a:avLst/>
          </a:prstGeom>
        </p:spPr>
      </p:pic>
    </p:spTree>
    <p:extLst>
      <p:ext uri="{BB962C8B-B14F-4D97-AF65-F5344CB8AC3E}">
        <p14:creationId xmlns:p14="http://schemas.microsoft.com/office/powerpoint/2010/main" val="3694656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292,089"/>
  <p:tag name="OUTPUTTYPE" val="PNG"/>
  <p:tag name="IGUANATEXVERSION" val="160"/>
  <p:tag name="LATEXADDIN" val="\documentclass{article}&#10;\usepackage{amsmath}&#10;\pagestyle{empty}&#10;\begin{document}&#10;&#10;$m\ddot{x}=-mg+c(v_{\ell}-\dot{x})^2$&#10;&#10;&#10;\end{document}"/>
  <p:tag name="IGUANATEXSIZE" val="20"/>
  <p:tag name="IGUANATEXCURSOR" val="106"/>
  <p:tag name="TRANSPARENCY" val="Waar"/>
  <p:tag name="LATEXENGINEID" val="0"/>
  <p:tag name="TEMPFOLDER" val="c:\temp\"/>
  <p:tag name="LATEXFORMHEIGHT" val="320"/>
  <p:tag name="LATEXFORMWIDTH" val="385"/>
  <p:tag name="LATEXFORMWRAP" val="Waar"/>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810.6487"/>
  <p:tag name="OUTPUTTYPE" val="PNG"/>
  <p:tag name="IGUANATEXVERSION" val="160"/>
  <p:tag name="LATEXADDIN" val="\documentclass{article}&#10;\usepackage{amsmath}&#10;\pagestyle{empty}&#10;\begin{document}&#10;&#10;&#10;\begin{equation*}&#10;    \begin{cases}&#10;      \dot{x} = Ax + Bu\\&#10;      y = Cx + Du&#10;    \end{cases}&#10;\end{equation*}&#10;&#10;\end{document}"/>
  <p:tag name="IGUANATEXSIZE" val="40"/>
  <p:tag name="IGUANATEXCURSOR" val="156"/>
  <p:tag name="TRANSPARENCY" val="True"/>
  <p:tag name="LATEXENGINEID" val="0"/>
  <p:tag name="TEMPFOLDER" val="c:\te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974.8781"/>
  <p:tag name="OUTPUTTYPE" val="PNG"/>
  <p:tag name="IGUANATEXVERSION" val="160"/>
  <p:tag name="LATEXADDIN" val="\documentclass{article}&#10;\usepackage{amsmath}&#10;\pagestyle{empty}&#10;\begin{document}&#10;&#10;&#10;\begin{equation*}&#10;    \begin{cases}&#10;      sX = AX + BU\\&#10;      Y = CX + DU&#10;    \end{cases}&#10;\end{equation*}&#10;&#10;\end{document}"/>
  <p:tag name="IGUANATEXSIZE" val="40"/>
  <p:tag name="IGUANATEXCURSOR" val="156"/>
  <p:tag name="TRANSPARENCY" val="True"/>
  <p:tag name="LATEXENGINEID" val="0"/>
  <p:tag name="TEMPFOLDER" val="c:\te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421.4473"/>
  <p:tag name="ORIGINALWIDTH" val="1738.283"/>
  <p:tag name="OUTPUTTYPE" val="PNG"/>
  <p:tag name="IGUANATEXVERSION" val="160"/>
  <p:tag name="LATEXADDIN" val="\documentclass{article}&#10;\usepackage{amsmath}&#10;\pagestyle{empty}&#10;\begin{document}&#10;&#10;\begin{equation*}&#10;\implies Y = \underbrace{\left[C \left(sI - A \right)^{-1} + D\right]}_{G(s)}U&#10;\end{equation*}&#10;&#10;&#10;\end{document}"/>
  <p:tag name="IGUANATEXSIZE" val="40"/>
  <p:tag name="IGUANATEXCURSOR" val="176"/>
  <p:tag name="TRANSPARENCY" val="True"/>
  <p:tag name="LATEXENGINEID" val="0"/>
  <p:tag name="TEMPFOLDER" val="c:\temp\"/>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244.844"/>
  <p:tag name="OUTPUTTYPE" val="PNG"/>
  <p:tag name="IGUANATEXVERSION" val="160"/>
  <p:tag name="LATEXADDIN" val="\documentclass{article}&#10;\usepackage{amsmath}&#10;\pagestyle{empty}&#10;\begin{document}&#10;&#10;\begin{equation*}&#10;F_{ex} = \frac{3 \times 10^4 s}{s^2 + 0.125s + 6^2}&#10;\end{equation*}&#10;&#10;&#10;\end{document}"/>
  <p:tag name="IGUANATEXSIZE" val="32"/>
  <p:tag name="IGUANATEXCURSOR" val="81"/>
  <p:tag name="TRANSPARENCY" val="True"/>
  <p:tag name="LATEXENGINEID" val="0"/>
  <p:tag name="TEMPFOLDER" val="c:\temp\"/>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785.9017"/>
  <p:tag name="OUTPUTTYPE" val="PNG"/>
  <p:tag name="IGUANATEXVERSION" val="160"/>
  <p:tag name="LATEXADDIN" val="\documentclass{article}&#10;\usepackage{amsmath}&#10;\pagestyle{empty}&#10;\begin{document}&#10;&#10;\begin{equation*}&#10;F_{ix} = \frac{10^4}{s+0.05}&#10;\end{equation*}&#10;&#10;&#10;\end{document}"/>
  <p:tag name="IGUANATEXSIZE" val="32"/>
  <p:tag name="IGUANATEXCURSOR" val="114"/>
  <p:tag name="TRANSPARENCY" val="True"/>
  <p:tag name="LATEXENGINEID" val="0"/>
  <p:tag name="TEMPFOLDER" val="c:\te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124.859"/>
  <p:tag name="OUTPUTTYPE" val="PNG"/>
  <p:tag name="IGUANATEXVERSION" val="160"/>
  <p:tag name="LATEXADDIN" val="\documentclass{article}&#10;\usepackage{amsmath}&#10;\pagestyle{empty}&#10;\begin{document}&#10;&#10;\begin{equation*}&#10;H_{x} = \frac{2.4 \times 10^8}{s^2 + 72s + 90^2}&#10;\end{equation*}&#10;&#10;&#10;\end{document}"/>
  <p:tag name="IGUANATEXSIZE" val="32"/>
  <p:tag name="IGUANATEXCURSOR" val="144"/>
  <p:tag name="TRANSPARENCY" val="True"/>
  <p:tag name="LATEXENGINEID" val="0"/>
  <p:tag name="TEMPFOLDER" val="c:\te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584.177"/>
  <p:tag name="OUTPUTTYPE" val="PNG"/>
  <p:tag name="IGUANATEXVERSION" val="160"/>
  <p:tag name="LATEXADDIN" val="\documentclass{article}&#10;\usepackage{amsmath}&#10;\usepackage{amsfonts}&#10;\pagestyle{empty}&#10;\begin{document}&#10;&#10;&#10;\begin{equation*}&#10;Q \in \mathbb{R}^{p\times p}&#10;\end{equation*}&#10;\begin{equation*}&#10;R \in \mathbb{R}^{m\times m}&#10;\end{equation*}&#10;&#10;\end{document}"/>
  <p:tag name="IGUANATEXSIZE" val="38"/>
  <p:tag name="IGUANATEXCURSOR" val="103"/>
  <p:tag name="TRANSPARENCY" val="True"/>
  <p:tag name="LATEXENGINEID" val="0"/>
  <p:tag name="TEMPFOLDER" val="c:\te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558.305"/>
  <p:tag name="OUTPUTTYPE" val="PNG"/>
  <p:tag name="IGUANATEXVERSION" val="160"/>
  <p:tag name="LATEXADDIN" val="\documentclass{article}&#10;\usepackage{amsmath}&#10;\pagestyle{empty}&#10;\begin{document}&#10;\begin{equation*}&#10;C(u)=\int_0^{\infty}{y^TQy + u^TRu dt}&#10;\end{equation*}&#10; &#10;&#10;&#10;&#10;\end{document}"/>
  <p:tag name="IGUANATEXSIZE" val="38"/>
  <p:tag name="IGUANATEXCURSOR" val="153"/>
  <p:tag name="TRANSPARENCY" val="True"/>
  <p:tag name="LATEXENGINEID" val="0"/>
  <p:tag name="TEMPFOLDER" val="c:\temp\"/>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670.791"/>
  <p:tag name="OUTPUTTYPE" val="PNG"/>
  <p:tag name="IGUANATEXVERSION" val="160"/>
  <p:tag name="LATEXADDIN" val="\documentclass{article}&#10;\usepackage{amsmath}&#10;\usepackage{amsfonts}&#10;\pagestyle{empty}&#10;\begin{document}&#10;&#10;\begin{equation*}&#10;u = -K(x-w_r), \quad K \in \mathbb{R}^{m \times n}&#10;\end{equation*}&#10;&#10;\end{document}"/>
  <p:tag name="IGUANATEXSIZE" val="38"/>
  <p:tag name="IGUANATEXCURSOR" val="134"/>
  <p:tag name="TRANSPARENCY" val="True"/>
  <p:tag name="LATEXENGINEID" val="0"/>
  <p:tag name="TEMPFOLDER" val="c:\te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36.9704"/>
  <p:tag name="OUTPUTTYPE" val="PNG"/>
  <p:tag name="IGUANATEXVERSION" val="160"/>
  <p:tag name="LATEXADDIN" val="\documentclass{article}&#10;\usepackage{amsmath}&#10;\pagestyle{empty}&#10;\begin{document}&#10;&#10;\begin{equation*}&#10;x???&#10;\end{equation*}&#10;&#10;&#10;\end{document}"/>
  <p:tag name="IGUANATEXSIZE" val="38"/>
  <p:tag name="IGUANATEXCURSOR" val="103"/>
  <p:tag name="TRANSPARENCY" val="True"/>
  <p:tag name="LATEXENGINEID" val="0"/>
  <p:tag name="TEMPFOLDER" val="c:\temp\"/>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99,4376"/>
  <p:tag name="OUTPUTTYPE" val="PNG"/>
  <p:tag name="IGUANATEXVERSION" val="160"/>
  <p:tag name="LATEXADDIN" val="\documentclass{article}&#10;\usepackage{amsmath}&#10;\pagestyle{empty}&#10;\begin{document}&#10;&#10;$mg=cv_{\ell}^2$&#10;&#10;&#10;\end{document}"/>
  <p:tag name="IGUANATEXSIZE" val="20"/>
  <p:tag name="IGUANATEXCURSOR" val="94"/>
  <p:tag name="TRANSPARENCY" val="Waar"/>
  <p:tag name="LATEXENGINEID" val="0"/>
  <p:tag name="TEMPFOLDER" val="c:\temp\"/>
  <p:tag name="LATEXFORMHEIGHT" val="320"/>
  <p:tag name="LATEXFORMWIDTH" val="385"/>
  <p:tag name="LATEXFORMWRAP" val="Waar"/>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679.415"/>
  <p:tag name="OUTPUTTYPE" val="PNG"/>
  <p:tag name="IGUANATEXVERSION" val="160"/>
  <p:tag name="LATEXADDIN" val="\documentclass{article}&#10;\usepackage{amsmath}&#10;\usepackage{mathtools}&#10;\pagestyle{empty}&#10;\begin{document}&#10;&#10;\begin{equation*}&#10;y \xrightarrow{F_{Kalman}} \hat{x}&#10;\end{equation*}&#10;&#10;&#10;&#10;\end{document}"/>
  <p:tag name="IGUANATEXSIZE" val="40"/>
  <p:tag name="IGUANATEXCURSOR" val="104"/>
  <p:tag name="TRANSPARENCY" val="True"/>
  <p:tag name="LATEXENGINEID" val="0"/>
  <p:tag name="TEMPFOLDER" val="c:\temp\"/>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1277.84"/>
  <p:tag name="OUTPUTTYPE" val="PNG"/>
  <p:tag name="IGUANATEXVERSION" val="160"/>
  <p:tag name="LATEXADDIN" val="\documentclass{article}&#10;\usepackage{amsmath}&#10;\usepackage{amsfonts}&#10;\pagestyle{empty}&#10;\begin{document}&#10;&#10;\begin{equation*}&#10;u = -K\hat{x}, \quad K \in \mathbb{R}^{m \times n}&#10;\end{equation*}&#10;&#10;\end{document}"/>
  <p:tag name="IGUANATEXSIZE" val="38"/>
  <p:tag name="IGUANATEXCURSOR" val="134"/>
  <p:tag name="TRANSPARENCY" val="True"/>
  <p:tag name="LATEXENGINEID" val="0"/>
  <p:tag name="TEMPFOLDER" val="c:\temp\"/>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84.364"/>
  <p:tag name="OUTPUTTYPE" val="PNG"/>
  <p:tag name="IGUANATEXVERSION" val="160"/>
  <p:tag name="LATEXADDIN" val="\documentclass{article}&#10;\usepackage{amsmath}&#10;\pagestyle{empty}&#10;\begin{document}&#10;&#10;\begin{equation*}&#10;\frac{\partial y_i}{\partial u_j}\bigg|_{u_k=cst, k \neq j} = g_{ij}&#10;\end{equation*}&#10;&#10;&#10;\end{document}"/>
  <p:tag name="IGUANATEXSIZE" val="40"/>
  <p:tag name="IGUANATEXCURSOR" val="162"/>
  <p:tag name="TRANSPARENCY" val="True"/>
  <p:tag name="LATEXENGINEID" val="0"/>
  <p:tag name="TEMPFOLDER" val="c:\temp\"/>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75.366"/>
  <p:tag name="OUTPUTTYPE" val="PNG"/>
  <p:tag name="IGUANATEXVERSION" val="160"/>
  <p:tag name="LATEXADDIN" val="\documentclass{article}&#10;\usepackage{amsmath}&#10;\pagestyle{empty}&#10;\begin{document}&#10;&#10;\begin{equation*}&#10;\frac{\partial y_i}{\partial u_j}\bigg|_{y_k=cst, k \neq j} = \hat{g}_{ij}&#10;\end{equation*}&#10;&#10;&#10;\end{document}"/>
  <p:tag name="IGUANATEXSIZE" val="40"/>
  <p:tag name="IGUANATEXCURSOR" val="167"/>
  <p:tag name="TRANSPARENCY" val="True"/>
  <p:tag name="LATEXENGINEID" val="0"/>
  <p:tag name="TEMPFOLDER" val="c:\temp\"/>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14.6606"/>
  <p:tag name="OUTPUTTYPE" val="PNG"/>
  <p:tag name="IGUANATEXVERSION" val="160"/>
  <p:tag name="LATEXADDIN" val="\documentclass{article}&#10;\usepackage{amsmath}&#10;\pagestyle{empty}&#10;\begin{document}&#10;&#10;\begin{equation*}&#10;\hat{g}_{ij} = \frac{1}{ [G^{-1}]_{ij}}&#10;\end{equation*}&#10;&#10;&#10;\end{document}"/>
  <p:tag name="IGUANATEXSIZE" val="40"/>
  <p:tag name="IGUANATEXCURSOR" val="132"/>
  <p:tag name="TRANSPARENCY" val="True"/>
  <p:tag name="LATEXENGINEID" val="0"/>
  <p:tag name="TEMPFOLDER" val="c:\te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60.9674"/>
  <p:tag name="ORIGINALWIDTH" val="1329.584"/>
  <p:tag name="OUTPUTTYPE" val="PNG"/>
  <p:tag name="IGUANATEXVERSION" val="160"/>
  <p:tag name="LATEXADDIN" val="\documentclass{article}&#10;\usepackage{amsmath}&#10;\pagestyle{empty}&#10;\begin{document}&#10;&#10;\begin{equation*}&#10;\lambda_{ij} := \frac{g_{ij}}{\hat{g}_{ij}} = [G]_{ij}[G^{-1}]_{ji}&#10;\end{equation*}&#10;&#10;&#10;\end{document}"/>
  <p:tag name="IGUANATEXSIZE" val="40"/>
  <p:tag name="IGUANATEXCURSOR" val="165"/>
  <p:tag name="TRANSPARENCY" val="True"/>
  <p:tag name="LATEXENGINEID" val="0"/>
  <p:tag name="TEMPFOLDER" val="c:\temp\"/>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8.609"/>
  <p:tag name="OUTPUTTYPE" val="PNG"/>
  <p:tag name="IGUANATEXVERSION" val="160"/>
  <p:tag name="LATEXADDIN" val="\documentclass{article}&#10;\usepackage{amsmath}&#10;\pagestyle{empty}&#10;\begin{document}&#10;&#10;\begin{equation*}&#10;g_{ij} = \frac{\Delta y_i}{\Delta u_j}\bigg|_{u_k=cst, k \neq j}&#10;\end{equation*}&#10;&#10;&#10;\end{document}"/>
  <p:tag name="IGUANATEXSIZE" val="40"/>
  <p:tag name="IGUANATEXCURSOR" val="179"/>
  <p:tag name="TRANSPARENCY" val="True"/>
  <p:tag name="LATEXENGINEID" val="0"/>
  <p:tag name="TEMPFOLDER" val="c:\temp\"/>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120.36"/>
  <p:tag name="OUTPUTTYPE" val="PNG"/>
  <p:tag name="IGUANATEXVERSION" val="160"/>
  <p:tag name="LATEXADDIN" val="\documentclass{article}&#10;\usepackage{amsmath}&#10;\pagestyle{empty}&#10;\begin{document}&#10;&#10;\begin{equation*}&#10;\hat{g}_{ij} = \frac{\Delta y_i}{\Delta u_j}\bigg|_{y_k=cst, k \neq j}&#10;\end{equation*}&#10;&#10;&#10;\end{document}"/>
  <p:tag name="IGUANATEXSIZE" val="40"/>
  <p:tag name="IGUANATEXCURSOR" val="152"/>
  <p:tag name="TRANSPARENCY" val="True"/>
  <p:tag name="LATEXENGINEID" val="0"/>
  <p:tag name="TEMPFOLDER" val="c:\temp\"/>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710.536"/>
  <p:tag name="OUTPUTTYPE" val="PNG"/>
  <p:tag name="IGUANATEXVERSION" val="160"/>
  <p:tag name="LATEXADDIN" val="\documentclass{article}&#10;\usepackage{amsmath}&#10;\usepackage{amsfonts}&#10;\pagestyle{empty}&#10;\begin{document}&#10;&#10;\begin{equation*}&#10;y(s) = G(s)u(s), \quad G(s) \in \mathbb{R}^{4 \times 6}&#10;\end{equation*}&#10;&#10;&#10;\end{document}"/>
  <p:tag name="IGUANATEXSIZE" val="40"/>
  <p:tag name="IGUANATEXCURSOR" val="176"/>
  <p:tag name="TRANSPARENCY" val="True"/>
  <p:tag name="LATEXENGINEID" val="0"/>
  <p:tag name="TEMPFOLDER" val="c:\temp\"/>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477.6903"/>
  <p:tag name="OUTPUTTYPE" val="PNG"/>
  <p:tag name="IGUANATEXVERSION" val="160"/>
  <p:tag name="LATEXADDIN" val="\documentclass{article}&#10;\usepackage{amsmath}&#10;\pagestyle{empty}&#10;\begin{document}&#10;&#10;\begin{equation*}&#10;y = &#10;\begin{bmatrix}&#10;\delta_x\\&#10;f_x\\&#10;\delta_y\\&#10;f_y&#10;\end{bmatrix}&#10;\end{equation*}&#10;&#10;&#10;\end{document}"/>
  <p:tag name="IGUANATEXSIZE" val="40"/>
  <p:tag name="IGUANATEXCURSOR" val="138"/>
  <p:tag name="TRANSPARENCY" val="True"/>
  <p:tag name="LATEXENGINEID" val="0"/>
  <p:tag name="TEMPFOLDER" val="c:\te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363.705"/>
  <p:tag name="LATEXADDIN" val="\documentclass{article}&#10;\usepackage{amsmath}&#10;\pagestyle{empty}&#10;\begin{document}&#10;&#10;$u(t)=K_p\left( e(t) + \frac{1}{T_i}\int_{0}^t e(\tau)d\tau + )+T_{d}\frac{de(t)}{dt} \right)$&#10;&#10;&#10;\end{document}"/>
  <p:tag name="IGUANATEXSIZE" val="20"/>
  <p:tag name="IGUANATEXCURSOR" val="174"/>
  <p:tag name="TRANSPARENCY" val="Waar"/>
  <p:tag name="FILENAME" val=""/>
  <p:tag name="LATEXENGINEID" val="0"/>
  <p:tag name="TEMPFOLDER" val="c:\temp\"/>
  <p:tag name="LATEXFORMHEIGHT" val="312"/>
  <p:tag name="LATEXFORMWIDTH" val="384"/>
  <p:tag name="LATEXFORMWRAP" val="Waar"/>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96.1379"/>
  <p:tag name="ORIGINALWIDTH" val="559.4301"/>
  <p:tag name="OUTPUTTYPE" val="PNG"/>
  <p:tag name="IGUANATEXVERSION" val="160"/>
  <p:tag name="LATEXADDIN" val="\documentclass{article}&#10;\usepackage{amsmath}&#10;\pagestyle{empty}&#10;\begin{document}&#10;&#10;\begin{equation*}&#10;u = &#10;\begin{bmatrix}&#10;u_x\\&#10;w_{ex}\\&#10;w_{ix}\\&#10;u_y\\&#10;w_{ey}\\&#10;w_{iy}&#10;\end{bmatrix}&#10;\end{equation*}&#10;&#10;&#10;\end{document}"/>
  <p:tag name="IGUANATEXSIZE" val="40"/>
  <p:tag name="IGUANATEXCURSOR" val="165"/>
  <p:tag name="TRANSPARENCY" val="True"/>
  <p:tag name="LATEXENGINEID" val="0"/>
  <p:tag name="TEMPFOLDER" val="c:\temp\"/>
  <p:tag name="LATEXFORMHEIGHT" val="320"/>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23.51"/>
  <p:tag name="OUTPUTTYPE" val="PNG"/>
  <p:tag name="IGUANATEXVERSION" val="160"/>
  <p:tag name="LATEXADDIN" val="\documentclass{article}&#10;\usepackage{amsmath}&#10;\pagestyle{empty}&#10;\begin{document}&#10;&#10;\begin{equation*}&#10;\tilde{G}_{stat} = &#10;\begin{bmatrix}&#10;29629.63 &amp;&amp; -95686.98\\&#10;-28148.15 &amp;&amp; 100723.14&#10;\end{bmatrix}&#10;\end{equation*}&#10;&#10;&#10;\end{document}"/>
  <p:tag name="IGUANATEXSIZE" val="40"/>
  <p:tag name="IGUANATEXCURSOR" val="115"/>
  <p:tag name="TRANSPARENCY" val="True"/>
  <p:tag name="LATEXENGINEID" val="0"/>
  <p:tag name="TEMPFOLDER" val="c:\temp\"/>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5.3843"/>
  <p:tag name="OUTPUTTYPE" val="PNG"/>
  <p:tag name="IGUANATEXVERSION" val="160"/>
  <p:tag name="LATEXADDIN" val="\documentclass{article}&#10;\usepackage{amsmath}&#10;\pagestyle{empty}&#10;\begin{document}&#10;&#10;\begin{equation*}&#10;\begin{bmatrix}&#10;f_x\\&#10;f_y&#10;\end{bmatrix}&#10;= \tilde{G}_{stat}&#10;\begin{bmatrix}&#10;u_x\\&#10;u_y&#10;\end{bmatrix}&#10;\end{equation*}&#10;&#10;&#10;\end{document}"/>
  <p:tag name="IGUANATEXSIZE" val="40"/>
  <p:tag name="IGUANATEXCURSOR" val="157"/>
  <p:tag name="TRANSPARENCY" val="True"/>
  <p:tag name="LATEXENGINEID" val="0"/>
  <p:tag name="TEMPFOLDER" val="c:\temp\"/>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58.08"/>
  <p:tag name="OUTPUTTYPE" val="PNG"/>
  <p:tag name="IGUANATEXVERSION" val="160"/>
  <p:tag name="LATEXADDIN" val="\documentclass{article}&#10;\usepackage{amsmath}&#10;\pagestyle{empty}&#10;\begin{document}&#10;&#10;\begin{equation*}&#10;\Lambda = &#10;\begin{bmatrix}&#10;1.014 &amp;&amp; -0.014\\&#10;-0.014 &amp;&amp; 1.014&#10;\end{bmatrix}&#10;\end{equation*}&#10;&#10;&#10;\end{document}"/>
  <p:tag name="IGUANATEXSIZE" val="32"/>
  <p:tag name="IGUANATEXCURSOR" val="159"/>
  <p:tag name="TRANSPARENCY" val="True"/>
  <p:tag name="LATEXENGINEID" val="0"/>
  <p:tag name="TEMPFOLDER" val="c:\temp\"/>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07.312"/>
  <p:tag name="OUTPUTTYPE" val="PNG"/>
  <p:tag name="IGUANATEXVERSION" val="160"/>
  <p:tag name="LATEXADDIN" val="\documentclass{article}&#10;\usepackage{amsmath}&#10;\pagestyle{empty}&#10;\begin{document}&#10;&#10;&#10;\begin{equation*}&#10;    \begin{cases}&#10;      x(k+1) = Ax(k) + Bu(k)\\&#10;      y(k) = Cx(k) + Du(k)&#10;    \end{cases}&#10;\end{equation*}&#10;&#10;\end{document}"/>
  <p:tag name="IGUANATEXSIZE" val="32"/>
  <p:tag name="IGUANATEXCURSOR" val="175"/>
  <p:tag name="TRANSPARENCY" val="True"/>
  <p:tag name="LATEXENGINEID" val="0"/>
  <p:tag name="TEMPFOLDER" val="c:\temp\"/>
  <p:tag name="LATEXFORMHEIGHT" val="320"/>
  <p:tag name="LATEXFORMWIDTH" val="38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503.1871"/>
  <p:tag name="ORIGINALWIDTH" val="1303.337"/>
  <p:tag name="OUTPUTTYPE" val="PNG"/>
  <p:tag name="IGUANATEXVERSION" val="160"/>
  <p:tag name="LATEXADDIN" val="\documentclass{article}&#10;\usepackage{amsmath}&#10;\pagestyle{empty}&#10;\begin{document}&#10;&#10;\begin{equation*}&#10;U_{i,min} \leq u_i(k) \leq U_{i,max}&#10;\end{equation*}&#10;&#10;\begin{equation*}&#10;X_{i,min} \leq x_i(t) \leq X_{i,max}&#10;\end{equation*}&#10;&#10;&#10;\end{document}"/>
  <p:tag name="IGUANATEXSIZE" val="32"/>
  <p:tag name="IGUANATEXCURSOR" val="223"/>
  <p:tag name="TRANSPARENCY" val="True"/>
  <p:tag name="LATEXENGINEID" val="0"/>
  <p:tag name="TEMPFOLDER" val="c:\temp\"/>
  <p:tag name="LATEXFORMHEIGHT" val="320"/>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796.026"/>
  <p:tag name="OUTPUTTYPE" val="PNG"/>
  <p:tag name="IGUANATEXVERSION" val="160"/>
  <p:tag name="LATEXADDIN" val="\documentclass{article}&#10;\usepackage{amsmath}&#10;\pagestyle{empty}&#10;\begin{document}&#10;&#10;&#10;\begin{equation*}&#10;u(t+k)=&#10;    \begin{cases}&#10;      u(t+k), \quad k&lt;N_u\\&#10;      u(t+N_u), \quad k\geq N_u&#10;    \end{cases}&#10;\end{equation*}&#10;&#10;\end{document}"/>
  <p:tag name="IGUANATEXSIZE" val="32"/>
  <p:tag name="IGUANATEXCURSOR" val="185"/>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81,4773"/>
  <p:tag name="ORIGINALWIDTH" val="2569,179"/>
  <p:tag name="OUTPUTTYPE" val="PNG"/>
  <p:tag name="IGUANATEXVERSION" val="160"/>
  <p:tag name="LATEXADDIN" val="\documentclass{article}&#10;\usepackage{amsmath}&#10;\pagestyle{empty}&#10;\begin{document}&#10;&#10;$u(t)=K_p(e(t) + \frac{1}{T_i}\sum_{i=0}^n e(i) t_{s}+T_{d}\frac{e(t)-e(t-t_{s})}{ts}$&#10;&#10;&#10;\end{document}"/>
  <p:tag name="IGUANATEXSIZE" val="20"/>
  <p:tag name="IGUANATEXCURSOR" val="89"/>
  <p:tag name="TRANSPARENCY" val="Waar"/>
  <p:tag name="LATEXENGINEID" val="0"/>
  <p:tag name="TEMPFOLDER" val="c:\temp\"/>
  <p:tag name="LATEXFORMHEIGHT" val="312"/>
  <p:tag name="LATEXFORMWIDTH" val="384"/>
  <p:tag name="LATEXFORMWRAP" val="Waar"/>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46,4567"/>
  <p:tag name="OUTPUTTYPE" val="PNG"/>
  <p:tag name="IGUANATEXVERSION" val="160"/>
  <p:tag name="LATEXADDIN" val="\documentclass{article}&#10;\usepackage{amsmath}&#10;\pagestyle{empty}&#10;\begin{document}&#10;&#10;&#10;$K_p e(t)$&#10;&#10;\end{document}"/>
  <p:tag name="IGUANATEXSIZE" val="20"/>
  <p:tag name="IGUANATEXCURSOR" val="91"/>
  <p:tag name="TRANSPARENCY" val="Waar"/>
  <p:tag name="LATEXENGINEID" val="0"/>
  <p:tag name="TEMPFOLDER" val="c:\temp\"/>
  <p:tag name="LATEXFORMHEIGHT" val="320"/>
  <p:tag name="LATEXFORMWIDTH" val="385"/>
  <p:tag name="LATEXFORMWRAP" val="Waar"/>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775,4031"/>
  <p:tag name="OUTPUTTYPE" val="PNG"/>
  <p:tag name="IGUANATEXVERSION" val="160"/>
  <p:tag name="LATEXADDIN" val="\documentclass{article}&#10;\usepackage{amsmath}&#10;\pagestyle{empty}&#10;\begin{document}&#10;&#10;$\frac{K_p}{T_i}\sum_{i=0}^n e(i)t_{s}$&#10;&#10;&#10;\end{document}"/>
  <p:tag name="IGUANATEXSIZE" val="20"/>
  <p:tag name="IGUANATEXCURSOR" val="82"/>
  <p:tag name="TRANSPARENCY" val="Waar"/>
  <p:tag name="LATEXENGINEID" val="0"/>
  <p:tag name="TEMPFOLDER" val="c:\temp\"/>
  <p:tag name="LATEXFORMHEIGHT" val="312"/>
  <p:tag name="LATEXFORMWIDTH" val="384"/>
  <p:tag name="LATEXFORMWRAP" val="Waar"/>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871,3911"/>
  <p:tag name="OUTPUTTYPE" val="PNG"/>
  <p:tag name="IGUANATEXVERSION" val="160"/>
  <p:tag name="LATEXADDIN" val="\documentclass{article}&#10;\usepackage{amsmath}&#10;\pagestyle{empty}&#10;\begin{document}&#10;&#10;$K_pT_{d}\frac{e(t)-e(t-t_{s})}{ts}$&#10;&#10;&#10;\end{document}"/>
  <p:tag name="IGUANATEXSIZE" val="20"/>
  <p:tag name="IGUANATEXCURSOR" val="82"/>
  <p:tag name="TRANSPARENCY" val="Waar"/>
  <p:tag name="LATEXENGINEID" val="0"/>
  <p:tag name="TEMPFOLDER" val="c:\temp\"/>
  <p:tag name="LATEXFORMHEIGHT" val="312"/>
  <p:tag name="LATEXFORMWIDTH" val="384"/>
  <p:tag name="LATEXFORMWRAP" val="Waar"/>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292,089"/>
  <p:tag name="OUTPUTTYPE" val="PNG"/>
  <p:tag name="IGUANATEXVERSION" val="160"/>
  <p:tag name="LATEXADDIN" val="\documentclass{article}&#10;\usepackage{amsmath}&#10;\pagestyle{empty}&#10;\begin{document}&#10;&#10;$m\ddot{x}=-mg+c(v_{\ell}-\dot{x})^2$&#10;&#10;&#10;\end{document}"/>
  <p:tag name="IGUANATEXSIZE" val="20"/>
  <p:tag name="IGUANATEXCURSOR" val="106"/>
  <p:tag name="TRANSPARENCY" val="Waar"/>
  <p:tag name="LATEXENGINEID" val="0"/>
  <p:tag name="TEMPFOLDER" val="c:\temp\"/>
  <p:tag name="LATEXFORMHEIGHT" val="320"/>
  <p:tag name="LATEXFORMWIDTH" val="385"/>
  <p:tag name="LATEXFORMWRAP" val="Waar"/>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99,4376"/>
  <p:tag name="OUTPUTTYPE" val="PNG"/>
  <p:tag name="IGUANATEXVERSION" val="160"/>
  <p:tag name="LATEXADDIN" val="\documentclass{article}&#10;\usepackage{amsmath}&#10;\pagestyle{empty}&#10;\begin{document}&#10;&#10;$mg=cv_{\ell}^2$&#10;&#10;&#10;\end{document}"/>
  <p:tag name="IGUANATEXSIZE" val="20"/>
  <p:tag name="IGUANATEXCURSOR" val="94"/>
  <p:tag name="TRANSPARENCY" val="Waar"/>
  <p:tag name="LATEXENGINEID" val="0"/>
  <p:tag name="TEMPFOLDER" val="c:\temp\"/>
  <p:tag name="LATEXFORMHEIGHT" val="320"/>
  <p:tag name="LATEXFORMWIDTH" val="385"/>
  <p:tag name="LATEXFORMWRAP" val="Waar"/>
  <p:tag name="BITMAPVECTOR" val="0"/>
</p:tagLst>
</file>

<file path=ppt/theme/theme1.xml><?xml version="1.0" encoding="utf-8"?>
<a:theme xmlns:a="http://schemas.openxmlformats.org/drawingml/2006/main" name="Kantoorthema">
  <a:themeElements>
    <a:clrScheme name="UGent WE">
      <a:dk1>
        <a:sysClr val="windowText" lastClr="000000"/>
      </a:dk1>
      <a:lt1>
        <a:sysClr val="window" lastClr="FFFFFF"/>
      </a:lt1>
      <a:dk2>
        <a:srgbClr val="1E64C8"/>
      </a:dk2>
      <a:lt2>
        <a:srgbClr val="E9F0FA"/>
      </a:lt2>
      <a:accent1>
        <a:srgbClr val="2D8CA8"/>
      </a:accent1>
      <a:accent2>
        <a:srgbClr val="4298B1"/>
      </a:accent2>
      <a:accent3>
        <a:srgbClr val="57A3B9"/>
      </a:accent3>
      <a:accent4>
        <a:srgbClr val="6CAFC2"/>
      </a:accent4>
      <a:accent5>
        <a:srgbClr val="81BACB"/>
      </a:accent5>
      <a:accent6>
        <a:srgbClr val="96C6D4"/>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WE.potx" id="{18E083DD-6FBC-41E6-B55A-CF2E7377C004}" vid="{BF3D200E-7D7A-42F9-B782-F09A2350ED5D}"/>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TotalTime>
  <Words>3635</Words>
  <Application>Microsoft Office PowerPoint</Application>
  <PresentationFormat>Widescreen</PresentationFormat>
  <Paragraphs>636</Paragraphs>
  <Slides>81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Cambria</vt:lpstr>
      <vt:lpstr>Cambria Math</vt:lpstr>
      <vt:lpstr>Wingdings</vt:lpstr>
      <vt:lpstr>Kantoorthema</vt:lpstr>
      <vt:lpstr>Control Theory</vt:lpstr>
      <vt:lpstr>Content (9-12h, 13-14h)</vt:lpstr>
      <vt:lpstr>Content (14-17h)</vt:lpstr>
      <vt:lpstr>Control: An overview</vt:lpstr>
      <vt:lpstr>System: levitation of a ball</vt:lpstr>
      <vt:lpstr>Ideal process</vt:lpstr>
      <vt:lpstr>Feedback and control algoritmh</vt:lpstr>
      <vt:lpstr>Control algorithm</vt:lpstr>
      <vt:lpstr>Open vs CLOSD</vt:lpstr>
      <vt:lpstr>Self driving</vt:lpstr>
      <vt:lpstr>Aerospace</vt:lpstr>
      <vt:lpstr>HEATING</vt:lpstr>
      <vt:lpstr>predator Prey/ Infection</vt:lpstr>
      <vt:lpstr>(Bio) Chemical reactor</vt:lpstr>
      <vt:lpstr>Steel factory</vt:lpstr>
      <vt:lpstr>Continuous caster</vt:lpstr>
      <vt:lpstr>State Space</vt:lpstr>
      <vt:lpstr>Matrices and vectors</vt:lpstr>
      <vt:lpstr>Eigenvectors and values</vt:lpstr>
      <vt:lpstr>Eigenvectors and values: steps</vt:lpstr>
      <vt:lpstr>Eigenvector and values: Diagonalization</vt:lpstr>
      <vt:lpstr>Basic Mathematics: Taylor series</vt:lpstr>
      <vt:lpstr>Models</vt:lpstr>
      <vt:lpstr>Models: Discrete time</vt:lpstr>
      <vt:lpstr>Linearization</vt:lpstr>
      <vt:lpstr>Pendulum</vt:lpstr>
      <vt:lpstr>Pendulum on cart = Crane</vt:lpstr>
      <vt:lpstr>Levitation of ball</vt:lpstr>
      <vt:lpstr>Competition model</vt:lpstr>
      <vt:lpstr>Eigenvalues &amp; Eigenvectors</vt:lpstr>
      <vt:lpstr>Eigenvalues &amp; Eigenvectors</vt:lpstr>
      <vt:lpstr>Eigenvalues &amp; Stability</vt:lpstr>
      <vt:lpstr>Eigenvalues &amp; Stability</vt:lpstr>
      <vt:lpstr>Eigenvalues, Eigenvectors &amp; Stability</vt:lpstr>
      <vt:lpstr>Pendulum</vt:lpstr>
      <vt:lpstr>Pendulum on cart = Crane</vt:lpstr>
      <vt:lpstr>Levitation of ball</vt:lpstr>
      <vt:lpstr>Competition model</vt:lpstr>
      <vt:lpstr>‘Forced’ response</vt:lpstr>
      <vt:lpstr>Example forced: Suspension</vt:lpstr>
      <vt:lpstr>State feedback</vt:lpstr>
      <vt:lpstr>Controllability</vt:lpstr>
      <vt:lpstr>Pole Placement</vt:lpstr>
      <vt:lpstr>Pole Placement</vt:lpstr>
      <vt:lpstr>Designing feedback: Linear Quadratic control</vt:lpstr>
      <vt:lpstr>Designing feedback: Linear Quadratic control</vt:lpstr>
      <vt:lpstr>Designing feedback: LQR reference</vt:lpstr>
      <vt:lpstr>State estimation</vt:lpstr>
      <vt:lpstr>Observability</vt:lpstr>
      <vt:lpstr>Observer</vt:lpstr>
      <vt:lpstr>Kalman Filter</vt:lpstr>
      <vt:lpstr>Estimation &amp; control</vt:lpstr>
      <vt:lpstr>Example: Inverted pendululm</vt:lpstr>
      <vt:lpstr>Advanced topics?</vt:lpstr>
      <vt:lpstr>References</vt:lpstr>
      <vt:lpstr>Input-output models</vt:lpstr>
      <vt:lpstr>Laplace transform</vt:lpstr>
      <vt:lpstr>From state-space to input-output models</vt:lpstr>
      <vt:lpstr>Mimo control</vt:lpstr>
      <vt:lpstr>Beam rolling: example</vt:lpstr>
      <vt:lpstr>Beam rolling: Process (x-direction)</vt:lpstr>
      <vt:lpstr>Basic control: PID</vt:lpstr>
      <vt:lpstr>Beam rolling: LQR control (x-direction)</vt:lpstr>
      <vt:lpstr>LQG control</vt:lpstr>
      <vt:lpstr>Beam rolling: LQG control (x-direction)</vt:lpstr>
      <vt:lpstr>Beam rolling: x &amp; y direction</vt:lpstr>
      <vt:lpstr>Decoupled control </vt:lpstr>
      <vt:lpstr>Decoupled control: Relative Gain Array (1)</vt:lpstr>
      <vt:lpstr>Decoupled control: Relative Gain Array (2)</vt:lpstr>
      <vt:lpstr>Beam Rolling: decoupling control (1)</vt:lpstr>
      <vt:lpstr>Beam Rolling: decoupling control (2)</vt:lpstr>
      <vt:lpstr>Beam Rolling: decoupling control (3)</vt:lpstr>
      <vt:lpstr>Beam Rolling: Decentralised Control</vt:lpstr>
      <vt:lpstr>Beam Rolling: Centralised Control</vt:lpstr>
      <vt:lpstr>Model Predictive Control (MPC): </vt:lpstr>
      <vt:lpstr>PowerPoint Presentation</vt:lpstr>
      <vt:lpstr>MPC</vt:lpstr>
      <vt:lpstr>Process: Industrial polymerisation reactor</vt:lpstr>
      <vt:lpstr>Model through conservation</vt:lpstr>
      <vt:lpstr>Constraints</vt:lpstr>
      <vt:lpstr>Objective</vt:lpstr>
    </vt:vector>
  </TitlesOfParts>
  <Company>IVPV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Jan</dc:creator>
  <cp:lastModifiedBy>Michiel De Roeck</cp:lastModifiedBy>
  <cp:revision>3</cp:revision>
  <dcterms:created xsi:type="dcterms:W3CDTF">2009-09-04T07:04:58Z</dcterms:created>
  <dcterms:modified xsi:type="dcterms:W3CDTF">2024-09-19T06:42:17Z</dcterms:modified>
</cp:coreProperties>
</file>